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0" r:id="rId5"/>
    <p:sldId id="257" r:id="rId6"/>
    <p:sldId id="258" r:id="rId7"/>
    <p:sldId id="259" r:id="rId8"/>
    <p:sldId id="266" r:id="rId9"/>
    <p:sldId id="263" r:id="rId10"/>
    <p:sldId id="267" r:id="rId11"/>
    <p:sldId id="264" r:id="rId12"/>
    <p:sldId id="268" r:id="rId13"/>
    <p:sldId id="269" r:id="rId14"/>
    <p:sldId id="271" r:id="rId15"/>
    <p:sldId id="273" r:id="rId16"/>
    <p:sldId id="272" r:id="rId17"/>
    <p:sldId id="274" r:id="rId18"/>
    <p:sldId id="265" r:id="rId19"/>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4" d="100"/>
          <a:sy n="104" d="100"/>
        </p:scale>
        <p:origin x="-39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2011\7RP_anal&#252;&#252;siks\7RP_hetkeseis_okt201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2011\7RP_anal&#252;&#252;siks\7RP_hetkeseis_okt201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2011\7RP_anal&#252;&#252;siks\7RP_hetkeseis_okt20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filled"/>
        <c:varyColors val="0"/>
        <c:ser>
          <c:idx val="0"/>
          <c:order val="0"/>
          <c:tx>
            <c:strRef>
              <c:f>'tagasiside-kompet'!$B$1</c:f>
              <c:strCache>
                <c:ptCount val="1"/>
                <c:pt idx="0">
                  <c:v>Vastanuid</c:v>
                </c:pt>
              </c:strCache>
            </c:strRef>
          </c:tx>
          <c:cat>
            <c:strRef>
              <c:f>'tagasiside-kompet'!$A$2:$A$5</c:f>
              <c:strCache>
                <c:ptCount val="4"/>
                <c:pt idx="0">
                  <c:v>Üks</c:v>
                </c:pt>
                <c:pt idx="1">
                  <c:v>Kaks</c:v>
                </c:pt>
                <c:pt idx="2">
                  <c:v>Kolm</c:v>
                </c:pt>
                <c:pt idx="3">
                  <c:v>Neli</c:v>
                </c:pt>
              </c:strCache>
            </c:strRef>
          </c:cat>
          <c:val>
            <c:numRef>
              <c:f>'tagasiside-kompet'!$B$2:$B$5</c:f>
              <c:numCache>
                <c:formatCode>General</c:formatCode>
                <c:ptCount val="4"/>
                <c:pt idx="0">
                  <c:v>1</c:v>
                </c:pt>
                <c:pt idx="1">
                  <c:v>9</c:v>
                </c:pt>
                <c:pt idx="2">
                  <c:v>30</c:v>
                </c:pt>
                <c:pt idx="3">
                  <c:v>32</c:v>
                </c:pt>
              </c:numCache>
            </c:numRef>
          </c:val>
        </c:ser>
        <c:dLbls>
          <c:showLegendKey val="0"/>
          <c:showVal val="0"/>
          <c:showCatName val="0"/>
          <c:showSerName val="0"/>
          <c:showPercent val="0"/>
          <c:showBubbleSize val="0"/>
        </c:dLbls>
        <c:axId val="133984640"/>
        <c:axId val="133986176"/>
      </c:radarChart>
      <c:catAx>
        <c:axId val="133984640"/>
        <c:scaling>
          <c:orientation val="minMax"/>
        </c:scaling>
        <c:delete val="0"/>
        <c:axPos val="b"/>
        <c:majorGridlines/>
        <c:majorTickMark val="none"/>
        <c:minorTickMark val="none"/>
        <c:tickLblPos val="nextTo"/>
        <c:spPr>
          <a:ln w="9525">
            <a:noFill/>
          </a:ln>
        </c:spPr>
        <c:txPr>
          <a:bodyPr/>
          <a:lstStyle/>
          <a:p>
            <a:pPr>
              <a:defRPr sz="1600">
                <a:solidFill>
                  <a:srgbClr val="C00000"/>
                </a:solidFill>
              </a:defRPr>
            </a:pPr>
            <a:endParaRPr lang="et-EE"/>
          </a:p>
        </c:txPr>
        <c:crossAx val="133986176"/>
        <c:crosses val="autoZero"/>
        <c:auto val="1"/>
        <c:lblAlgn val="ctr"/>
        <c:lblOffset val="100"/>
        <c:noMultiLvlLbl val="0"/>
      </c:catAx>
      <c:valAx>
        <c:axId val="133986176"/>
        <c:scaling>
          <c:orientation val="minMax"/>
        </c:scaling>
        <c:delete val="0"/>
        <c:axPos val="l"/>
        <c:majorGridlines/>
        <c:numFmt formatCode="General" sourceLinked="1"/>
        <c:majorTickMark val="out"/>
        <c:minorTickMark val="none"/>
        <c:tickLblPos val="nextTo"/>
        <c:crossAx val="13398464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filled"/>
        <c:varyColors val="0"/>
        <c:ser>
          <c:idx val="0"/>
          <c:order val="0"/>
          <c:tx>
            <c:strRef>
              <c:f>'tagasiside-erapooletus'!$B$1</c:f>
              <c:strCache>
                <c:ptCount val="1"/>
                <c:pt idx="0">
                  <c:v>Vastanuid</c:v>
                </c:pt>
              </c:strCache>
            </c:strRef>
          </c:tx>
          <c:cat>
            <c:strRef>
              <c:f>'tagasiside-erapooletus'!$A$2:$A$5</c:f>
              <c:strCache>
                <c:ptCount val="4"/>
                <c:pt idx="0">
                  <c:v>Üks</c:v>
                </c:pt>
                <c:pt idx="1">
                  <c:v>Kaks</c:v>
                </c:pt>
                <c:pt idx="2">
                  <c:v>Kolm</c:v>
                </c:pt>
                <c:pt idx="3">
                  <c:v>Neli</c:v>
                </c:pt>
              </c:strCache>
            </c:strRef>
          </c:cat>
          <c:val>
            <c:numRef>
              <c:f>'tagasiside-erapooletus'!$B$2:$B$5</c:f>
              <c:numCache>
                <c:formatCode>General</c:formatCode>
                <c:ptCount val="4"/>
                <c:pt idx="0">
                  <c:v>0</c:v>
                </c:pt>
                <c:pt idx="1">
                  <c:v>1</c:v>
                </c:pt>
                <c:pt idx="2">
                  <c:v>24</c:v>
                </c:pt>
                <c:pt idx="3">
                  <c:v>45</c:v>
                </c:pt>
              </c:numCache>
            </c:numRef>
          </c:val>
        </c:ser>
        <c:dLbls>
          <c:showLegendKey val="0"/>
          <c:showVal val="0"/>
          <c:showCatName val="0"/>
          <c:showSerName val="0"/>
          <c:showPercent val="0"/>
          <c:showBubbleSize val="0"/>
        </c:dLbls>
        <c:axId val="134002560"/>
        <c:axId val="134004096"/>
      </c:radarChart>
      <c:catAx>
        <c:axId val="134002560"/>
        <c:scaling>
          <c:orientation val="minMax"/>
        </c:scaling>
        <c:delete val="0"/>
        <c:axPos val="b"/>
        <c:majorGridlines/>
        <c:majorTickMark val="none"/>
        <c:minorTickMark val="none"/>
        <c:tickLblPos val="nextTo"/>
        <c:spPr>
          <a:ln w="9525">
            <a:noFill/>
          </a:ln>
        </c:spPr>
        <c:txPr>
          <a:bodyPr/>
          <a:lstStyle/>
          <a:p>
            <a:pPr>
              <a:defRPr sz="1600" b="1">
                <a:solidFill>
                  <a:srgbClr val="C00000"/>
                </a:solidFill>
              </a:defRPr>
            </a:pPr>
            <a:endParaRPr lang="et-EE"/>
          </a:p>
        </c:txPr>
        <c:crossAx val="134004096"/>
        <c:crosses val="autoZero"/>
        <c:auto val="1"/>
        <c:lblAlgn val="ctr"/>
        <c:lblOffset val="100"/>
        <c:noMultiLvlLbl val="0"/>
      </c:catAx>
      <c:valAx>
        <c:axId val="134004096"/>
        <c:scaling>
          <c:orientation val="minMax"/>
        </c:scaling>
        <c:delete val="0"/>
        <c:axPos val="l"/>
        <c:majorGridlines/>
        <c:numFmt formatCode="General" sourceLinked="1"/>
        <c:majorTickMark val="out"/>
        <c:minorTickMark val="none"/>
        <c:tickLblPos val="nextTo"/>
        <c:crossAx val="13400256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radarChart>
        <c:radarStyle val="filled"/>
        <c:varyColors val="0"/>
        <c:ser>
          <c:idx val="0"/>
          <c:order val="0"/>
          <c:tx>
            <c:strRef>
              <c:f>'tagasiside-erapooletus'!$B$1</c:f>
              <c:strCache>
                <c:ptCount val="1"/>
                <c:pt idx="0">
                  <c:v>Vastanuid</c:v>
                </c:pt>
              </c:strCache>
            </c:strRef>
          </c:tx>
          <c:cat>
            <c:strRef>
              <c:f>'tagasiside-erapooletus'!$A$2:$A$5</c:f>
              <c:strCache>
                <c:ptCount val="4"/>
                <c:pt idx="0">
                  <c:v>Üks</c:v>
                </c:pt>
                <c:pt idx="1">
                  <c:v>Kaks</c:v>
                </c:pt>
                <c:pt idx="2">
                  <c:v>Kolm</c:v>
                </c:pt>
                <c:pt idx="3">
                  <c:v>Neli</c:v>
                </c:pt>
              </c:strCache>
            </c:strRef>
          </c:cat>
          <c:val>
            <c:numRef>
              <c:f>'tagasiside-erapooletus'!$B$2:$B$5</c:f>
              <c:numCache>
                <c:formatCode>General</c:formatCode>
                <c:ptCount val="4"/>
                <c:pt idx="0">
                  <c:v>0</c:v>
                </c:pt>
                <c:pt idx="1">
                  <c:v>1</c:v>
                </c:pt>
                <c:pt idx="2">
                  <c:v>24</c:v>
                </c:pt>
                <c:pt idx="3">
                  <c:v>45</c:v>
                </c:pt>
              </c:numCache>
            </c:numRef>
          </c:val>
        </c:ser>
        <c:dLbls>
          <c:showLegendKey val="0"/>
          <c:showVal val="0"/>
          <c:showCatName val="0"/>
          <c:showSerName val="0"/>
          <c:showPercent val="0"/>
          <c:showBubbleSize val="0"/>
        </c:dLbls>
        <c:axId val="134036864"/>
        <c:axId val="134038656"/>
      </c:radarChart>
      <c:catAx>
        <c:axId val="134036864"/>
        <c:scaling>
          <c:orientation val="minMax"/>
        </c:scaling>
        <c:delete val="0"/>
        <c:axPos val="b"/>
        <c:majorGridlines/>
        <c:majorTickMark val="none"/>
        <c:minorTickMark val="none"/>
        <c:tickLblPos val="nextTo"/>
        <c:spPr>
          <a:ln w="9525">
            <a:noFill/>
          </a:ln>
        </c:spPr>
        <c:txPr>
          <a:bodyPr/>
          <a:lstStyle/>
          <a:p>
            <a:pPr>
              <a:defRPr sz="1600" b="1">
                <a:solidFill>
                  <a:schemeClr val="accent6">
                    <a:lumMod val="75000"/>
                  </a:schemeClr>
                </a:solidFill>
              </a:defRPr>
            </a:pPr>
            <a:endParaRPr lang="et-EE"/>
          </a:p>
        </c:txPr>
        <c:crossAx val="134038656"/>
        <c:crosses val="autoZero"/>
        <c:auto val="1"/>
        <c:lblAlgn val="ctr"/>
        <c:lblOffset val="100"/>
        <c:noMultiLvlLbl val="0"/>
      </c:catAx>
      <c:valAx>
        <c:axId val="134038656"/>
        <c:scaling>
          <c:orientation val="minMax"/>
        </c:scaling>
        <c:delete val="0"/>
        <c:axPos val="l"/>
        <c:majorGridlines/>
        <c:numFmt formatCode="General" sourceLinked="1"/>
        <c:majorTickMark val="out"/>
        <c:minorTickMark val="none"/>
        <c:tickLblPos val="nextTo"/>
        <c:crossAx val="134036864"/>
        <c:crosses val="autoZero"/>
        <c:crossBetween val="between"/>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580450-C463-4A24-BAEB-C1F9730F62E7}"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t-EE"/>
        </a:p>
      </dgm:t>
    </dgm:pt>
    <dgm:pt modelId="{D0C0AEC5-09EA-41F1-A0BB-534F3FCCBF31}">
      <dgm:prSet phldrT="[Text]" custT="1"/>
      <dgm:spPr/>
      <dgm:t>
        <a:bodyPr/>
        <a:lstStyle/>
        <a:p>
          <a:r>
            <a:rPr lang="et-EE" sz="1600" b="1" dirty="0" smtClean="0"/>
            <a:t>EK idee</a:t>
          </a:r>
          <a:endParaRPr lang="et-EE" sz="1600" b="1" dirty="0"/>
        </a:p>
      </dgm:t>
    </dgm:pt>
    <dgm:pt modelId="{6C2271C5-541B-4544-A6E7-28377AECCB5E}" type="parTrans" cxnId="{BE9F0D02-12C6-47B4-B103-B1EBF2BDA443}">
      <dgm:prSet/>
      <dgm:spPr/>
      <dgm:t>
        <a:bodyPr/>
        <a:lstStyle/>
        <a:p>
          <a:endParaRPr lang="et-EE"/>
        </a:p>
      </dgm:t>
    </dgm:pt>
    <dgm:pt modelId="{970AF98B-A1AC-4C1E-B136-9E957F8AF25B}" type="sibTrans" cxnId="{BE9F0D02-12C6-47B4-B103-B1EBF2BDA443}">
      <dgm:prSet/>
      <dgm:spPr/>
      <dgm:t>
        <a:bodyPr/>
        <a:lstStyle/>
        <a:p>
          <a:endParaRPr lang="et-EE"/>
        </a:p>
      </dgm:t>
    </dgm:pt>
    <dgm:pt modelId="{ED4EA844-1D50-4D30-A3E1-2E8B4D9F1B03}">
      <dgm:prSet phldrT="[Text]" custT="1"/>
      <dgm:spPr/>
      <dgm:t>
        <a:bodyPr/>
        <a:lstStyle/>
        <a:p>
          <a:r>
            <a:rPr lang="et-EE" sz="1600" b="1" dirty="0" smtClean="0"/>
            <a:t>Tagasiside -Konsultatsioonid (põhiraskus 2012 kuni 2013 I pool)</a:t>
          </a:r>
          <a:endParaRPr lang="et-EE" sz="1600" b="1" dirty="0"/>
        </a:p>
      </dgm:t>
    </dgm:pt>
    <dgm:pt modelId="{FBE40132-9021-47C6-8A3E-7ED5B835984E}" type="parTrans" cxnId="{6A394E6C-6014-4B05-93B8-DD8A22D0441C}">
      <dgm:prSet/>
      <dgm:spPr/>
      <dgm:t>
        <a:bodyPr/>
        <a:lstStyle/>
        <a:p>
          <a:endParaRPr lang="et-EE"/>
        </a:p>
      </dgm:t>
    </dgm:pt>
    <dgm:pt modelId="{CC0B6C1F-0E12-4F13-9E66-90A48933ACCF}" type="sibTrans" cxnId="{6A394E6C-6014-4B05-93B8-DD8A22D0441C}">
      <dgm:prSet/>
      <dgm:spPr/>
      <dgm:t>
        <a:bodyPr/>
        <a:lstStyle/>
        <a:p>
          <a:endParaRPr lang="et-EE"/>
        </a:p>
      </dgm:t>
    </dgm:pt>
    <dgm:pt modelId="{5E60AF10-ABC3-4683-99F0-95AF9D41C924}">
      <dgm:prSet phldrT="[Text]" custT="1"/>
      <dgm:spPr/>
      <dgm:t>
        <a:bodyPr/>
        <a:lstStyle/>
        <a:p>
          <a:r>
            <a:rPr lang="et-EE" sz="1600" dirty="0" smtClean="0"/>
            <a:t>Eesti seisukohad (põhiraskus 2012, 2013 I pool) – HTM, EK</a:t>
          </a:r>
          <a:endParaRPr lang="et-EE" sz="1600" dirty="0"/>
        </a:p>
      </dgm:t>
    </dgm:pt>
    <dgm:pt modelId="{7EF58B66-6BB7-4A90-8BB3-A1EFEADBD998}" type="parTrans" cxnId="{3021F689-180F-4FB1-B148-71705B2918F7}">
      <dgm:prSet/>
      <dgm:spPr/>
      <dgm:t>
        <a:bodyPr/>
        <a:lstStyle/>
        <a:p>
          <a:endParaRPr lang="et-EE"/>
        </a:p>
      </dgm:t>
    </dgm:pt>
    <dgm:pt modelId="{20B7C35A-A648-44C1-B678-21C25D3FD01A}" type="sibTrans" cxnId="{3021F689-180F-4FB1-B148-71705B2918F7}">
      <dgm:prSet/>
      <dgm:spPr/>
      <dgm:t>
        <a:bodyPr/>
        <a:lstStyle/>
        <a:p>
          <a:endParaRPr lang="et-EE"/>
        </a:p>
      </dgm:t>
    </dgm:pt>
    <dgm:pt modelId="{25A60AFD-2E3D-462A-8DEB-F510232414CA}">
      <dgm:prSet phldrT="[Text]" custT="1"/>
      <dgm:spPr/>
      <dgm:t>
        <a:bodyPr/>
        <a:lstStyle/>
        <a:p>
          <a:r>
            <a:rPr lang="et-EE" sz="1600" b="1" dirty="0" smtClean="0"/>
            <a:t>Oma seisukohtade tutvustamine</a:t>
          </a:r>
          <a:endParaRPr lang="et-EE" sz="1600" b="1" dirty="0"/>
        </a:p>
      </dgm:t>
    </dgm:pt>
    <dgm:pt modelId="{3A90F497-400A-4541-B963-7F4C2F6D23EC}" type="parTrans" cxnId="{3BBBEFCB-D7C0-402C-B12D-238F695A4D1F}">
      <dgm:prSet/>
      <dgm:spPr/>
      <dgm:t>
        <a:bodyPr/>
        <a:lstStyle/>
        <a:p>
          <a:endParaRPr lang="et-EE"/>
        </a:p>
      </dgm:t>
    </dgm:pt>
    <dgm:pt modelId="{371E11AC-6FF3-4199-8E71-7744176E3206}" type="sibTrans" cxnId="{3BBBEFCB-D7C0-402C-B12D-238F695A4D1F}">
      <dgm:prSet/>
      <dgm:spPr/>
      <dgm:t>
        <a:bodyPr/>
        <a:lstStyle/>
        <a:p>
          <a:endParaRPr lang="et-EE"/>
        </a:p>
      </dgm:t>
    </dgm:pt>
    <dgm:pt modelId="{570716E1-579A-47D7-9E5A-8A3C314DC2A7}">
      <dgm:prSet phldrT="[Text]" custT="1"/>
      <dgm:spPr/>
      <dgm:t>
        <a:bodyPr/>
        <a:lstStyle/>
        <a:p>
          <a:r>
            <a:rPr lang="et-EE" sz="1600" dirty="0" smtClean="0"/>
            <a:t>2014 </a:t>
          </a:r>
          <a:r>
            <a:rPr lang="et-EE" sz="1600" dirty="0" err="1" smtClean="0"/>
            <a:t>Horizon</a:t>
          </a:r>
          <a:r>
            <a:rPr lang="et-EE" sz="1600" dirty="0" smtClean="0"/>
            <a:t> 2020 </a:t>
          </a:r>
        </a:p>
        <a:p>
          <a:r>
            <a:rPr lang="et-EE" sz="1600" dirty="0" smtClean="0"/>
            <a:t>(2013 läbirääkimised Euroopa Parlamendiga)</a:t>
          </a:r>
          <a:endParaRPr lang="et-EE" sz="1600" dirty="0"/>
        </a:p>
      </dgm:t>
    </dgm:pt>
    <dgm:pt modelId="{98023526-E445-4B8E-88F6-0873F88E0546}" type="parTrans" cxnId="{4687BC27-2CC2-468B-A93A-9E884760F37D}">
      <dgm:prSet/>
      <dgm:spPr/>
      <dgm:t>
        <a:bodyPr/>
        <a:lstStyle/>
        <a:p>
          <a:endParaRPr lang="et-EE"/>
        </a:p>
      </dgm:t>
    </dgm:pt>
    <dgm:pt modelId="{5B190C80-285F-4990-B98D-932060B43CFC}" type="sibTrans" cxnId="{4687BC27-2CC2-468B-A93A-9E884760F37D}">
      <dgm:prSet/>
      <dgm:spPr/>
      <dgm:t>
        <a:bodyPr/>
        <a:lstStyle/>
        <a:p>
          <a:endParaRPr lang="et-EE"/>
        </a:p>
      </dgm:t>
    </dgm:pt>
    <dgm:pt modelId="{626A75C2-FBAB-4C02-8B5A-D8334C43051A}">
      <dgm:prSet phldrT="[Text]" custT="1"/>
      <dgm:spPr/>
      <dgm:t>
        <a:bodyPr/>
        <a:lstStyle/>
        <a:p>
          <a:r>
            <a:rPr lang="et-EE" sz="1600" dirty="0" smtClean="0"/>
            <a:t>Informatsioon-koolitus-konsultatsioon (kuni 2020)</a:t>
          </a:r>
          <a:endParaRPr lang="et-EE" sz="1600" dirty="0"/>
        </a:p>
      </dgm:t>
    </dgm:pt>
    <dgm:pt modelId="{404368F7-AAF6-4078-A6FE-B29F433F4742}" type="parTrans" cxnId="{9F18A3CE-432A-4731-9F06-DEAEFF28976A}">
      <dgm:prSet/>
      <dgm:spPr/>
      <dgm:t>
        <a:bodyPr/>
        <a:lstStyle/>
        <a:p>
          <a:endParaRPr lang="et-EE"/>
        </a:p>
      </dgm:t>
    </dgm:pt>
    <dgm:pt modelId="{42FFDFEC-3D1B-4B34-8A13-7A359095D667}" type="sibTrans" cxnId="{9F18A3CE-432A-4731-9F06-DEAEFF28976A}">
      <dgm:prSet/>
      <dgm:spPr/>
      <dgm:t>
        <a:bodyPr/>
        <a:lstStyle/>
        <a:p>
          <a:endParaRPr lang="et-EE"/>
        </a:p>
      </dgm:t>
    </dgm:pt>
    <dgm:pt modelId="{B3A091C7-7769-4387-AB5B-D50E7B1411A8}">
      <dgm:prSet phldrT="[Text]"/>
      <dgm:spPr/>
      <dgm:t>
        <a:bodyPr/>
        <a:lstStyle/>
        <a:p>
          <a:r>
            <a:rPr lang="et-EE" dirty="0" smtClean="0"/>
            <a:t>Tööprogrammide sisu mõjutamine</a:t>
          </a:r>
          <a:endParaRPr lang="et-EE" dirty="0"/>
        </a:p>
      </dgm:t>
    </dgm:pt>
    <dgm:pt modelId="{406D9588-F2EA-4AAA-BEDC-8095B1AC052E}" type="parTrans" cxnId="{F977B2B9-E72A-4E05-B761-5D4D4747D2CF}">
      <dgm:prSet/>
      <dgm:spPr/>
      <dgm:t>
        <a:bodyPr/>
        <a:lstStyle/>
        <a:p>
          <a:endParaRPr lang="et-EE"/>
        </a:p>
      </dgm:t>
    </dgm:pt>
    <dgm:pt modelId="{E0EC5D9E-7D76-4FD9-BDA5-1DBA2619E261}" type="sibTrans" cxnId="{F977B2B9-E72A-4E05-B761-5D4D4747D2CF}">
      <dgm:prSet/>
      <dgm:spPr/>
      <dgm:t>
        <a:bodyPr/>
        <a:lstStyle/>
        <a:p>
          <a:endParaRPr lang="et-EE"/>
        </a:p>
      </dgm:t>
    </dgm:pt>
    <dgm:pt modelId="{203D8D59-1C92-479C-B648-FBD60804306E}" type="pres">
      <dgm:prSet presAssocID="{45580450-C463-4A24-BAEB-C1F9730F62E7}" presName="cycle" presStyleCnt="0">
        <dgm:presLayoutVars>
          <dgm:dir/>
          <dgm:resizeHandles val="exact"/>
        </dgm:presLayoutVars>
      </dgm:prSet>
      <dgm:spPr/>
      <dgm:t>
        <a:bodyPr/>
        <a:lstStyle/>
        <a:p>
          <a:endParaRPr lang="et-EE"/>
        </a:p>
      </dgm:t>
    </dgm:pt>
    <dgm:pt modelId="{75E4E67A-509E-42B4-A19E-86C1761A42AB}" type="pres">
      <dgm:prSet presAssocID="{D0C0AEC5-09EA-41F1-A0BB-534F3FCCBF31}" presName="node" presStyleLbl="node1" presStyleIdx="0" presStyleCnt="7" custScaleX="156846">
        <dgm:presLayoutVars>
          <dgm:bulletEnabled val="1"/>
        </dgm:presLayoutVars>
      </dgm:prSet>
      <dgm:spPr/>
      <dgm:t>
        <a:bodyPr/>
        <a:lstStyle/>
        <a:p>
          <a:endParaRPr lang="et-EE"/>
        </a:p>
      </dgm:t>
    </dgm:pt>
    <dgm:pt modelId="{D9CC94B6-6C1B-471A-A63A-416F97AFBDCF}" type="pres">
      <dgm:prSet presAssocID="{970AF98B-A1AC-4C1E-B136-9E957F8AF25B}" presName="sibTrans" presStyleLbl="sibTrans2D1" presStyleIdx="0" presStyleCnt="7"/>
      <dgm:spPr/>
      <dgm:t>
        <a:bodyPr/>
        <a:lstStyle/>
        <a:p>
          <a:endParaRPr lang="et-EE"/>
        </a:p>
      </dgm:t>
    </dgm:pt>
    <dgm:pt modelId="{68A4661B-F1C3-4A34-A885-193774D1C635}" type="pres">
      <dgm:prSet presAssocID="{970AF98B-A1AC-4C1E-B136-9E957F8AF25B}" presName="connectorText" presStyleLbl="sibTrans2D1" presStyleIdx="0" presStyleCnt="7"/>
      <dgm:spPr/>
      <dgm:t>
        <a:bodyPr/>
        <a:lstStyle/>
        <a:p>
          <a:endParaRPr lang="et-EE"/>
        </a:p>
      </dgm:t>
    </dgm:pt>
    <dgm:pt modelId="{1650B393-076A-4EA9-8AA6-E97A4C851F42}" type="pres">
      <dgm:prSet presAssocID="{ED4EA844-1D50-4D30-A3E1-2E8B4D9F1B03}" presName="node" presStyleLbl="node1" presStyleIdx="1" presStyleCnt="7" custScaleX="207421">
        <dgm:presLayoutVars>
          <dgm:bulletEnabled val="1"/>
        </dgm:presLayoutVars>
      </dgm:prSet>
      <dgm:spPr/>
      <dgm:t>
        <a:bodyPr/>
        <a:lstStyle/>
        <a:p>
          <a:endParaRPr lang="et-EE"/>
        </a:p>
      </dgm:t>
    </dgm:pt>
    <dgm:pt modelId="{3E054FD8-636E-420B-9A92-45F3893CDB3F}" type="pres">
      <dgm:prSet presAssocID="{CC0B6C1F-0E12-4F13-9E66-90A48933ACCF}" presName="sibTrans" presStyleLbl="sibTrans2D1" presStyleIdx="1" presStyleCnt="7"/>
      <dgm:spPr/>
      <dgm:t>
        <a:bodyPr/>
        <a:lstStyle/>
        <a:p>
          <a:endParaRPr lang="et-EE"/>
        </a:p>
      </dgm:t>
    </dgm:pt>
    <dgm:pt modelId="{FA7BECDC-441F-42ED-833F-9199FE06F436}" type="pres">
      <dgm:prSet presAssocID="{CC0B6C1F-0E12-4F13-9E66-90A48933ACCF}" presName="connectorText" presStyleLbl="sibTrans2D1" presStyleIdx="1" presStyleCnt="7"/>
      <dgm:spPr/>
      <dgm:t>
        <a:bodyPr/>
        <a:lstStyle/>
        <a:p>
          <a:endParaRPr lang="et-EE"/>
        </a:p>
      </dgm:t>
    </dgm:pt>
    <dgm:pt modelId="{F022F4E7-7137-4B51-BA25-D88FE007A17F}" type="pres">
      <dgm:prSet presAssocID="{5E60AF10-ABC3-4683-99F0-95AF9D41C924}" presName="node" presStyleLbl="node1" presStyleIdx="2" presStyleCnt="7" custScaleX="291615">
        <dgm:presLayoutVars>
          <dgm:bulletEnabled val="1"/>
        </dgm:presLayoutVars>
      </dgm:prSet>
      <dgm:spPr/>
      <dgm:t>
        <a:bodyPr/>
        <a:lstStyle/>
        <a:p>
          <a:endParaRPr lang="et-EE"/>
        </a:p>
      </dgm:t>
    </dgm:pt>
    <dgm:pt modelId="{DC84F79D-B820-4C6D-B77F-672E93986AF0}" type="pres">
      <dgm:prSet presAssocID="{20B7C35A-A648-44C1-B678-21C25D3FD01A}" presName="sibTrans" presStyleLbl="sibTrans2D1" presStyleIdx="2" presStyleCnt="7"/>
      <dgm:spPr/>
      <dgm:t>
        <a:bodyPr/>
        <a:lstStyle/>
        <a:p>
          <a:endParaRPr lang="et-EE"/>
        </a:p>
      </dgm:t>
    </dgm:pt>
    <dgm:pt modelId="{0F28226B-D8AD-4585-A482-CD6EFBAFD45E}" type="pres">
      <dgm:prSet presAssocID="{20B7C35A-A648-44C1-B678-21C25D3FD01A}" presName="connectorText" presStyleLbl="sibTrans2D1" presStyleIdx="2" presStyleCnt="7"/>
      <dgm:spPr/>
      <dgm:t>
        <a:bodyPr/>
        <a:lstStyle/>
        <a:p>
          <a:endParaRPr lang="et-EE"/>
        </a:p>
      </dgm:t>
    </dgm:pt>
    <dgm:pt modelId="{80275F31-D16D-4CC5-85D5-A8D0EB69BB4E}" type="pres">
      <dgm:prSet presAssocID="{25A60AFD-2E3D-462A-8DEB-F510232414CA}" presName="node" presStyleLbl="node1" presStyleIdx="3" presStyleCnt="7" custScaleX="269503" custScaleY="111029" custRadScaleRad="157097" custRadScaleInc="-116997">
        <dgm:presLayoutVars>
          <dgm:bulletEnabled val="1"/>
        </dgm:presLayoutVars>
      </dgm:prSet>
      <dgm:spPr/>
      <dgm:t>
        <a:bodyPr/>
        <a:lstStyle/>
        <a:p>
          <a:endParaRPr lang="et-EE"/>
        </a:p>
      </dgm:t>
    </dgm:pt>
    <dgm:pt modelId="{0A71B228-E3EC-459B-943A-CF2D725EB484}" type="pres">
      <dgm:prSet presAssocID="{371E11AC-6FF3-4199-8E71-7744176E3206}" presName="sibTrans" presStyleLbl="sibTrans2D1" presStyleIdx="3" presStyleCnt="7"/>
      <dgm:spPr/>
      <dgm:t>
        <a:bodyPr/>
        <a:lstStyle/>
        <a:p>
          <a:endParaRPr lang="et-EE"/>
        </a:p>
      </dgm:t>
    </dgm:pt>
    <dgm:pt modelId="{84ACA628-60E7-42AB-9543-8069173B7D9D}" type="pres">
      <dgm:prSet presAssocID="{371E11AC-6FF3-4199-8E71-7744176E3206}" presName="connectorText" presStyleLbl="sibTrans2D1" presStyleIdx="3" presStyleCnt="7"/>
      <dgm:spPr/>
      <dgm:t>
        <a:bodyPr/>
        <a:lstStyle/>
        <a:p>
          <a:endParaRPr lang="et-EE"/>
        </a:p>
      </dgm:t>
    </dgm:pt>
    <dgm:pt modelId="{0DC48EF4-08EB-41A1-B2E6-B1349CF1E2D9}" type="pres">
      <dgm:prSet presAssocID="{570716E1-579A-47D7-9E5A-8A3C314DC2A7}" presName="node" presStyleLbl="node1" presStyleIdx="4" presStyleCnt="7" custScaleX="304133">
        <dgm:presLayoutVars>
          <dgm:bulletEnabled val="1"/>
        </dgm:presLayoutVars>
      </dgm:prSet>
      <dgm:spPr/>
      <dgm:t>
        <a:bodyPr/>
        <a:lstStyle/>
        <a:p>
          <a:endParaRPr lang="et-EE"/>
        </a:p>
      </dgm:t>
    </dgm:pt>
    <dgm:pt modelId="{3578E4AF-4D31-488A-90AD-FAF9780F3D51}" type="pres">
      <dgm:prSet presAssocID="{5B190C80-285F-4990-B98D-932060B43CFC}" presName="sibTrans" presStyleLbl="sibTrans2D1" presStyleIdx="4" presStyleCnt="7"/>
      <dgm:spPr/>
      <dgm:t>
        <a:bodyPr/>
        <a:lstStyle/>
        <a:p>
          <a:endParaRPr lang="et-EE"/>
        </a:p>
      </dgm:t>
    </dgm:pt>
    <dgm:pt modelId="{4B813D6B-34F1-44F7-B80A-50BCF2A01D11}" type="pres">
      <dgm:prSet presAssocID="{5B190C80-285F-4990-B98D-932060B43CFC}" presName="connectorText" presStyleLbl="sibTrans2D1" presStyleIdx="4" presStyleCnt="7"/>
      <dgm:spPr/>
      <dgm:t>
        <a:bodyPr/>
        <a:lstStyle/>
        <a:p>
          <a:endParaRPr lang="et-EE"/>
        </a:p>
      </dgm:t>
    </dgm:pt>
    <dgm:pt modelId="{098CAED9-9499-4AE1-B0ED-366708E9258A}" type="pres">
      <dgm:prSet presAssocID="{626A75C2-FBAB-4C02-8B5A-D8334C43051A}" presName="node" presStyleLbl="node1" presStyleIdx="5" presStyleCnt="7" custScaleX="283220">
        <dgm:presLayoutVars>
          <dgm:bulletEnabled val="1"/>
        </dgm:presLayoutVars>
      </dgm:prSet>
      <dgm:spPr/>
      <dgm:t>
        <a:bodyPr/>
        <a:lstStyle/>
        <a:p>
          <a:endParaRPr lang="et-EE"/>
        </a:p>
      </dgm:t>
    </dgm:pt>
    <dgm:pt modelId="{7535A681-858A-4886-B228-553743D99794}" type="pres">
      <dgm:prSet presAssocID="{42FFDFEC-3D1B-4B34-8A13-7A359095D667}" presName="sibTrans" presStyleLbl="sibTrans2D1" presStyleIdx="5" presStyleCnt="7"/>
      <dgm:spPr/>
      <dgm:t>
        <a:bodyPr/>
        <a:lstStyle/>
        <a:p>
          <a:endParaRPr lang="et-EE"/>
        </a:p>
      </dgm:t>
    </dgm:pt>
    <dgm:pt modelId="{CD70848A-69F6-42D9-B765-5AB668B4BC40}" type="pres">
      <dgm:prSet presAssocID="{42FFDFEC-3D1B-4B34-8A13-7A359095D667}" presName="connectorText" presStyleLbl="sibTrans2D1" presStyleIdx="5" presStyleCnt="7"/>
      <dgm:spPr/>
      <dgm:t>
        <a:bodyPr/>
        <a:lstStyle/>
        <a:p>
          <a:endParaRPr lang="et-EE"/>
        </a:p>
      </dgm:t>
    </dgm:pt>
    <dgm:pt modelId="{6A610FBD-5872-4EA5-AE37-EE3ABCC2EECE}" type="pres">
      <dgm:prSet presAssocID="{B3A091C7-7769-4387-AB5B-D50E7B1411A8}" presName="node" presStyleLbl="node1" presStyleIdx="6" presStyleCnt="7" custScaleX="185397" custScaleY="98511">
        <dgm:presLayoutVars>
          <dgm:bulletEnabled val="1"/>
        </dgm:presLayoutVars>
      </dgm:prSet>
      <dgm:spPr/>
      <dgm:t>
        <a:bodyPr/>
        <a:lstStyle/>
        <a:p>
          <a:endParaRPr lang="et-EE"/>
        </a:p>
      </dgm:t>
    </dgm:pt>
    <dgm:pt modelId="{97627D77-13DB-45B5-A62A-ABDBED091E2B}" type="pres">
      <dgm:prSet presAssocID="{E0EC5D9E-7D76-4FD9-BDA5-1DBA2619E261}" presName="sibTrans" presStyleLbl="sibTrans2D1" presStyleIdx="6" presStyleCnt="7"/>
      <dgm:spPr/>
      <dgm:t>
        <a:bodyPr/>
        <a:lstStyle/>
        <a:p>
          <a:endParaRPr lang="et-EE"/>
        </a:p>
      </dgm:t>
    </dgm:pt>
    <dgm:pt modelId="{1934A232-C509-49A6-A372-293D673688DB}" type="pres">
      <dgm:prSet presAssocID="{E0EC5D9E-7D76-4FD9-BDA5-1DBA2619E261}" presName="connectorText" presStyleLbl="sibTrans2D1" presStyleIdx="6" presStyleCnt="7"/>
      <dgm:spPr/>
      <dgm:t>
        <a:bodyPr/>
        <a:lstStyle/>
        <a:p>
          <a:endParaRPr lang="et-EE"/>
        </a:p>
      </dgm:t>
    </dgm:pt>
  </dgm:ptLst>
  <dgm:cxnLst>
    <dgm:cxn modelId="{99D6B873-6453-4811-A497-EDCA5FB9BF6C}" type="presOf" srcId="{570716E1-579A-47D7-9E5A-8A3C314DC2A7}" destId="{0DC48EF4-08EB-41A1-B2E6-B1349CF1E2D9}" srcOrd="0" destOrd="0" presId="urn:microsoft.com/office/officeart/2005/8/layout/cycle2"/>
    <dgm:cxn modelId="{08776E42-3D43-4CA8-AC87-6A7CFCB3C49D}" type="presOf" srcId="{B3A091C7-7769-4387-AB5B-D50E7B1411A8}" destId="{6A610FBD-5872-4EA5-AE37-EE3ABCC2EECE}" srcOrd="0" destOrd="0" presId="urn:microsoft.com/office/officeart/2005/8/layout/cycle2"/>
    <dgm:cxn modelId="{B9486A37-2727-48B5-9D43-4825F521CB93}" type="presOf" srcId="{42FFDFEC-3D1B-4B34-8A13-7A359095D667}" destId="{7535A681-858A-4886-B228-553743D99794}" srcOrd="0" destOrd="0" presId="urn:microsoft.com/office/officeart/2005/8/layout/cycle2"/>
    <dgm:cxn modelId="{5521324B-D9D3-4928-B615-121ECB8773D4}" type="presOf" srcId="{371E11AC-6FF3-4199-8E71-7744176E3206}" destId="{0A71B228-E3EC-459B-943A-CF2D725EB484}" srcOrd="0" destOrd="0" presId="urn:microsoft.com/office/officeart/2005/8/layout/cycle2"/>
    <dgm:cxn modelId="{6657BA71-A2B1-4F16-8487-2F02FB8BFE4B}" type="presOf" srcId="{5B190C80-285F-4990-B98D-932060B43CFC}" destId="{3578E4AF-4D31-488A-90AD-FAF9780F3D51}" srcOrd="0" destOrd="0" presId="urn:microsoft.com/office/officeart/2005/8/layout/cycle2"/>
    <dgm:cxn modelId="{58324BC8-2358-4FD4-8495-5C31151B3653}" type="presOf" srcId="{CC0B6C1F-0E12-4F13-9E66-90A48933ACCF}" destId="{3E054FD8-636E-420B-9A92-45F3893CDB3F}" srcOrd="0" destOrd="0" presId="urn:microsoft.com/office/officeart/2005/8/layout/cycle2"/>
    <dgm:cxn modelId="{A113CCF1-A70F-4E02-AD6F-46D6B7058DE8}" type="presOf" srcId="{25A60AFD-2E3D-462A-8DEB-F510232414CA}" destId="{80275F31-D16D-4CC5-85D5-A8D0EB69BB4E}" srcOrd="0" destOrd="0" presId="urn:microsoft.com/office/officeart/2005/8/layout/cycle2"/>
    <dgm:cxn modelId="{9071C835-C2BC-4F63-B746-2ABBB67B6783}" type="presOf" srcId="{20B7C35A-A648-44C1-B678-21C25D3FD01A}" destId="{0F28226B-D8AD-4585-A482-CD6EFBAFD45E}" srcOrd="1" destOrd="0" presId="urn:microsoft.com/office/officeart/2005/8/layout/cycle2"/>
    <dgm:cxn modelId="{4687BC27-2CC2-468B-A93A-9E884760F37D}" srcId="{45580450-C463-4A24-BAEB-C1F9730F62E7}" destId="{570716E1-579A-47D7-9E5A-8A3C314DC2A7}" srcOrd="4" destOrd="0" parTransId="{98023526-E445-4B8E-88F6-0873F88E0546}" sibTransId="{5B190C80-285F-4990-B98D-932060B43CFC}"/>
    <dgm:cxn modelId="{64C27D39-2392-4368-9C66-EA75DBC95473}" type="presOf" srcId="{E0EC5D9E-7D76-4FD9-BDA5-1DBA2619E261}" destId="{1934A232-C509-49A6-A372-293D673688DB}" srcOrd="1" destOrd="0" presId="urn:microsoft.com/office/officeart/2005/8/layout/cycle2"/>
    <dgm:cxn modelId="{599F6E1B-783A-4520-8038-2229372B87CA}" type="presOf" srcId="{626A75C2-FBAB-4C02-8B5A-D8334C43051A}" destId="{098CAED9-9499-4AE1-B0ED-366708E9258A}" srcOrd="0" destOrd="0" presId="urn:microsoft.com/office/officeart/2005/8/layout/cycle2"/>
    <dgm:cxn modelId="{7E97151E-C3EB-461E-978C-066838D2BF6D}" type="presOf" srcId="{D0C0AEC5-09EA-41F1-A0BB-534F3FCCBF31}" destId="{75E4E67A-509E-42B4-A19E-86C1761A42AB}" srcOrd="0" destOrd="0" presId="urn:microsoft.com/office/officeart/2005/8/layout/cycle2"/>
    <dgm:cxn modelId="{2D210B74-67BB-4A92-8F0A-2AEBE97D3E57}" type="presOf" srcId="{E0EC5D9E-7D76-4FD9-BDA5-1DBA2619E261}" destId="{97627D77-13DB-45B5-A62A-ABDBED091E2B}" srcOrd="0" destOrd="0" presId="urn:microsoft.com/office/officeart/2005/8/layout/cycle2"/>
    <dgm:cxn modelId="{70EC8683-6ED2-440C-8B3F-F38AA1D8EA30}" type="presOf" srcId="{20B7C35A-A648-44C1-B678-21C25D3FD01A}" destId="{DC84F79D-B820-4C6D-B77F-672E93986AF0}" srcOrd="0" destOrd="0" presId="urn:microsoft.com/office/officeart/2005/8/layout/cycle2"/>
    <dgm:cxn modelId="{D1AA068B-E866-44CA-9081-E26FCD631962}" type="presOf" srcId="{CC0B6C1F-0E12-4F13-9E66-90A48933ACCF}" destId="{FA7BECDC-441F-42ED-833F-9199FE06F436}" srcOrd="1" destOrd="0" presId="urn:microsoft.com/office/officeart/2005/8/layout/cycle2"/>
    <dgm:cxn modelId="{9F18A3CE-432A-4731-9F06-DEAEFF28976A}" srcId="{45580450-C463-4A24-BAEB-C1F9730F62E7}" destId="{626A75C2-FBAB-4C02-8B5A-D8334C43051A}" srcOrd="5" destOrd="0" parTransId="{404368F7-AAF6-4078-A6FE-B29F433F4742}" sibTransId="{42FFDFEC-3D1B-4B34-8A13-7A359095D667}"/>
    <dgm:cxn modelId="{3021F689-180F-4FB1-B148-71705B2918F7}" srcId="{45580450-C463-4A24-BAEB-C1F9730F62E7}" destId="{5E60AF10-ABC3-4683-99F0-95AF9D41C924}" srcOrd="2" destOrd="0" parTransId="{7EF58B66-6BB7-4A90-8BB3-A1EFEADBD998}" sibTransId="{20B7C35A-A648-44C1-B678-21C25D3FD01A}"/>
    <dgm:cxn modelId="{BEDBBCEB-816C-4947-BC08-1D8925A232D1}" type="presOf" srcId="{42FFDFEC-3D1B-4B34-8A13-7A359095D667}" destId="{CD70848A-69F6-42D9-B765-5AB668B4BC40}" srcOrd="1" destOrd="0" presId="urn:microsoft.com/office/officeart/2005/8/layout/cycle2"/>
    <dgm:cxn modelId="{3BBBEFCB-D7C0-402C-B12D-238F695A4D1F}" srcId="{45580450-C463-4A24-BAEB-C1F9730F62E7}" destId="{25A60AFD-2E3D-462A-8DEB-F510232414CA}" srcOrd="3" destOrd="0" parTransId="{3A90F497-400A-4541-B963-7F4C2F6D23EC}" sibTransId="{371E11AC-6FF3-4199-8E71-7744176E3206}"/>
    <dgm:cxn modelId="{6A394E6C-6014-4B05-93B8-DD8A22D0441C}" srcId="{45580450-C463-4A24-BAEB-C1F9730F62E7}" destId="{ED4EA844-1D50-4D30-A3E1-2E8B4D9F1B03}" srcOrd="1" destOrd="0" parTransId="{FBE40132-9021-47C6-8A3E-7ED5B835984E}" sibTransId="{CC0B6C1F-0E12-4F13-9E66-90A48933ACCF}"/>
    <dgm:cxn modelId="{D32DED45-3CA8-4A55-97B1-C4811EDFE223}" type="presOf" srcId="{970AF98B-A1AC-4C1E-B136-9E957F8AF25B}" destId="{68A4661B-F1C3-4A34-A885-193774D1C635}" srcOrd="1" destOrd="0" presId="urn:microsoft.com/office/officeart/2005/8/layout/cycle2"/>
    <dgm:cxn modelId="{EF08D9C5-A466-41DA-A629-D063EE6F886C}" type="presOf" srcId="{ED4EA844-1D50-4D30-A3E1-2E8B4D9F1B03}" destId="{1650B393-076A-4EA9-8AA6-E97A4C851F42}" srcOrd="0" destOrd="0" presId="urn:microsoft.com/office/officeart/2005/8/layout/cycle2"/>
    <dgm:cxn modelId="{93D43693-CAEE-40C7-8F0F-437A0C6ED650}" type="presOf" srcId="{371E11AC-6FF3-4199-8E71-7744176E3206}" destId="{84ACA628-60E7-42AB-9543-8069173B7D9D}" srcOrd="1" destOrd="0" presId="urn:microsoft.com/office/officeart/2005/8/layout/cycle2"/>
    <dgm:cxn modelId="{D41507FA-74BD-412E-9082-2BEFEB85AC8E}" type="presOf" srcId="{970AF98B-A1AC-4C1E-B136-9E957F8AF25B}" destId="{D9CC94B6-6C1B-471A-A63A-416F97AFBDCF}" srcOrd="0" destOrd="0" presId="urn:microsoft.com/office/officeart/2005/8/layout/cycle2"/>
    <dgm:cxn modelId="{BE9F0D02-12C6-47B4-B103-B1EBF2BDA443}" srcId="{45580450-C463-4A24-BAEB-C1F9730F62E7}" destId="{D0C0AEC5-09EA-41F1-A0BB-534F3FCCBF31}" srcOrd="0" destOrd="0" parTransId="{6C2271C5-541B-4544-A6E7-28377AECCB5E}" sibTransId="{970AF98B-A1AC-4C1E-B136-9E957F8AF25B}"/>
    <dgm:cxn modelId="{000DF424-ED1B-44B8-98A8-610BA14D58D8}" type="presOf" srcId="{45580450-C463-4A24-BAEB-C1F9730F62E7}" destId="{203D8D59-1C92-479C-B648-FBD60804306E}" srcOrd="0" destOrd="0" presId="urn:microsoft.com/office/officeart/2005/8/layout/cycle2"/>
    <dgm:cxn modelId="{F977B2B9-E72A-4E05-B761-5D4D4747D2CF}" srcId="{45580450-C463-4A24-BAEB-C1F9730F62E7}" destId="{B3A091C7-7769-4387-AB5B-D50E7B1411A8}" srcOrd="6" destOrd="0" parTransId="{406D9588-F2EA-4AAA-BEDC-8095B1AC052E}" sibTransId="{E0EC5D9E-7D76-4FD9-BDA5-1DBA2619E261}"/>
    <dgm:cxn modelId="{7DB22847-A2D2-411D-9778-EB37717F43F9}" type="presOf" srcId="{5E60AF10-ABC3-4683-99F0-95AF9D41C924}" destId="{F022F4E7-7137-4B51-BA25-D88FE007A17F}" srcOrd="0" destOrd="0" presId="urn:microsoft.com/office/officeart/2005/8/layout/cycle2"/>
    <dgm:cxn modelId="{F16A1B10-62D2-44A3-8579-403318E6378F}" type="presOf" srcId="{5B190C80-285F-4990-B98D-932060B43CFC}" destId="{4B813D6B-34F1-44F7-B80A-50BCF2A01D11}" srcOrd="1" destOrd="0" presId="urn:microsoft.com/office/officeart/2005/8/layout/cycle2"/>
    <dgm:cxn modelId="{18E3872C-D40D-4CC3-9797-DDA5F130AD98}" type="presParOf" srcId="{203D8D59-1C92-479C-B648-FBD60804306E}" destId="{75E4E67A-509E-42B4-A19E-86C1761A42AB}" srcOrd="0" destOrd="0" presId="urn:microsoft.com/office/officeart/2005/8/layout/cycle2"/>
    <dgm:cxn modelId="{A99942EE-F205-4DD0-8ADB-E508DBB2610F}" type="presParOf" srcId="{203D8D59-1C92-479C-B648-FBD60804306E}" destId="{D9CC94B6-6C1B-471A-A63A-416F97AFBDCF}" srcOrd="1" destOrd="0" presId="urn:microsoft.com/office/officeart/2005/8/layout/cycle2"/>
    <dgm:cxn modelId="{2F21C236-2047-4B1E-AD99-7C7CF0C4A421}" type="presParOf" srcId="{D9CC94B6-6C1B-471A-A63A-416F97AFBDCF}" destId="{68A4661B-F1C3-4A34-A885-193774D1C635}" srcOrd="0" destOrd="0" presId="urn:microsoft.com/office/officeart/2005/8/layout/cycle2"/>
    <dgm:cxn modelId="{983D8254-2CC2-4593-88A2-B6207B4C9D27}" type="presParOf" srcId="{203D8D59-1C92-479C-B648-FBD60804306E}" destId="{1650B393-076A-4EA9-8AA6-E97A4C851F42}" srcOrd="2" destOrd="0" presId="urn:microsoft.com/office/officeart/2005/8/layout/cycle2"/>
    <dgm:cxn modelId="{C467CCB8-43F6-4A69-912B-4D974AF4A458}" type="presParOf" srcId="{203D8D59-1C92-479C-B648-FBD60804306E}" destId="{3E054FD8-636E-420B-9A92-45F3893CDB3F}" srcOrd="3" destOrd="0" presId="urn:microsoft.com/office/officeart/2005/8/layout/cycle2"/>
    <dgm:cxn modelId="{08486421-FDC3-4F23-AC4B-CA72A84F0AB8}" type="presParOf" srcId="{3E054FD8-636E-420B-9A92-45F3893CDB3F}" destId="{FA7BECDC-441F-42ED-833F-9199FE06F436}" srcOrd="0" destOrd="0" presId="urn:microsoft.com/office/officeart/2005/8/layout/cycle2"/>
    <dgm:cxn modelId="{DAE2ECBE-1057-4A77-86AB-87B23B6C0A04}" type="presParOf" srcId="{203D8D59-1C92-479C-B648-FBD60804306E}" destId="{F022F4E7-7137-4B51-BA25-D88FE007A17F}" srcOrd="4" destOrd="0" presId="urn:microsoft.com/office/officeart/2005/8/layout/cycle2"/>
    <dgm:cxn modelId="{45B7A16B-D58E-4067-B3B4-0C9ECA700DA4}" type="presParOf" srcId="{203D8D59-1C92-479C-B648-FBD60804306E}" destId="{DC84F79D-B820-4C6D-B77F-672E93986AF0}" srcOrd="5" destOrd="0" presId="urn:microsoft.com/office/officeart/2005/8/layout/cycle2"/>
    <dgm:cxn modelId="{A6C69FA3-206F-459F-99B9-238D77C758E7}" type="presParOf" srcId="{DC84F79D-B820-4C6D-B77F-672E93986AF0}" destId="{0F28226B-D8AD-4585-A482-CD6EFBAFD45E}" srcOrd="0" destOrd="0" presId="urn:microsoft.com/office/officeart/2005/8/layout/cycle2"/>
    <dgm:cxn modelId="{E02A72E3-454F-4F22-B380-C47E8373DD0F}" type="presParOf" srcId="{203D8D59-1C92-479C-B648-FBD60804306E}" destId="{80275F31-D16D-4CC5-85D5-A8D0EB69BB4E}" srcOrd="6" destOrd="0" presId="urn:microsoft.com/office/officeart/2005/8/layout/cycle2"/>
    <dgm:cxn modelId="{A78FF6F0-3633-441C-B909-AAF15E4AAC54}" type="presParOf" srcId="{203D8D59-1C92-479C-B648-FBD60804306E}" destId="{0A71B228-E3EC-459B-943A-CF2D725EB484}" srcOrd="7" destOrd="0" presId="urn:microsoft.com/office/officeart/2005/8/layout/cycle2"/>
    <dgm:cxn modelId="{A69678E9-D93D-4AF3-AF1D-4126EFF26CF3}" type="presParOf" srcId="{0A71B228-E3EC-459B-943A-CF2D725EB484}" destId="{84ACA628-60E7-42AB-9543-8069173B7D9D}" srcOrd="0" destOrd="0" presId="urn:microsoft.com/office/officeart/2005/8/layout/cycle2"/>
    <dgm:cxn modelId="{C837F5C7-FC97-4ACF-B4D3-A32E50764DF5}" type="presParOf" srcId="{203D8D59-1C92-479C-B648-FBD60804306E}" destId="{0DC48EF4-08EB-41A1-B2E6-B1349CF1E2D9}" srcOrd="8" destOrd="0" presId="urn:microsoft.com/office/officeart/2005/8/layout/cycle2"/>
    <dgm:cxn modelId="{21C81978-3D1F-44CE-A3A1-7CF36361A850}" type="presParOf" srcId="{203D8D59-1C92-479C-B648-FBD60804306E}" destId="{3578E4AF-4D31-488A-90AD-FAF9780F3D51}" srcOrd="9" destOrd="0" presId="urn:microsoft.com/office/officeart/2005/8/layout/cycle2"/>
    <dgm:cxn modelId="{6171D6AD-24C6-42FC-A19B-57D8DC0E53C4}" type="presParOf" srcId="{3578E4AF-4D31-488A-90AD-FAF9780F3D51}" destId="{4B813D6B-34F1-44F7-B80A-50BCF2A01D11}" srcOrd="0" destOrd="0" presId="urn:microsoft.com/office/officeart/2005/8/layout/cycle2"/>
    <dgm:cxn modelId="{D5E8C85B-B08E-4888-BC96-C5C12CF83414}" type="presParOf" srcId="{203D8D59-1C92-479C-B648-FBD60804306E}" destId="{098CAED9-9499-4AE1-B0ED-366708E9258A}" srcOrd="10" destOrd="0" presId="urn:microsoft.com/office/officeart/2005/8/layout/cycle2"/>
    <dgm:cxn modelId="{C6EF3767-F439-4FA4-BAF0-046E2DE9E35F}" type="presParOf" srcId="{203D8D59-1C92-479C-B648-FBD60804306E}" destId="{7535A681-858A-4886-B228-553743D99794}" srcOrd="11" destOrd="0" presId="urn:microsoft.com/office/officeart/2005/8/layout/cycle2"/>
    <dgm:cxn modelId="{EE671F6C-A442-436E-9F5B-1ED9EEE19B5C}" type="presParOf" srcId="{7535A681-858A-4886-B228-553743D99794}" destId="{CD70848A-69F6-42D9-B765-5AB668B4BC40}" srcOrd="0" destOrd="0" presId="urn:microsoft.com/office/officeart/2005/8/layout/cycle2"/>
    <dgm:cxn modelId="{EF3867E2-E529-4E28-B0F7-B6C1BA87832A}" type="presParOf" srcId="{203D8D59-1C92-479C-B648-FBD60804306E}" destId="{6A610FBD-5872-4EA5-AE37-EE3ABCC2EECE}" srcOrd="12" destOrd="0" presId="urn:microsoft.com/office/officeart/2005/8/layout/cycle2"/>
    <dgm:cxn modelId="{5884B5C6-5E71-4756-879F-473E67D38BF5}" type="presParOf" srcId="{203D8D59-1C92-479C-B648-FBD60804306E}" destId="{97627D77-13DB-45B5-A62A-ABDBED091E2B}" srcOrd="13" destOrd="0" presId="urn:microsoft.com/office/officeart/2005/8/layout/cycle2"/>
    <dgm:cxn modelId="{73B3C309-7989-4186-B2B4-AE567C6A9BAD}" type="presParOf" srcId="{97627D77-13DB-45B5-A62A-ABDBED091E2B}" destId="{1934A232-C509-49A6-A372-293D673688D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4E67A-509E-42B4-A19E-86C1761A42AB}">
      <dsp:nvSpPr>
        <dsp:cNvPr id="0" name=""/>
        <dsp:cNvSpPr/>
      </dsp:nvSpPr>
      <dsp:spPr>
        <a:xfrm>
          <a:off x="3550971" y="-34481"/>
          <a:ext cx="1988831" cy="126801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t-EE" sz="1600" b="1" kern="1200" dirty="0" smtClean="0"/>
            <a:t>EK idee</a:t>
          </a:r>
          <a:endParaRPr lang="et-EE" sz="1600" b="1" kern="1200" dirty="0"/>
        </a:p>
      </dsp:txBody>
      <dsp:txXfrm>
        <a:off x="3842229" y="151215"/>
        <a:ext cx="1406315" cy="896623"/>
      </dsp:txXfrm>
    </dsp:sp>
    <dsp:sp modelId="{D9CC94B6-6C1B-471A-A63A-416F97AFBDCF}">
      <dsp:nvSpPr>
        <dsp:cNvPr id="0" name=""/>
        <dsp:cNvSpPr/>
      </dsp:nvSpPr>
      <dsp:spPr>
        <a:xfrm rot="12342857">
          <a:off x="5333978" y="766205"/>
          <a:ext cx="3704" cy="42795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t-EE" sz="1500" kern="1200"/>
        </a:p>
      </dsp:txBody>
      <dsp:txXfrm rot="10800000">
        <a:off x="5335034" y="852037"/>
        <a:ext cx="2593" cy="256773"/>
      </dsp:txXfrm>
    </dsp:sp>
    <dsp:sp modelId="{1650B393-076A-4EA9-8AA6-E97A4C851F42}">
      <dsp:nvSpPr>
        <dsp:cNvPr id="0" name=""/>
        <dsp:cNvSpPr/>
      </dsp:nvSpPr>
      <dsp:spPr>
        <a:xfrm>
          <a:off x="4947931" y="792675"/>
          <a:ext cx="2630130" cy="1268015"/>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t-EE" sz="1600" b="1" kern="1200" dirty="0" smtClean="0"/>
            <a:t>Tagasiside -Konsultatsioonid (põhiraskus 2012 kuni 2013 I pool)</a:t>
          </a:r>
          <a:endParaRPr lang="et-EE" sz="1600" b="1" kern="1200" dirty="0"/>
        </a:p>
      </dsp:txBody>
      <dsp:txXfrm>
        <a:off x="5333105" y="978371"/>
        <a:ext cx="1859782" cy="896623"/>
      </dsp:txXfrm>
    </dsp:sp>
    <dsp:sp modelId="{3E054FD8-636E-420B-9A92-45F3893CDB3F}">
      <dsp:nvSpPr>
        <dsp:cNvPr id="0" name=""/>
        <dsp:cNvSpPr/>
      </dsp:nvSpPr>
      <dsp:spPr>
        <a:xfrm rot="4628571">
          <a:off x="6310758" y="2132127"/>
          <a:ext cx="324180" cy="42795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t-EE" sz="1500" kern="1200"/>
        </a:p>
      </dsp:txBody>
      <dsp:txXfrm>
        <a:off x="6348564" y="2170310"/>
        <a:ext cx="226926" cy="256773"/>
      </dsp:txXfrm>
    </dsp:sp>
    <dsp:sp modelId="{F022F4E7-7137-4B51-BA25-D88FE007A17F}">
      <dsp:nvSpPr>
        <dsp:cNvPr id="0" name=""/>
        <dsp:cNvSpPr/>
      </dsp:nvSpPr>
      <dsp:spPr>
        <a:xfrm>
          <a:off x="4838349" y="2651280"/>
          <a:ext cx="3697723" cy="1268015"/>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t-EE" sz="1600" kern="1200" dirty="0" smtClean="0"/>
            <a:t>Eesti seisukohad (põhiraskus 2012, 2013 I pool) – HTM, EK</a:t>
          </a:r>
          <a:endParaRPr lang="et-EE" sz="1600" kern="1200" dirty="0"/>
        </a:p>
      </dsp:txBody>
      <dsp:txXfrm>
        <a:off x="5379868" y="2836976"/>
        <a:ext cx="2614685" cy="896623"/>
      </dsp:txXfrm>
    </dsp:sp>
    <dsp:sp modelId="{DC84F79D-B820-4C6D-B77F-672E93986AF0}">
      <dsp:nvSpPr>
        <dsp:cNvPr id="0" name=""/>
        <dsp:cNvSpPr/>
      </dsp:nvSpPr>
      <dsp:spPr>
        <a:xfrm rot="3830656">
          <a:off x="6986495" y="3762438"/>
          <a:ext cx="80259" cy="42795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t-EE" sz="1500" kern="1200"/>
        </a:p>
      </dsp:txBody>
      <dsp:txXfrm>
        <a:off x="6993227" y="3837223"/>
        <a:ext cx="56181" cy="256773"/>
      </dsp:txXfrm>
    </dsp:sp>
    <dsp:sp modelId="{80275F31-D16D-4CC5-85D5-A8D0EB69BB4E}">
      <dsp:nvSpPr>
        <dsp:cNvPr id="0" name=""/>
        <dsp:cNvSpPr/>
      </dsp:nvSpPr>
      <dsp:spPr>
        <a:xfrm>
          <a:off x="5691170" y="4032438"/>
          <a:ext cx="3417340" cy="1407865"/>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t-EE" sz="1600" b="1" kern="1200" dirty="0" smtClean="0"/>
            <a:t>Oma seisukohtade tutvustamine</a:t>
          </a:r>
          <a:endParaRPr lang="et-EE" sz="1600" b="1" kern="1200" dirty="0"/>
        </a:p>
      </dsp:txBody>
      <dsp:txXfrm>
        <a:off x="6191628" y="4238615"/>
        <a:ext cx="2416424" cy="995511"/>
      </dsp:txXfrm>
    </dsp:sp>
    <dsp:sp modelId="{0A71B228-E3EC-459B-943A-CF2D725EB484}">
      <dsp:nvSpPr>
        <dsp:cNvPr id="0" name=""/>
        <dsp:cNvSpPr/>
      </dsp:nvSpPr>
      <dsp:spPr>
        <a:xfrm rot="10764427">
          <a:off x="5562519" y="4540933"/>
          <a:ext cx="91297" cy="427955"/>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t-EE" sz="1500" kern="1200"/>
        </a:p>
      </dsp:txBody>
      <dsp:txXfrm rot="10800000">
        <a:off x="5589907" y="4626382"/>
        <a:ext cx="63908" cy="256773"/>
      </dsp:txXfrm>
    </dsp:sp>
    <dsp:sp modelId="{0DC48EF4-08EB-41A1-B2E6-B1349CF1E2D9}">
      <dsp:nvSpPr>
        <dsp:cNvPr id="0" name=""/>
        <dsp:cNvSpPr/>
      </dsp:nvSpPr>
      <dsp:spPr>
        <a:xfrm>
          <a:off x="1663959" y="4141765"/>
          <a:ext cx="3856453" cy="1268015"/>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t-EE" sz="1600" kern="1200" dirty="0" smtClean="0"/>
            <a:t>2014 </a:t>
          </a:r>
          <a:r>
            <a:rPr lang="et-EE" sz="1600" kern="1200" dirty="0" err="1" smtClean="0"/>
            <a:t>Horizon</a:t>
          </a:r>
          <a:r>
            <a:rPr lang="et-EE" sz="1600" kern="1200" dirty="0" smtClean="0"/>
            <a:t> 2020 </a:t>
          </a:r>
        </a:p>
        <a:p>
          <a:pPr lvl="0" algn="ctr" defTabSz="711200">
            <a:lnSpc>
              <a:spcPct val="90000"/>
            </a:lnSpc>
            <a:spcBef>
              <a:spcPct val="0"/>
            </a:spcBef>
            <a:spcAft>
              <a:spcPct val="35000"/>
            </a:spcAft>
          </a:pPr>
          <a:r>
            <a:rPr lang="et-EE" sz="1600" kern="1200" dirty="0" smtClean="0"/>
            <a:t>(2013 läbirääkimised Euroopa Parlamendiga)</a:t>
          </a:r>
          <a:endParaRPr lang="et-EE" sz="1600" kern="1200" dirty="0"/>
        </a:p>
      </dsp:txBody>
      <dsp:txXfrm>
        <a:off x="2228723" y="4327461"/>
        <a:ext cx="2726925" cy="896623"/>
      </dsp:txXfrm>
    </dsp:sp>
    <dsp:sp modelId="{3578E4AF-4D31-488A-90AD-FAF9780F3D51}">
      <dsp:nvSpPr>
        <dsp:cNvPr id="0" name=""/>
        <dsp:cNvSpPr/>
      </dsp:nvSpPr>
      <dsp:spPr>
        <a:xfrm rot="13885714">
          <a:off x="2909396" y="3819057"/>
          <a:ext cx="180952" cy="427955"/>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t-EE" sz="1500" kern="1200"/>
        </a:p>
      </dsp:txBody>
      <dsp:txXfrm rot="10800000">
        <a:off x="2953462" y="3925869"/>
        <a:ext cx="126666" cy="256773"/>
      </dsp:txXfrm>
    </dsp:sp>
    <dsp:sp modelId="{098CAED9-9499-4AE1-B0ED-366708E9258A}">
      <dsp:nvSpPr>
        <dsp:cNvPr id="0" name=""/>
        <dsp:cNvSpPr/>
      </dsp:nvSpPr>
      <dsp:spPr>
        <a:xfrm>
          <a:off x="607927" y="2651280"/>
          <a:ext cx="3591273" cy="126801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t-EE" sz="1600" kern="1200" dirty="0" smtClean="0"/>
            <a:t>Informatsioon-koolitus-konsultatsioon (kuni 2020)</a:t>
          </a:r>
          <a:endParaRPr lang="et-EE" sz="1600" kern="1200" dirty="0"/>
        </a:p>
      </dsp:txBody>
      <dsp:txXfrm>
        <a:off x="1133857" y="2836976"/>
        <a:ext cx="2539413" cy="896623"/>
      </dsp:txXfrm>
    </dsp:sp>
    <dsp:sp modelId="{7535A681-858A-4886-B228-553743D99794}">
      <dsp:nvSpPr>
        <dsp:cNvPr id="0" name=""/>
        <dsp:cNvSpPr/>
      </dsp:nvSpPr>
      <dsp:spPr>
        <a:xfrm rot="16971429">
          <a:off x="2450067" y="2145139"/>
          <a:ext cx="329777" cy="42795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t-EE" sz="1500" kern="1200"/>
        </a:p>
      </dsp:txBody>
      <dsp:txXfrm>
        <a:off x="2488526" y="2278956"/>
        <a:ext cx="230844" cy="256773"/>
      </dsp:txXfrm>
    </dsp:sp>
    <dsp:sp modelId="{6A610FBD-5872-4EA5-AE37-EE3ABCC2EECE}">
      <dsp:nvSpPr>
        <dsp:cNvPr id="0" name=""/>
        <dsp:cNvSpPr/>
      </dsp:nvSpPr>
      <dsp:spPr>
        <a:xfrm>
          <a:off x="1652346" y="802115"/>
          <a:ext cx="2350862" cy="124913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t-EE" sz="1800" kern="1200" dirty="0" smtClean="0"/>
            <a:t>Tööprogrammide sisu mõjutamine</a:t>
          </a:r>
          <a:endParaRPr lang="et-EE" sz="1800" kern="1200" dirty="0"/>
        </a:p>
      </dsp:txBody>
      <dsp:txXfrm>
        <a:off x="1996622" y="985046"/>
        <a:ext cx="1662310" cy="883272"/>
      </dsp:txXfrm>
    </dsp:sp>
    <dsp:sp modelId="{97627D77-13DB-45B5-A62A-ABDBED091E2B}">
      <dsp:nvSpPr>
        <dsp:cNvPr id="0" name=""/>
        <dsp:cNvSpPr/>
      </dsp:nvSpPr>
      <dsp:spPr>
        <a:xfrm rot="20057143">
          <a:off x="3708874" y="780861"/>
          <a:ext cx="31272" cy="42795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t-EE" sz="1500" kern="1200"/>
        </a:p>
      </dsp:txBody>
      <dsp:txXfrm>
        <a:off x="3709339" y="868487"/>
        <a:ext cx="21890" cy="25677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B5866429-28CD-47DD-84B6-9A1C50B2A7B3}" type="datetimeFigureOut">
              <a:rPr lang="et-EE" smtClean="0"/>
              <a:t>1.12.2011</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2514110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B5866429-28CD-47DD-84B6-9A1C50B2A7B3}" type="datetimeFigureOut">
              <a:rPr lang="et-EE" smtClean="0"/>
              <a:t>1.12.2011</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2142980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B5866429-28CD-47DD-84B6-9A1C50B2A7B3}" type="datetimeFigureOut">
              <a:rPr lang="et-EE" smtClean="0"/>
              <a:t>1.12.2011</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1319515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B5866429-28CD-47DD-84B6-9A1C50B2A7B3}" type="datetimeFigureOut">
              <a:rPr lang="et-EE" smtClean="0"/>
              <a:t>1.12.2011</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142751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866429-28CD-47DD-84B6-9A1C50B2A7B3}" type="datetimeFigureOut">
              <a:rPr lang="et-EE" smtClean="0"/>
              <a:t>1.12.2011</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2848502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B5866429-28CD-47DD-84B6-9A1C50B2A7B3}" type="datetimeFigureOut">
              <a:rPr lang="et-EE" smtClean="0"/>
              <a:t>1.12.2011</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3191185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B5866429-28CD-47DD-84B6-9A1C50B2A7B3}" type="datetimeFigureOut">
              <a:rPr lang="et-EE" smtClean="0"/>
              <a:t>1.12.2011</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3946737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B5866429-28CD-47DD-84B6-9A1C50B2A7B3}" type="datetimeFigureOut">
              <a:rPr lang="et-EE" smtClean="0"/>
              <a:t>1.12.2011</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413904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66429-28CD-47DD-84B6-9A1C50B2A7B3}" type="datetimeFigureOut">
              <a:rPr lang="et-EE" smtClean="0"/>
              <a:t>1.12.2011</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219387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66429-28CD-47DD-84B6-9A1C50B2A7B3}" type="datetimeFigureOut">
              <a:rPr lang="et-EE" smtClean="0"/>
              <a:t>1.12.2011</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2933439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66429-28CD-47DD-84B6-9A1C50B2A7B3}" type="datetimeFigureOut">
              <a:rPr lang="et-EE" smtClean="0"/>
              <a:t>1.12.2011</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053A893D-BD53-4438-83F5-E7C3949B6408}" type="slidenum">
              <a:rPr lang="et-EE" smtClean="0"/>
              <a:t>‹#›</a:t>
            </a:fld>
            <a:endParaRPr lang="et-EE"/>
          </a:p>
        </p:txBody>
      </p:sp>
    </p:spTree>
    <p:extLst>
      <p:ext uri="{BB962C8B-B14F-4D97-AF65-F5344CB8AC3E}">
        <p14:creationId xmlns:p14="http://schemas.microsoft.com/office/powerpoint/2010/main" val="113319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66429-28CD-47DD-84B6-9A1C50B2A7B3}" type="datetimeFigureOut">
              <a:rPr lang="et-EE" smtClean="0"/>
              <a:t>1.12.2011</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A893D-BD53-4438-83F5-E7C3949B6408}" type="slidenum">
              <a:rPr lang="et-EE" smtClean="0"/>
              <a:t>‹#›</a:t>
            </a:fld>
            <a:endParaRPr lang="et-EE"/>
          </a:p>
        </p:txBody>
      </p:sp>
    </p:spTree>
    <p:extLst>
      <p:ext uri="{BB962C8B-B14F-4D97-AF65-F5344CB8AC3E}">
        <p14:creationId xmlns:p14="http://schemas.microsoft.com/office/powerpoint/2010/main" val="1381462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www.consilium.europa.eu/policies/council-configurations/transport,-telecommunications-and-energy?lang=et" TargetMode="External"/><Relationship Id="rId3" Type="http://schemas.openxmlformats.org/officeDocument/2006/relationships/hyperlink" Target="http://www.consilium.europa.eu/policies/council-configurations/foreign-affairs?lang=et" TargetMode="External"/><Relationship Id="rId7" Type="http://schemas.openxmlformats.org/officeDocument/2006/relationships/hyperlink" Target="http://www.consilium.europa.eu/policies/council-configurations/competitiveness?lang=et" TargetMode="External"/><Relationship Id="rId2" Type="http://schemas.openxmlformats.org/officeDocument/2006/relationships/hyperlink" Target="http://www.consilium.europa.eu/policies/council-configurations/general-affairs?lang=et" TargetMode="External"/><Relationship Id="rId1" Type="http://schemas.openxmlformats.org/officeDocument/2006/relationships/slideLayout" Target="../slideLayouts/slideLayout2.xml"/><Relationship Id="rId6" Type="http://schemas.openxmlformats.org/officeDocument/2006/relationships/hyperlink" Target="http://www.consilium.europa.eu/policies/council-configurations/employment,-social-policy,-health-and-consumer-affairs?lang=et" TargetMode="External"/><Relationship Id="rId11" Type="http://schemas.openxmlformats.org/officeDocument/2006/relationships/hyperlink" Target="http://www.consilium.europa.eu/policies/council-configurations/education,-youth-and-culture?lang=et" TargetMode="External"/><Relationship Id="rId5" Type="http://schemas.openxmlformats.org/officeDocument/2006/relationships/hyperlink" Target="http://www.consilium.europa.eu/policies/council-configurations/justice-et-affaires-interieures-(jai)?lang=et" TargetMode="External"/><Relationship Id="rId10" Type="http://schemas.openxmlformats.org/officeDocument/2006/relationships/hyperlink" Target="http://www.consilium.europa.eu/policies/council-configurations/environment?lang=et" TargetMode="External"/><Relationship Id="rId4" Type="http://schemas.openxmlformats.org/officeDocument/2006/relationships/hyperlink" Target="http://www.consilium.europa.eu/policies/council-configurations/economic-and-financial-affairs?lang=et" TargetMode="External"/><Relationship Id="rId9" Type="http://schemas.openxmlformats.org/officeDocument/2006/relationships/hyperlink" Target="http://www.consilium.europa.eu/policies/council-configurations/agriculture-and-fisheries?lang=e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2547714"/>
          </a:xfrm>
        </p:spPr>
        <p:txBody>
          <a:bodyPr>
            <a:normAutofit/>
          </a:bodyPr>
          <a:lstStyle/>
          <a:p>
            <a:r>
              <a:rPr lang="et-EE" b="1" dirty="0">
                <a:solidFill>
                  <a:srgbClr val="C00000"/>
                </a:solidFill>
              </a:rPr>
              <a:t>Eesti positsioonide </a:t>
            </a:r>
            <a:r>
              <a:rPr lang="et-EE" b="1" dirty="0" smtClean="0">
                <a:solidFill>
                  <a:srgbClr val="C00000"/>
                </a:solidFill>
              </a:rPr>
              <a:t>kujundamine</a:t>
            </a:r>
            <a:r>
              <a:rPr lang="et-EE" dirty="0" smtClean="0"/>
              <a:t/>
            </a:r>
            <a:br>
              <a:rPr lang="et-EE" dirty="0" smtClean="0"/>
            </a:br>
            <a:endParaRPr lang="et-EE" dirty="0"/>
          </a:p>
        </p:txBody>
      </p:sp>
      <p:sp>
        <p:nvSpPr>
          <p:cNvPr id="3" name="Subtitle 2"/>
          <p:cNvSpPr>
            <a:spLocks noGrp="1"/>
          </p:cNvSpPr>
          <p:nvPr>
            <p:ph type="subTitle" idx="1"/>
          </p:nvPr>
        </p:nvSpPr>
        <p:spPr>
          <a:xfrm>
            <a:off x="539552" y="2780928"/>
            <a:ext cx="7920880" cy="3361928"/>
          </a:xfrm>
        </p:spPr>
        <p:txBody>
          <a:bodyPr>
            <a:normAutofit fontScale="85000" lnSpcReduction="20000"/>
          </a:bodyPr>
          <a:lstStyle/>
          <a:p>
            <a:r>
              <a:rPr lang="et-EE" b="1" u="sng" dirty="0" smtClean="0">
                <a:solidFill>
                  <a:srgbClr val="0070C0"/>
                </a:solidFill>
              </a:rPr>
              <a:t>SA </a:t>
            </a:r>
            <a:r>
              <a:rPr lang="et-EE" b="1" u="sng" dirty="0" err="1" smtClean="0">
                <a:solidFill>
                  <a:srgbClr val="0070C0"/>
                </a:solidFill>
              </a:rPr>
              <a:t>Archimedes</a:t>
            </a:r>
            <a:endParaRPr lang="et-EE" b="1" u="sng" dirty="0" smtClean="0">
              <a:solidFill>
                <a:srgbClr val="0070C0"/>
              </a:solidFill>
            </a:endParaRPr>
          </a:p>
          <a:p>
            <a:r>
              <a:rPr lang="et-EE" b="1" dirty="0" smtClean="0">
                <a:solidFill>
                  <a:srgbClr val="0070C0"/>
                </a:solidFill>
              </a:rPr>
              <a:t>Ülle Must</a:t>
            </a:r>
          </a:p>
          <a:p>
            <a:endParaRPr lang="et-EE" b="1" dirty="0" smtClean="0">
              <a:solidFill>
                <a:srgbClr val="0070C0"/>
              </a:solidFill>
            </a:endParaRPr>
          </a:p>
          <a:p>
            <a:r>
              <a:rPr lang="et-EE" b="1" u="sng" dirty="0" smtClean="0">
                <a:solidFill>
                  <a:srgbClr val="0070C0"/>
                </a:solidFill>
              </a:rPr>
              <a:t>Haridus- ja Teadusministeerium</a:t>
            </a:r>
          </a:p>
          <a:p>
            <a:r>
              <a:rPr lang="et-EE" b="1" dirty="0" smtClean="0">
                <a:solidFill>
                  <a:srgbClr val="0070C0"/>
                </a:solidFill>
              </a:rPr>
              <a:t>Reesi Lepa, Maarja Adojaan</a:t>
            </a:r>
          </a:p>
          <a:p>
            <a:endParaRPr lang="et-EE" b="1" dirty="0" smtClean="0">
              <a:solidFill>
                <a:srgbClr val="0070C0"/>
              </a:solidFill>
            </a:endParaRPr>
          </a:p>
          <a:p>
            <a:r>
              <a:rPr lang="et-EE" b="1" u="sng" dirty="0" smtClean="0">
                <a:solidFill>
                  <a:srgbClr val="0070C0"/>
                </a:solidFill>
              </a:rPr>
              <a:t>Eesti Alaline Esindus EL juures</a:t>
            </a:r>
          </a:p>
          <a:p>
            <a:r>
              <a:rPr lang="et-EE" b="1" dirty="0" smtClean="0">
                <a:solidFill>
                  <a:srgbClr val="0070C0"/>
                </a:solidFill>
              </a:rPr>
              <a:t>Ene Kadastik</a:t>
            </a:r>
            <a:endParaRPr lang="et-EE" b="1" dirty="0">
              <a:solidFill>
                <a:srgbClr val="0070C0"/>
              </a:solidFill>
            </a:endParaRPr>
          </a:p>
        </p:txBody>
      </p:sp>
    </p:spTree>
    <p:extLst>
      <p:ext uri="{BB962C8B-B14F-4D97-AF65-F5344CB8AC3E}">
        <p14:creationId xmlns:p14="http://schemas.microsoft.com/office/powerpoint/2010/main" val="1380699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stkülik 3"/>
          <p:cNvSpPr/>
          <p:nvPr/>
        </p:nvSpPr>
        <p:spPr>
          <a:xfrm>
            <a:off x="1170109" y="2192774"/>
            <a:ext cx="6803786" cy="1754326"/>
          </a:xfrm>
          <a:prstGeom prst="rect">
            <a:avLst/>
          </a:prstGeom>
        </p:spPr>
        <p:txBody>
          <a:bodyPr wrap="none">
            <a:spAutoFit/>
          </a:bodyPr>
          <a:lstStyle/>
          <a:p>
            <a:pPr algn="ctr"/>
            <a:r>
              <a:rPr lang="et-EE" sz="3600" b="1" dirty="0" smtClean="0">
                <a:solidFill>
                  <a:srgbClr val="0070C0"/>
                </a:solidFill>
              </a:rPr>
              <a:t>„Brüssel“ </a:t>
            </a:r>
          </a:p>
          <a:p>
            <a:pPr algn="ctr"/>
            <a:r>
              <a:rPr lang="et-EE" sz="3600" b="1" dirty="0" smtClean="0">
                <a:solidFill>
                  <a:srgbClr val="0070C0"/>
                </a:solidFill>
              </a:rPr>
              <a:t>ehk</a:t>
            </a:r>
          </a:p>
          <a:p>
            <a:pPr algn="ctr"/>
            <a:r>
              <a:rPr lang="et-EE" sz="3600" b="1" dirty="0" smtClean="0">
                <a:solidFill>
                  <a:srgbClr val="0070C0"/>
                </a:solidFill>
              </a:rPr>
              <a:t>Eesti </a:t>
            </a:r>
            <a:r>
              <a:rPr lang="et-EE" sz="3600" b="1" dirty="0">
                <a:solidFill>
                  <a:srgbClr val="0070C0"/>
                </a:solidFill>
              </a:rPr>
              <a:t>Alalise Esinduse </a:t>
            </a:r>
            <a:r>
              <a:rPr lang="et-EE" sz="3600" b="1" dirty="0" smtClean="0">
                <a:solidFill>
                  <a:srgbClr val="0070C0"/>
                </a:solidFill>
              </a:rPr>
              <a:t>EL juures roll</a:t>
            </a:r>
            <a:endParaRPr lang="et-EE" sz="3600" b="1" dirty="0">
              <a:solidFill>
                <a:srgbClr val="0070C0"/>
              </a:solidFill>
            </a:endParaRPr>
          </a:p>
        </p:txBody>
      </p:sp>
    </p:spTree>
    <p:extLst>
      <p:ext uri="{BB962C8B-B14F-4D97-AF65-F5344CB8AC3E}">
        <p14:creationId xmlns:p14="http://schemas.microsoft.com/office/powerpoint/2010/main" val="913991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solidFill>
                  <a:srgbClr val="0070C0"/>
                </a:solidFill>
              </a:rPr>
              <a:t>Euroopa </a:t>
            </a:r>
            <a:r>
              <a:rPr lang="et-EE" sz="3600" b="1" dirty="0" smtClean="0">
                <a:solidFill>
                  <a:srgbClr val="0070C0"/>
                </a:solidFill>
              </a:rPr>
              <a:t>Liidu Nõukogu</a:t>
            </a:r>
            <a:endParaRPr lang="et-EE" sz="3600" b="1" dirty="0">
              <a:solidFill>
                <a:srgbClr val="0070C0"/>
              </a:solidFill>
            </a:endParaRPr>
          </a:p>
        </p:txBody>
      </p:sp>
      <p:sp>
        <p:nvSpPr>
          <p:cNvPr id="3" name="Sisu kohatäide 2"/>
          <p:cNvSpPr>
            <a:spLocks noGrp="1"/>
          </p:cNvSpPr>
          <p:nvPr>
            <p:ph idx="1"/>
          </p:nvPr>
        </p:nvSpPr>
        <p:spPr/>
        <p:txBody>
          <a:bodyPr>
            <a:normAutofit fontScale="40000" lnSpcReduction="20000"/>
          </a:bodyPr>
          <a:lstStyle/>
          <a:p>
            <a:r>
              <a:rPr lang="et-EE" sz="5000" dirty="0"/>
              <a:t>Kodanike igapäevaeluga vahetult seotud ja olulise rahvusvahelise mõjuga õigusakte võtab vastu nõukogu, tavaliselt koostöös Euroopa Parlamendiga.</a:t>
            </a:r>
          </a:p>
          <a:p>
            <a:r>
              <a:rPr lang="et-EE" sz="5000" b="1" dirty="0"/>
              <a:t>Iga liikmesriik osaleb nõukogu töö ettevalmistamises ja otsuste vastuvõtmisel</a:t>
            </a:r>
            <a:endParaRPr lang="et-EE" sz="5000" dirty="0"/>
          </a:p>
          <a:p>
            <a:r>
              <a:rPr lang="et-EE" sz="5000" dirty="0"/>
              <a:t>Nõukogu koosneb liikmesriikide ministritest. Nõukogu tuleb olenevalt arutusel olevast teemast kokku kümn</a:t>
            </a:r>
            <a:r>
              <a:rPr lang="et-EE" sz="5000" b="1" dirty="0"/>
              <a:t>es erinevas koosseisus</a:t>
            </a:r>
            <a:r>
              <a:rPr lang="et-EE" sz="5000" dirty="0"/>
              <a:t>. Näiteks välisasjade koosseis koosneb välisministritest, justiits- ja siseküsimuste koosseis justiits- ja siseministritest jne.</a:t>
            </a:r>
          </a:p>
          <a:p>
            <a:r>
              <a:rPr lang="et-EE" sz="5000" dirty="0"/>
              <a:t>Nõukogu tööd juhivad kordamööda kuue kuu jooksul kõik 27 liikmesriiki. Asjaomase kuue kuu jooksul juhatab eesistujariik iga tasandi kõiki koosolekuid, koostab suuniseid ja töötab välja kompromisse, mis on vajalikud nõukogus otsuste </a:t>
            </a:r>
            <a:r>
              <a:rPr lang="et-EE" sz="5000" dirty="0" smtClean="0"/>
              <a:t>tegemiseks</a:t>
            </a:r>
          </a:p>
          <a:p>
            <a:pPr marL="0" indent="0">
              <a:buNone/>
            </a:pPr>
            <a:r>
              <a:rPr lang="et-EE" sz="2500" dirty="0" smtClean="0"/>
              <a:t/>
            </a:r>
            <a:br>
              <a:rPr lang="et-EE" sz="2500" dirty="0" smtClean="0"/>
            </a:br>
            <a:endParaRPr lang="et-EE" sz="2500" dirty="0"/>
          </a:p>
        </p:txBody>
      </p:sp>
      <p:graphicFrame>
        <p:nvGraphicFramePr>
          <p:cNvPr id="5" name="Tabel 4"/>
          <p:cNvGraphicFramePr>
            <a:graphicFrameLocks noGrp="1"/>
          </p:cNvGraphicFramePr>
          <p:nvPr>
            <p:extLst>
              <p:ext uri="{D42A27DB-BD31-4B8C-83A1-F6EECF244321}">
                <p14:modId xmlns:p14="http://schemas.microsoft.com/office/powerpoint/2010/main" val="3331310799"/>
              </p:ext>
            </p:extLst>
          </p:nvPr>
        </p:nvGraphicFramePr>
        <p:xfrm>
          <a:off x="1187624" y="4869160"/>
          <a:ext cx="7056784" cy="1188720"/>
        </p:xfrm>
        <a:graphic>
          <a:graphicData uri="http://schemas.openxmlformats.org/drawingml/2006/table">
            <a:tbl>
              <a:tblPr firstRow="1" bandRow="1">
                <a:tableStyleId>{5C22544A-7EE6-4342-B048-85BDC9FD1C3A}</a:tableStyleId>
              </a:tblPr>
              <a:tblGrid>
                <a:gridCol w="2160240"/>
                <a:gridCol w="4896544"/>
              </a:tblGrid>
              <a:tr h="1080120">
                <a:tc>
                  <a:txBody>
                    <a:bodyPr/>
                    <a:lstStyle/>
                    <a:p>
                      <a:r>
                        <a:rPr lang="et-EE" sz="1200" b="0" u="sng" dirty="0" smtClean="0">
                          <a:hlinkClick r:id="rId2" tooltip="Üldasjad"/>
                        </a:rPr>
                        <a:t>Üldasjad </a:t>
                      </a:r>
                      <a:endParaRPr lang="et-EE" sz="1200" b="0" u="sng" dirty="0" smtClean="0"/>
                    </a:p>
                    <a:p>
                      <a:r>
                        <a:rPr lang="et-EE" sz="1200" b="0" u="sng" dirty="0" smtClean="0">
                          <a:hlinkClick r:id="rId3" tooltip="Välisasjad"/>
                        </a:rPr>
                        <a:t>Välisasjad </a:t>
                      </a:r>
                      <a:r>
                        <a:rPr lang="et-EE" sz="1200" b="0" dirty="0" smtClean="0"/>
                        <a:t/>
                      </a:r>
                      <a:br>
                        <a:rPr lang="et-EE" sz="1200" b="0" dirty="0" smtClean="0"/>
                      </a:br>
                      <a:r>
                        <a:rPr lang="et-EE" sz="1200" b="0" u="sng" dirty="0" smtClean="0">
                          <a:hlinkClick r:id="rId4" tooltip="Majandus- ja rahandusküsimused"/>
                        </a:rPr>
                        <a:t>Majandus- ja rahandusküsimused </a:t>
                      </a:r>
                      <a:r>
                        <a:rPr lang="et-EE" sz="1200" b="0" dirty="0" smtClean="0"/>
                        <a:t/>
                      </a:r>
                      <a:br>
                        <a:rPr lang="et-EE" sz="1200" b="0" dirty="0" smtClean="0"/>
                      </a:br>
                      <a:r>
                        <a:rPr lang="et-EE" sz="1200" b="0" u="sng" dirty="0" smtClean="0">
                          <a:hlinkClick r:id="rId5" tooltip="Justiits- ja siseküsimused (JSK)"/>
                        </a:rPr>
                        <a:t>Justiits- ja siseküsimused (JSK) </a:t>
                      </a:r>
                      <a:r>
                        <a:rPr lang="et-EE" sz="1200" b="0" dirty="0" smtClean="0"/>
                        <a:t/>
                      </a:r>
                      <a:br>
                        <a:rPr lang="et-EE" sz="1200" b="0" dirty="0" smtClean="0"/>
                      </a:br>
                      <a:endParaRPr lang="et-EE" sz="1200" b="0" dirty="0">
                        <a:solidFill>
                          <a:schemeClr val="bg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200" b="0" u="sng" dirty="0" smtClean="0">
                          <a:hlinkClick r:id="rId6" tooltip="Tööhõive, sotsiaalpoliitika, tervise- ja tarbijakaitseküsimused"/>
                        </a:rPr>
                        <a:t>Tööhõive, sotsiaalpoliitika, tervise- ja tarbijakaitseküsimused </a:t>
                      </a:r>
                      <a:r>
                        <a:rPr lang="et-EE" sz="1200" b="0" dirty="0" smtClean="0"/>
                        <a:t/>
                      </a:r>
                      <a:br>
                        <a:rPr lang="et-EE" sz="1200" b="0" dirty="0" smtClean="0"/>
                      </a:br>
                      <a:r>
                        <a:rPr lang="et-EE" sz="1200" b="0" u="sng" dirty="0" smtClean="0">
                          <a:hlinkClick r:id="rId7" tooltip="Konkurentsivõime (siseturg, tööstus, teadusuuringud ja kosmos)"/>
                        </a:rPr>
                        <a:t>Konkurentsivõime (siseturg, tööstus, teadusuuringud ja kosmos) </a:t>
                      </a:r>
                      <a:r>
                        <a:rPr lang="et-EE" sz="1200" b="0" dirty="0" smtClean="0"/>
                        <a:t/>
                      </a:r>
                      <a:br>
                        <a:rPr lang="et-EE" sz="1200" b="0" dirty="0" smtClean="0"/>
                      </a:br>
                      <a:r>
                        <a:rPr lang="et-EE" sz="1200" b="0" u="sng" dirty="0" smtClean="0">
                          <a:hlinkClick r:id="rId8" tooltip="Transport, telekommunikatsioon ja energeetika"/>
                        </a:rPr>
                        <a:t>Transport, telekommunikatsioon ja energeetika </a:t>
                      </a:r>
                      <a:r>
                        <a:rPr lang="et-EE" sz="1200" b="0" dirty="0" smtClean="0"/>
                        <a:t/>
                      </a:r>
                      <a:br>
                        <a:rPr lang="et-EE" sz="1200" b="0" dirty="0" smtClean="0"/>
                      </a:br>
                      <a:r>
                        <a:rPr lang="et-EE" sz="1200" b="0" u="sng" dirty="0" smtClean="0">
                          <a:hlinkClick r:id="rId9" tooltip="Põllumajandus ja kalandus"/>
                        </a:rPr>
                        <a:t>Põllumajandus ja kalandus </a:t>
                      </a:r>
                      <a:r>
                        <a:rPr lang="et-EE" sz="1200" b="0" dirty="0" smtClean="0"/>
                        <a:t/>
                      </a:r>
                      <a:br>
                        <a:rPr lang="et-EE" sz="1200" b="0" dirty="0" smtClean="0"/>
                      </a:br>
                      <a:r>
                        <a:rPr lang="et-EE" sz="1200" b="0" u="sng" dirty="0" smtClean="0">
                          <a:hlinkClick r:id="rId10" tooltip="Keskkond"/>
                        </a:rPr>
                        <a:t>Keskkond </a:t>
                      </a:r>
                      <a:r>
                        <a:rPr lang="et-EE" sz="1200" b="0" dirty="0" smtClean="0"/>
                        <a:t/>
                      </a:r>
                      <a:br>
                        <a:rPr lang="et-EE" sz="1200" b="0" dirty="0" smtClean="0"/>
                      </a:br>
                      <a:r>
                        <a:rPr lang="et-EE" sz="1200" b="0" u="sng" dirty="0" smtClean="0">
                          <a:hlinkClick r:id="rId11" tooltip="Haridus, noored, kultuur ja sport"/>
                        </a:rPr>
                        <a:t>Haridus, noored, kultuur ja sport </a:t>
                      </a:r>
                      <a:endParaRPr lang="et-EE" sz="1200" b="0" dirty="0" smtClean="0"/>
                    </a:p>
                  </a:txBody>
                  <a:tcPr>
                    <a:solidFill>
                      <a:schemeClr val="bg1"/>
                    </a:solidFill>
                  </a:tcPr>
                </a:tc>
              </a:tr>
            </a:tbl>
          </a:graphicData>
        </a:graphic>
      </p:graphicFrame>
    </p:spTree>
    <p:extLst>
      <p:ext uri="{BB962C8B-B14F-4D97-AF65-F5344CB8AC3E}">
        <p14:creationId xmlns:p14="http://schemas.microsoft.com/office/powerpoint/2010/main" val="231709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solidFill>
                  <a:srgbClr val="0070C0"/>
                </a:solidFill>
              </a:rPr>
              <a:t>COREPER</a:t>
            </a:r>
          </a:p>
        </p:txBody>
      </p:sp>
      <p:sp>
        <p:nvSpPr>
          <p:cNvPr id="3" name="Sisu kohatäide 2"/>
          <p:cNvSpPr>
            <a:spLocks noGrp="1"/>
          </p:cNvSpPr>
          <p:nvPr>
            <p:ph idx="1"/>
          </p:nvPr>
        </p:nvSpPr>
        <p:spPr/>
        <p:txBody>
          <a:bodyPr/>
          <a:lstStyle/>
          <a:p>
            <a:pPr marL="0" indent="0">
              <a:buNone/>
            </a:pPr>
            <a:r>
              <a:rPr lang="et-EE" dirty="0" smtClean="0"/>
              <a:t>Kogu </a:t>
            </a:r>
            <a:r>
              <a:rPr lang="et-EE" dirty="0"/>
              <a:t>nõukogu töö valmistab ette või seda koordineerib alaliste esindajate komitee (COREPER), mis koosneb Brüsselis töötavatest liikmesriikide alalistest esindajatest ja nende assistentidest. </a:t>
            </a:r>
            <a:r>
              <a:rPr lang="et-EE" b="1" dirty="0"/>
              <a:t>Selle komitee enda tööd valmistab aga ette üle 150 liikmesriikide esindajatest koosneva komitee ja töörühma</a:t>
            </a:r>
            <a:r>
              <a:rPr lang="et-EE" b="1" dirty="0" smtClean="0"/>
              <a:t>.</a:t>
            </a:r>
            <a:endParaRPr lang="et-EE" dirty="0"/>
          </a:p>
        </p:txBody>
      </p:sp>
    </p:spTree>
    <p:extLst>
      <p:ext uri="{BB962C8B-B14F-4D97-AF65-F5344CB8AC3E}">
        <p14:creationId xmlns:p14="http://schemas.microsoft.com/office/powerpoint/2010/main" val="3027584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solidFill>
                  <a:srgbClr val="0070C0"/>
                </a:solidFill>
              </a:rPr>
              <a:t>TEADUS ja EUROOPA LIIT</a:t>
            </a:r>
          </a:p>
        </p:txBody>
      </p:sp>
      <p:sp>
        <p:nvSpPr>
          <p:cNvPr id="3" name="Sisu kohatäide 2"/>
          <p:cNvSpPr>
            <a:spLocks noGrp="1"/>
          </p:cNvSpPr>
          <p:nvPr>
            <p:ph idx="1"/>
          </p:nvPr>
        </p:nvSpPr>
        <p:spPr/>
        <p:txBody>
          <a:bodyPr>
            <a:normAutofit fontScale="77500" lnSpcReduction="20000"/>
          </a:bodyPr>
          <a:lstStyle/>
          <a:p>
            <a:pPr lvl="0"/>
            <a:r>
              <a:rPr lang="et-EE" dirty="0"/>
              <a:t>Euroopa Liidu Leping seab teadus- ja arendustegevuse alal eesmärgid, reeglid ja protseduurid. Peamine eesmärk on Euroopa majandusele vajaliku teadusliku ja tehnoloogilise baasi tugevdamine ja selle rahvusvahelise konkurentsivõime tõstmine keskendudes võtmevaldkondadele ja prioriteetsetele tehnoloogiatele. </a:t>
            </a:r>
          </a:p>
          <a:p>
            <a:pPr lvl="0"/>
            <a:r>
              <a:rPr lang="et-EE" dirty="0"/>
              <a:t>Raamprogramm (2007-2013) ja </a:t>
            </a:r>
            <a:r>
              <a:rPr lang="et-EE" dirty="0" err="1"/>
              <a:t>Horizon</a:t>
            </a:r>
            <a:r>
              <a:rPr lang="et-EE" dirty="0"/>
              <a:t> 2020 (tulevikus) on EL põhiline teadus- ja arendustegevuse rahastamisinstrument. See hõlmab ka ühise Euroopa Teadusruumi (ERA) loomise ja seab eesmärgiks kõrgetasemelise teaduse toetamise, parema konkurentsivõime ja innovatsioonivõimekuse saavutamise läbi suurenenud kootöö ja parema koordineerimise kõikidel tasemetel. </a:t>
            </a:r>
          </a:p>
        </p:txBody>
      </p:sp>
    </p:spTree>
    <p:extLst>
      <p:ext uri="{BB962C8B-B14F-4D97-AF65-F5344CB8AC3E}">
        <p14:creationId xmlns:p14="http://schemas.microsoft.com/office/powerpoint/2010/main" val="321366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Autofit/>
          </a:bodyPr>
          <a:lstStyle/>
          <a:p>
            <a:r>
              <a:rPr lang="et-EE" sz="3600" b="1" dirty="0">
                <a:solidFill>
                  <a:srgbClr val="0070C0"/>
                </a:solidFill>
              </a:rPr>
              <a:t>KONKURENTSIVÕIME </a:t>
            </a:r>
            <a:r>
              <a:rPr lang="et-EE" sz="3600" b="1" dirty="0" smtClean="0">
                <a:solidFill>
                  <a:srgbClr val="0070C0"/>
                </a:solidFill>
              </a:rPr>
              <a:t>NÕUKOGU (</a:t>
            </a:r>
            <a:r>
              <a:rPr lang="et-EE" sz="3600" b="1" dirty="0">
                <a:solidFill>
                  <a:srgbClr val="0070C0"/>
                </a:solidFill>
              </a:rPr>
              <a:t>siseturg, tööstus, teadusuuringud ja kosmos)</a:t>
            </a:r>
          </a:p>
        </p:txBody>
      </p:sp>
      <p:sp>
        <p:nvSpPr>
          <p:cNvPr id="3" name="Sisu kohatäide 2"/>
          <p:cNvSpPr>
            <a:spLocks noGrp="1"/>
          </p:cNvSpPr>
          <p:nvPr>
            <p:ph idx="1"/>
          </p:nvPr>
        </p:nvSpPr>
        <p:spPr/>
        <p:txBody>
          <a:bodyPr>
            <a:normAutofit fontScale="62500" lnSpcReduction="20000"/>
          </a:bodyPr>
          <a:lstStyle/>
          <a:p>
            <a:r>
              <a:rPr lang="et-EE" dirty="0"/>
              <a:t>G.1 Konkurentsivõime ja majanduskasvu töörühm</a:t>
            </a:r>
          </a:p>
          <a:p>
            <a:r>
              <a:rPr lang="et-EE" dirty="0"/>
              <a:t>G.2 Riigihangete töörühm</a:t>
            </a:r>
          </a:p>
          <a:p>
            <a:r>
              <a:rPr lang="et-EE" dirty="0"/>
              <a:t>G.3 Intellektuaalomandi töörühm (- Patendid; - Autoriõigus</a:t>
            </a:r>
            <a:r>
              <a:rPr lang="et-EE" dirty="0" smtClean="0"/>
              <a:t>; - </a:t>
            </a:r>
            <a:r>
              <a:rPr lang="et-EE" dirty="0"/>
              <a:t>Disainilahendused</a:t>
            </a:r>
            <a:r>
              <a:rPr lang="et-EE" dirty="0" smtClean="0"/>
              <a:t>; - </a:t>
            </a:r>
            <a:r>
              <a:rPr lang="et-EE" dirty="0"/>
              <a:t>Kaubamärgid</a:t>
            </a:r>
            <a:r>
              <a:rPr lang="et-EE" dirty="0" smtClean="0"/>
              <a:t>; - </a:t>
            </a:r>
            <a:r>
              <a:rPr lang="et-EE" dirty="0"/>
              <a:t>Jõustamine)</a:t>
            </a:r>
          </a:p>
          <a:p>
            <a:r>
              <a:rPr lang="et-EE" dirty="0"/>
              <a:t>G.4 Äriühinguõiguse töörühm</a:t>
            </a:r>
          </a:p>
          <a:p>
            <a:r>
              <a:rPr lang="et-EE" dirty="0"/>
              <a:t>G.6 Asutamise ja teenuste töörühm</a:t>
            </a:r>
          </a:p>
          <a:p>
            <a:r>
              <a:rPr lang="et-EE" dirty="0"/>
              <a:t>G.7 Tehnilise ühtlustamise töörühm (- Standardimine; - Mootorsõidukid (siseturg; rahvusvaheline); - Masinad; - Ohtlikud ained; - Uus õigusraamistik</a:t>
            </a:r>
            <a:r>
              <a:rPr lang="et-EE" dirty="0" smtClean="0"/>
              <a:t>; - </a:t>
            </a:r>
            <a:r>
              <a:rPr lang="et-EE" dirty="0"/>
              <a:t>Väikelaevad)</a:t>
            </a:r>
          </a:p>
          <a:p>
            <a:r>
              <a:rPr lang="et-EE" dirty="0"/>
              <a:t>G.8 Tolliliidu töörühm</a:t>
            </a:r>
          </a:p>
          <a:p>
            <a:r>
              <a:rPr lang="et-EE" dirty="0"/>
              <a:t>G.12 Konkurentsi töörühm</a:t>
            </a:r>
          </a:p>
          <a:p>
            <a:r>
              <a:rPr lang="et-EE" b="1" dirty="0"/>
              <a:t>G.13 Teaduse töörühm</a:t>
            </a:r>
          </a:p>
          <a:p>
            <a:r>
              <a:rPr lang="et-EE" b="1" dirty="0"/>
              <a:t>G.14 Ühine teaduse ja tuumaküsimuste töörühm</a:t>
            </a:r>
          </a:p>
          <a:p>
            <a:r>
              <a:rPr lang="et-EE" b="1" dirty="0"/>
              <a:t>G.21 ERAC</a:t>
            </a:r>
          </a:p>
          <a:p>
            <a:r>
              <a:rPr lang="et-EE" dirty="0"/>
              <a:t>G.22 Kosmose </a:t>
            </a:r>
            <a:r>
              <a:rPr lang="et-EE" dirty="0" smtClean="0"/>
              <a:t>töörühm</a:t>
            </a:r>
            <a:endParaRPr lang="et-EE" dirty="0"/>
          </a:p>
        </p:txBody>
      </p:sp>
    </p:spTree>
    <p:extLst>
      <p:ext uri="{BB962C8B-B14F-4D97-AF65-F5344CB8AC3E}">
        <p14:creationId xmlns:p14="http://schemas.microsoft.com/office/powerpoint/2010/main" val="5394539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Autofit/>
          </a:bodyPr>
          <a:lstStyle/>
          <a:p>
            <a:r>
              <a:rPr lang="et-EE" sz="3600" b="1" dirty="0">
                <a:solidFill>
                  <a:srgbClr val="0070C0"/>
                </a:solidFill>
              </a:rPr>
              <a:t>Ühine teaduse ja tuumaküsimuste töörühm</a:t>
            </a:r>
            <a:endParaRPr lang="et-EE" sz="3600" dirty="0">
              <a:solidFill>
                <a:srgbClr val="0070C0"/>
              </a:solidFill>
            </a:endParaRPr>
          </a:p>
        </p:txBody>
      </p:sp>
      <p:sp>
        <p:nvSpPr>
          <p:cNvPr id="3" name="Sisu kohatäide 2"/>
          <p:cNvSpPr>
            <a:spLocks noGrp="1"/>
          </p:cNvSpPr>
          <p:nvPr>
            <p:ph idx="1"/>
          </p:nvPr>
        </p:nvSpPr>
        <p:spPr/>
        <p:txBody>
          <a:bodyPr/>
          <a:lstStyle/>
          <a:p>
            <a:endParaRPr lang="et-EE" dirty="0" smtClean="0"/>
          </a:p>
          <a:p>
            <a:r>
              <a:rPr lang="et-EE" dirty="0" smtClean="0"/>
              <a:t>Kõik </a:t>
            </a:r>
            <a:r>
              <a:rPr lang="et-EE" dirty="0"/>
              <a:t>liikmesriigid on esindatud</a:t>
            </a:r>
          </a:p>
          <a:p>
            <a:r>
              <a:rPr lang="et-EE" dirty="0"/>
              <a:t>Arutab teadusega seotud teemad läbi enne Nõukogu koosoleku otsuseid </a:t>
            </a:r>
          </a:p>
          <a:p>
            <a:endParaRPr lang="et-EE" dirty="0"/>
          </a:p>
        </p:txBody>
      </p:sp>
    </p:spTree>
    <p:extLst>
      <p:ext uri="{BB962C8B-B14F-4D97-AF65-F5344CB8AC3E}">
        <p14:creationId xmlns:p14="http://schemas.microsoft.com/office/powerpoint/2010/main" val="9915045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title"/>
          </p:nvPr>
        </p:nvSpPr>
        <p:spPr/>
        <p:txBody>
          <a:bodyPr>
            <a:normAutofit/>
          </a:bodyPr>
          <a:lstStyle/>
          <a:p>
            <a:r>
              <a:rPr lang="et-EE" sz="3600" b="1" dirty="0" smtClean="0">
                <a:solidFill>
                  <a:srgbClr val="0070C0"/>
                </a:solidFill>
              </a:rPr>
              <a:t>Otsustusprotsess </a:t>
            </a:r>
            <a:endParaRPr lang="et-EE" sz="3600" b="1" dirty="0">
              <a:solidFill>
                <a:srgbClr val="0070C0"/>
              </a:solidFill>
            </a:endParaRPr>
          </a:p>
        </p:txBody>
      </p:sp>
      <p:pic>
        <p:nvPicPr>
          <p:cNvPr id="1026" name="Picture 2" descr="C:\Users\reesi\AppData\Local\Microsoft\Windows\Temporary Internet Files\Content.Outlook\8AMENI2B\Seadusandlik protsess - Horizon2020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340768"/>
            <a:ext cx="7920880" cy="4896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814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smtClean="0">
                <a:solidFill>
                  <a:srgbClr val="0070C0"/>
                </a:solidFill>
              </a:rPr>
              <a:t>Ajakava</a:t>
            </a:r>
            <a:endParaRPr lang="et-EE" sz="3600" b="1" dirty="0">
              <a:solidFill>
                <a:srgbClr val="0070C0"/>
              </a:solidFill>
            </a:endParaRPr>
          </a:p>
        </p:txBody>
      </p:sp>
      <p:sp>
        <p:nvSpPr>
          <p:cNvPr id="3" name="Sisu kohatäide 2"/>
          <p:cNvSpPr>
            <a:spLocks noGrp="1"/>
          </p:cNvSpPr>
          <p:nvPr>
            <p:ph idx="1"/>
          </p:nvPr>
        </p:nvSpPr>
        <p:spPr>
          <a:xfrm>
            <a:off x="457200" y="1484784"/>
            <a:ext cx="8229600" cy="4896544"/>
          </a:xfrm>
        </p:spPr>
        <p:txBody>
          <a:bodyPr>
            <a:normAutofit fontScale="62500" lnSpcReduction="20000"/>
          </a:bodyPr>
          <a:lstStyle/>
          <a:p>
            <a:r>
              <a:rPr lang="et-EE" dirty="0" smtClean="0"/>
              <a:t>Alates 30. nov 2011</a:t>
            </a:r>
          </a:p>
          <a:p>
            <a:pPr lvl="1"/>
            <a:r>
              <a:rPr lang="et-EE" dirty="0" smtClean="0"/>
              <a:t>Euroopa Parlamendi ja Nõukogu läbirääkimised Euroopa Komisjoni ettepanekute alusel.</a:t>
            </a:r>
          </a:p>
          <a:p>
            <a:pPr lvl="1"/>
            <a:endParaRPr lang="et-EE" dirty="0"/>
          </a:p>
          <a:p>
            <a:r>
              <a:rPr lang="et-EE" dirty="0" smtClean="0"/>
              <a:t>Pidev </a:t>
            </a:r>
          </a:p>
          <a:p>
            <a:pPr lvl="1"/>
            <a:r>
              <a:rPr lang="et-EE" dirty="0" smtClean="0"/>
              <a:t>Parlamendi ja Nõukogu läbirääkimised EL 2014-2020 eelarve üle (sh üldine Horisont 2020 eelarve).</a:t>
            </a:r>
            <a:endParaRPr lang="et-EE" dirty="0"/>
          </a:p>
          <a:p>
            <a:pPr marL="0" indent="0">
              <a:buNone/>
            </a:pPr>
            <a:endParaRPr lang="et-EE" dirty="0"/>
          </a:p>
          <a:p>
            <a:r>
              <a:rPr lang="et-EE" dirty="0" smtClean="0"/>
              <a:t>2012. a. keskpaik</a:t>
            </a:r>
          </a:p>
          <a:p>
            <a:pPr lvl="1"/>
            <a:r>
              <a:rPr lang="et-EE" dirty="0" smtClean="0"/>
              <a:t>7. raamprogrammi viimased konkursid.</a:t>
            </a:r>
            <a:endParaRPr lang="et-EE" dirty="0"/>
          </a:p>
          <a:p>
            <a:pPr marL="0" indent="0">
              <a:buNone/>
            </a:pPr>
            <a:endParaRPr lang="et-EE" dirty="0"/>
          </a:p>
          <a:p>
            <a:r>
              <a:rPr lang="et-EE" dirty="0" smtClean="0"/>
              <a:t>2013. a. lõpp</a:t>
            </a:r>
          </a:p>
          <a:p>
            <a:pPr lvl="1"/>
            <a:r>
              <a:rPr lang="et-EE" dirty="0" smtClean="0"/>
              <a:t>Horisont 2020 õigusaktide vastuvõtmine Euroopa Parlamendi ja Euroopa Liidu Nõukogu poolt.</a:t>
            </a:r>
            <a:endParaRPr lang="et-EE" dirty="0"/>
          </a:p>
          <a:p>
            <a:pPr marL="0" indent="0">
              <a:buNone/>
            </a:pPr>
            <a:endParaRPr lang="et-EE" dirty="0"/>
          </a:p>
          <a:p>
            <a:r>
              <a:rPr lang="et-EE" dirty="0" smtClean="0"/>
              <a:t>1. jaanuar 2014</a:t>
            </a:r>
          </a:p>
          <a:p>
            <a:pPr lvl="1"/>
            <a:r>
              <a:rPr lang="et-EE" dirty="0" smtClean="0"/>
              <a:t>Algab Horisont </a:t>
            </a:r>
            <a:r>
              <a:rPr lang="et-EE" dirty="0"/>
              <a:t>2020 </a:t>
            </a:r>
            <a:r>
              <a:rPr lang="et-EE" dirty="0" smtClean="0"/>
              <a:t>programm, esimesed konkursid.</a:t>
            </a:r>
            <a:endParaRPr lang="et-EE" dirty="0"/>
          </a:p>
        </p:txBody>
      </p:sp>
    </p:spTree>
    <p:extLst>
      <p:ext uri="{BB962C8B-B14F-4D97-AF65-F5344CB8AC3E}">
        <p14:creationId xmlns:p14="http://schemas.microsoft.com/office/powerpoint/2010/main" val="3144386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smtClean="0">
                <a:solidFill>
                  <a:srgbClr val="0070C0"/>
                </a:solidFill>
              </a:rPr>
              <a:t>Kokkuvõtteks</a:t>
            </a:r>
            <a:endParaRPr lang="et-EE" b="1" dirty="0">
              <a:solidFill>
                <a:srgbClr val="0070C0"/>
              </a:solidFill>
            </a:endParaRPr>
          </a:p>
        </p:txBody>
      </p:sp>
      <p:sp>
        <p:nvSpPr>
          <p:cNvPr id="3" name="Sisu kohatäide 2"/>
          <p:cNvSpPr>
            <a:spLocks noGrp="1"/>
          </p:cNvSpPr>
          <p:nvPr>
            <p:ph idx="1"/>
          </p:nvPr>
        </p:nvSpPr>
        <p:spPr/>
        <p:txBody>
          <a:bodyPr>
            <a:normAutofit/>
          </a:bodyPr>
          <a:lstStyle/>
          <a:p>
            <a:pPr marL="0" indent="0">
              <a:buNone/>
            </a:pPr>
            <a:r>
              <a:rPr lang="et-EE" dirty="0" smtClean="0"/>
              <a:t>	Oleme väiksed</a:t>
            </a:r>
            <a:r>
              <a:rPr lang="et-EE" dirty="0"/>
              <a:t>, aga saame </a:t>
            </a:r>
            <a:r>
              <a:rPr lang="et-EE" dirty="0" smtClean="0"/>
              <a:t>mõjutada!</a:t>
            </a:r>
          </a:p>
          <a:p>
            <a:pPr marL="0" indent="0">
              <a:buNone/>
            </a:pPr>
            <a:endParaRPr lang="et-EE" dirty="0" smtClean="0"/>
          </a:p>
          <a:p>
            <a:pPr marL="0" indent="0">
              <a:buNone/>
            </a:pPr>
            <a:r>
              <a:rPr lang="et-EE" dirty="0"/>
              <a:t>	</a:t>
            </a:r>
            <a:r>
              <a:rPr lang="et-EE" dirty="0" smtClean="0"/>
              <a:t>Ootame aktiivset osalemist ning seda, et te ütleksite, </a:t>
            </a:r>
            <a:r>
              <a:rPr lang="et-EE" dirty="0"/>
              <a:t>milline </a:t>
            </a:r>
            <a:r>
              <a:rPr lang="et-EE" dirty="0" smtClean="0"/>
              <a:t>Horisont 2020 teile meeldiks. </a:t>
            </a:r>
          </a:p>
          <a:p>
            <a:pPr marL="0" indent="0">
              <a:buNone/>
            </a:pPr>
            <a:endParaRPr lang="et-EE" dirty="0" smtClean="0"/>
          </a:p>
          <a:p>
            <a:pPr marL="0" indent="0">
              <a:buNone/>
            </a:pPr>
            <a:r>
              <a:rPr lang="et-EE" dirty="0"/>
              <a:t>	</a:t>
            </a:r>
            <a:r>
              <a:rPr lang="et-EE" dirty="0" smtClean="0"/>
              <a:t>Teeme </a:t>
            </a:r>
            <a:r>
              <a:rPr lang="et-EE" dirty="0"/>
              <a:t>omaltpoolt parima, et programm selliseks ka kujuneks. </a:t>
            </a:r>
            <a:r>
              <a:rPr lang="et-EE" dirty="0" smtClean="0">
                <a:sym typeface="Wingdings" pitchFamily="2" charset="2"/>
              </a:rPr>
              <a:t></a:t>
            </a:r>
            <a:endParaRPr lang="et-EE" dirty="0"/>
          </a:p>
          <a:p>
            <a:endParaRPr lang="et-EE" dirty="0"/>
          </a:p>
        </p:txBody>
      </p:sp>
    </p:spTree>
    <p:extLst>
      <p:ext uri="{BB962C8B-B14F-4D97-AF65-F5344CB8AC3E}">
        <p14:creationId xmlns:p14="http://schemas.microsoft.com/office/powerpoint/2010/main" val="722872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b="1" dirty="0" smtClean="0">
                <a:solidFill>
                  <a:srgbClr val="0070C0"/>
                </a:solidFill>
              </a:rPr>
              <a:t>Horisont 2020 Eesti teadlaste jaoks</a:t>
            </a:r>
            <a:endParaRPr lang="et-EE" b="1" dirty="0">
              <a:solidFill>
                <a:srgbClr val="0070C0"/>
              </a:solidFill>
            </a:endParaRPr>
          </a:p>
        </p:txBody>
      </p:sp>
      <p:sp>
        <p:nvSpPr>
          <p:cNvPr id="3" name="Sisu kohatäide 2"/>
          <p:cNvSpPr>
            <a:spLocks noGrp="1"/>
          </p:cNvSpPr>
          <p:nvPr>
            <p:ph idx="1"/>
          </p:nvPr>
        </p:nvSpPr>
        <p:spPr/>
        <p:txBody>
          <a:bodyPr>
            <a:normAutofit/>
          </a:bodyPr>
          <a:lstStyle/>
          <a:p>
            <a:r>
              <a:rPr lang="et-EE" dirty="0" smtClean="0"/>
              <a:t>Milline </a:t>
            </a:r>
            <a:r>
              <a:rPr lang="et-EE" dirty="0"/>
              <a:t>EL teaduse raamprogramm meeldiks Eesti teadlastele</a:t>
            </a:r>
            <a:r>
              <a:rPr lang="et-EE" dirty="0" smtClean="0"/>
              <a:t>?</a:t>
            </a:r>
          </a:p>
          <a:p>
            <a:r>
              <a:rPr lang="et-EE" dirty="0" smtClean="0"/>
              <a:t>Ainult Eesti teadlased saavad öelda, milline Horisont 2020 oleks Eesti </a:t>
            </a:r>
            <a:r>
              <a:rPr lang="et-EE" dirty="0"/>
              <a:t>jaoks hea </a:t>
            </a:r>
            <a:r>
              <a:rPr lang="et-EE" dirty="0" smtClean="0"/>
              <a:t>programm.</a:t>
            </a:r>
          </a:p>
          <a:p>
            <a:r>
              <a:rPr lang="et-EE" dirty="0" smtClean="0"/>
              <a:t>Selleks on SA </a:t>
            </a:r>
            <a:r>
              <a:rPr lang="et-EE" dirty="0" err="1" smtClean="0"/>
              <a:t>Archimedes</a:t>
            </a:r>
            <a:r>
              <a:rPr lang="et-EE" dirty="0" smtClean="0"/>
              <a:t> </a:t>
            </a:r>
            <a:r>
              <a:rPr lang="et-EE" dirty="0"/>
              <a:t>ja HTM, kelle kaudu jõuavad teadlaste seisukohad programmi. </a:t>
            </a:r>
          </a:p>
        </p:txBody>
      </p:sp>
    </p:spTree>
    <p:extLst>
      <p:ext uri="{BB962C8B-B14F-4D97-AF65-F5344CB8AC3E}">
        <p14:creationId xmlns:p14="http://schemas.microsoft.com/office/powerpoint/2010/main" val="1233720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istkülik 5"/>
          <p:cNvSpPr/>
          <p:nvPr/>
        </p:nvSpPr>
        <p:spPr>
          <a:xfrm>
            <a:off x="2029968" y="2708920"/>
            <a:ext cx="4774280" cy="1446550"/>
          </a:xfrm>
          <a:prstGeom prst="rect">
            <a:avLst/>
          </a:prstGeom>
        </p:spPr>
        <p:txBody>
          <a:bodyPr wrap="square">
            <a:spAutoFit/>
          </a:bodyPr>
          <a:lstStyle/>
          <a:p>
            <a:r>
              <a:rPr lang="et-EE" sz="4400" b="1" dirty="0">
                <a:solidFill>
                  <a:srgbClr val="0070C0"/>
                </a:solidFill>
              </a:rPr>
              <a:t>RP kontaktpunktide organisatsiooni roll</a:t>
            </a:r>
          </a:p>
        </p:txBody>
      </p:sp>
    </p:spTree>
    <p:extLst>
      <p:ext uri="{BB962C8B-B14F-4D97-AF65-F5344CB8AC3E}">
        <p14:creationId xmlns:p14="http://schemas.microsoft.com/office/powerpoint/2010/main" val="436360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4000" b="1" dirty="0" smtClean="0">
                <a:solidFill>
                  <a:srgbClr val="C00000"/>
                </a:solidFill>
              </a:rPr>
              <a:t>Horizon 2020 näide</a:t>
            </a:r>
            <a:endParaRPr lang="et-EE" sz="4000" b="1" dirty="0">
              <a:solidFill>
                <a:srgbClr val="C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4227151"/>
              </p:ext>
            </p:extLst>
          </p:nvPr>
        </p:nvGraphicFramePr>
        <p:xfrm>
          <a:off x="0" y="1412776"/>
          <a:ext cx="9144000" cy="5445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4348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75E4E67A-509E-42B4-A19E-86C1761A42A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D9CC94B6-6C1B-471A-A63A-416F97AFBDCF}"/>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1650B393-076A-4EA9-8AA6-E97A4C851F42}"/>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3E054FD8-636E-420B-9A92-45F3893CDB3F}"/>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F022F4E7-7137-4B51-BA25-D88FE007A17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DC84F79D-B820-4C6D-B77F-672E93986AF0}"/>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80275F31-D16D-4CC5-85D5-A8D0EB69BB4E}"/>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0A71B228-E3EC-459B-943A-CF2D725EB484}"/>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0DC48EF4-08EB-41A1-B2E6-B1349CF1E2D9}"/>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3578E4AF-4D31-488A-90AD-FAF9780F3D51}"/>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graphicEl>
                                              <a:dgm id="{098CAED9-9499-4AE1-B0ED-366708E9258A}"/>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graphicEl>
                                              <a:dgm id="{7535A681-858A-4886-B228-553743D99794}"/>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
                                            <p:graphicEl>
                                              <a:dgm id="{6A610FBD-5872-4EA5-AE37-EE3ABCC2EECE}"/>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graphicEl>
                                              <a:dgm id="{97627D77-13DB-45B5-A62A-ABDBED091E2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t-EE" sz="2400" b="1" dirty="0">
                <a:solidFill>
                  <a:srgbClr val="C00000"/>
                </a:solidFill>
              </a:rPr>
              <a:t>Palun hinnake nelja palli süsteemis 7. raamprogrammi konsultantide tööd (1=madalaim hinne,</a:t>
            </a:r>
            <a:br>
              <a:rPr lang="et-EE" sz="2400" b="1" dirty="0">
                <a:solidFill>
                  <a:srgbClr val="C00000"/>
                </a:solidFill>
              </a:rPr>
            </a:br>
            <a:r>
              <a:rPr lang="et-EE" sz="2400" b="1" dirty="0">
                <a:solidFill>
                  <a:srgbClr val="C00000"/>
                </a:solidFill>
              </a:rPr>
              <a:t>4= kõrgeim hinne</a:t>
            </a:r>
            <a:r>
              <a:rPr lang="et-EE" sz="2400" b="1" dirty="0" smtClean="0">
                <a:solidFill>
                  <a:srgbClr val="C00000"/>
                </a:solidFill>
              </a:rPr>
              <a:t>): </a:t>
            </a:r>
            <a:r>
              <a:rPr lang="et-EE" sz="2400" b="1" u="sng" dirty="0" smtClean="0">
                <a:solidFill>
                  <a:srgbClr val="C00000"/>
                </a:solidFill>
              </a:rPr>
              <a:t>kompetentsus</a:t>
            </a:r>
            <a:endParaRPr lang="et-EE" sz="2400" b="1" u="sng" dirty="0">
              <a:solidFill>
                <a:srgbClr val="C0000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7866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t-EE" sz="2400" b="1" dirty="0">
                <a:solidFill>
                  <a:srgbClr val="C00000"/>
                </a:solidFill>
              </a:rPr>
              <a:t>Palun hinnake nelja palli süsteemis 7. raamprogrammi konsultantide tööd (1=madalaim hinne,</a:t>
            </a:r>
            <a:br>
              <a:rPr lang="et-EE" sz="2400" b="1" dirty="0">
                <a:solidFill>
                  <a:srgbClr val="C00000"/>
                </a:solidFill>
              </a:rPr>
            </a:br>
            <a:r>
              <a:rPr lang="et-EE" sz="2400" b="1" dirty="0">
                <a:solidFill>
                  <a:srgbClr val="C00000"/>
                </a:solidFill>
              </a:rPr>
              <a:t>4= kõrgeim hinne</a:t>
            </a:r>
            <a:r>
              <a:rPr lang="et-EE" sz="2400" b="1" dirty="0" smtClean="0">
                <a:solidFill>
                  <a:srgbClr val="C00000"/>
                </a:solidFill>
              </a:rPr>
              <a:t>):</a:t>
            </a:r>
            <a:r>
              <a:rPr lang="et-EE" sz="2400" b="1" u="sng" dirty="0" smtClean="0">
                <a:solidFill>
                  <a:srgbClr val="C00000"/>
                </a:solidFill>
              </a:rPr>
              <a:t>erapooletus</a:t>
            </a:r>
            <a:endParaRPr lang="et-EE" sz="24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988794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49072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t-EE" sz="2400" b="1" dirty="0">
                <a:solidFill>
                  <a:srgbClr val="C00000"/>
                </a:solidFill>
              </a:rPr>
              <a:t>Palun hinnake nelja palli süsteemis 7. raamprogrammi konsultantide tööd (1=madalaim hinne,</a:t>
            </a:r>
            <a:br>
              <a:rPr lang="et-EE" sz="2400" b="1" dirty="0">
                <a:solidFill>
                  <a:srgbClr val="C00000"/>
                </a:solidFill>
              </a:rPr>
            </a:br>
            <a:r>
              <a:rPr lang="et-EE" sz="2400" b="1" dirty="0">
                <a:solidFill>
                  <a:srgbClr val="C00000"/>
                </a:solidFill>
              </a:rPr>
              <a:t>4= kõrgeim hinne</a:t>
            </a:r>
            <a:r>
              <a:rPr lang="et-EE" sz="2400" b="1" dirty="0" smtClean="0">
                <a:solidFill>
                  <a:srgbClr val="C00000"/>
                </a:solidFill>
              </a:rPr>
              <a:t>): </a:t>
            </a:r>
            <a:r>
              <a:rPr lang="et-EE" sz="2400" b="1" u="sng" dirty="0" smtClean="0">
                <a:solidFill>
                  <a:srgbClr val="C00000"/>
                </a:solidFill>
              </a:rPr>
              <a:t>kliendikesksus</a:t>
            </a:r>
            <a:endParaRPr lang="et-EE" sz="2400" u="sng"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51496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stkülik 3"/>
          <p:cNvSpPr/>
          <p:nvPr/>
        </p:nvSpPr>
        <p:spPr>
          <a:xfrm>
            <a:off x="827584" y="2348880"/>
            <a:ext cx="7632848" cy="1446550"/>
          </a:xfrm>
          <a:prstGeom prst="rect">
            <a:avLst/>
          </a:prstGeom>
        </p:spPr>
        <p:txBody>
          <a:bodyPr wrap="square">
            <a:spAutoFit/>
          </a:bodyPr>
          <a:lstStyle/>
          <a:p>
            <a:pPr algn="ctr"/>
            <a:r>
              <a:rPr lang="et-EE" sz="4400" b="1" dirty="0" smtClean="0">
                <a:solidFill>
                  <a:srgbClr val="0070C0"/>
                </a:solidFill>
              </a:rPr>
              <a:t>Haridus- ja Teadusministeeriumi roll</a:t>
            </a:r>
            <a:endParaRPr lang="et-EE" sz="4400" b="1" dirty="0">
              <a:solidFill>
                <a:srgbClr val="0070C0"/>
              </a:solidFill>
            </a:endParaRPr>
          </a:p>
        </p:txBody>
      </p:sp>
    </p:spTree>
    <p:extLst>
      <p:ext uri="{BB962C8B-B14F-4D97-AF65-F5344CB8AC3E}">
        <p14:creationId xmlns:p14="http://schemas.microsoft.com/office/powerpoint/2010/main" val="3868430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smtClean="0">
                <a:solidFill>
                  <a:srgbClr val="0070C0"/>
                </a:solidFill>
                <a:latin typeface="+mn-lt"/>
              </a:rPr>
              <a:t>HTM teadusosakonna tegevused</a:t>
            </a:r>
            <a:endParaRPr lang="et-EE" sz="3600" b="1" dirty="0">
              <a:solidFill>
                <a:srgbClr val="0070C0"/>
              </a:solidFill>
              <a:latin typeface="+mn-lt"/>
            </a:endParaRPr>
          </a:p>
        </p:txBody>
      </p:sp>
      <p:sp>
        <p:nvSpPr>
          <p:cNvPr id="3" name="Sisu kohatäide 2"/>
          <p:cNvSpPr>
            <a:spLocks noGrp="1"/>
          </p:cNvSpPr>
          <p:nvPr>
            <p:ph idx="1"/>
          </p:nvPr>
        </p:nvSpPr>
        <p:spPr/>
        <p:txBody>
          <a:bodyPr/>
          <a:lstStyle/>
          <a:p>
            <a:r>
              <a:rPr lang="et-EE" dirty="0" smtClean="0"/>
              <a:t>Eesti positsioonide ettevalmistamine ja  esindamine kogu Euroopa teadusruumi osas, sh Horisont 2020 – st minister, valitsus, Riigikogu, Ministrite Nõukogu. </a:t>
            </a:r>
            <a:endParaRPr lang="et-EE" dirty="0"/>
          </a:p>
          <a:p>
            <a:r>
              <a:rPr lang="et-EE" dirty="0" smtClean="0"/>
              <a:t>Peamine </a:t>
            </a:r>
            <a:r>
              <a:rPr lang="et-EE" dirty="0"/>
              <a:t>kontakt HTMis H2020 </a:t>
            </a:r>
            <a:r>
              <a:rPr lang="et-EE" dirty="0" smtClean="0"/>
              <a:t>teemal on teadusosakonna peaekspert Maarja Adojaan.</a:t>
            </a:r>
          </a:p>
          <a:p>
            <a:r>
              <a:rPr lang="et-EE" dirty="0" smtClean="0"/>
              <a:t>Siseriikliku </a:t>
            </a:r>
            <a:r>
              <a:rPr lang="et-EE" dirty="0"/>
              <a:t>teaduse töögrupi </a:t>
            </a:r>
            <a:r>
              <a:rPr lang="et-EE" dirty="0" smtClean="0"/>
              <a:t>uuesti käivitamine.</a:t>
            </a:r>
            <a:endParaRPr lang="et-EE" dirty="0"/>
          </a:p>
          <a:p>
            <a:endParaRPr lang="et-EE" dirty="0"/>
          </a:p>
        </p:txBody>
      </p:sp>
    </p:spTree>
    <p:extLst>
      <p:ext uri="{BB962C8B-B14F-4D97-AF65-F5344CB8AC3E}">
        <p14:creationId xmlns:p14="http://schemas.microsoft.com/office/powerpoint/2010/main" val="59590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639</Words>
  <Application>Microsoft Office PowerPoint</Application>
  <PresentationFormat>On-screen Show (4:3)</PresentationFormat>
  <Paragraphs>87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Eesti positsioonide kujundamine </vt:lpstr>
      <vt:lpstr>Horisont 2020 Eesti teadlaste jaoks</vt:lpstr>
      <vt:lpstr>PowerPoint Presentation</vt:lpstr>
      <vt:lpstr>Horizon 2020 näide</vt:lpstr>
      <vt:lpstr>Palun hinnake nelja palli süsteemis 7. raamprogrammi konsultantide tööd (1=madalaim hinne, 4= kõrgeim hinne): kompetentsus</vt:lpstr>
      <vt:lpstr>Palun hinnake nelja palli süsteemis 7. raamprogrammi konsultantide tööd (1=madalaim hinne, 4= kõrgeim hinne):erapooletus</vt:lpstr>
      <vt:lpstr>Palun hinnake nelja palli süsteemis 7. raamprogrammi konsultantide tööd (1=madalaim hinne, 4= kõrgeim hinne): kliendikesksus</vt:lpstr>
      <vt:lpstr>PowerPoint Presentation</vt:lpstr>
      <vt:lpstr>HTM teadusosakonna tegevused</vt:lpstr>
      <vt:lpstr>PowerPoint Presentation</vt:lpstr>
      <vt:lpstr>Euroopa Liidu Nõukogu</vt:lpstr>
      <vt:lpstr>COREPER</vt:lpstr>
      <vt:lpstr>TEADUS ja EUROOPA LIIT</vt:lpstr>
      <vt:lpstr>KONKURENTSIVÕIME NÕUKOGU (siseturg, tööstus, teadusuuringud ja kosmos)</vt:lpstr>
      <vt:lpstr>Ühine teaduse ja tuumaküsimuste töörühm</vt:lpstr>
      <vt:lpstr>Otsustusprotsess </vt:lpstr>
      <vt:lpstr>Ajakava</vt:lpstr>
      <vt:lpstr>Kokkuvõtteks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Eesti positsioonide kujundamine</dc:title>
  <dc:creator>Ülle Must</dc:creator>
  <cp:lastModifiedBy>Ülle Must</cp:lastModifiedBy>
  <cp:revision>29</cp:revision>
  <dcterms:created xsi:type="dcterms:W3CDTF">2011-11-30T22:51:29Z</dcterms:created>
  <dcterms:modified xsi:type="dcterms:W3CDTF">2011-12-01T11:36:31Z</dcterms:modified>
</cp:coreProperties>
</file>