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7" r:id="rId3"/>
    <p:sldId id="259" r:id="rId4"/>
    <p:sldId id="263" r:id="rId5"/>
    <p:sldId id="265" r:id="rId6"/>
    <p:sldId id="269" r:id="rId7"/>
    <p:sldId id="270" r:id="rId8"/>
    <p:sldId id="272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DBE5C-0784-4E24-AFAC-77CC9FB099B3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A76B0-E200-4236-89F2-99CEBF0DCD4B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29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EFD71D61-DED7-4C60-9C38-CB6AA1A4836D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A76B0-E200-4236-89F2-99CEBF0DCD4B}" type="slidenum">
              <a:rPr lang="et-EE" smtClean="0"/>
              <a:pPr/>
              <a:t>4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6963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4823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267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95400"/>
            <a:ext cx="3352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352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3224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22616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94783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281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9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498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2947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6500" y="0"/>
            <a:ext cx="17145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4991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758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47244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Arch_joon_logo_serv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88900"/>
            <a:ext cx="33940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84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34" charset="0"/>
          <a:ea typeface="ＭＳ Ｐゴシック" pitchFamily="6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A00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A00"/>
        </a:buClr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iina.raju@archimedes.ee" TargetMode="External"/><Relationship Id="rId2" Type="http://schemas.openxmlformats.org/officeDocument/2006/relationships/hyperlink" Target="http://www2.archimedes.ee/teadus/index.php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medes.ee/" TargetMode="External"/><Relationship Id="rId2" Type="http://schemas.openxmlformats.org/officeDocument/2006/relationships/hyperlink" Target="mailto:liina.raju@archimedes.ee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Archimedes_joonega_tiitl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590800"/>
            <a:ext cx="4724400" cy="1676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t-EE" b="1" dirty="0" smtClean="0"/>
              <a:t>Eesti TA&amp;I kontaktbüroo Brüsselis</a:t>
            </a:r>
            <a:endParaRPr lang="en-US" b="1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5734050"/>
            <a:ext cx="3276600" cy="8286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1600" b="1" dirty="0" smtClean="0">
                <a:solidFill>
                  <a:srgbClr val="4A4B4E"/>
                </a:solidFill>
              </a:rPr>
              <a:t>Liina Raju</a:t>
            </a:r>
          </a:p>
          <a:p>
            <a:pPr algn="l" eaLnBrk="1" hangingPunct="1"/>
            <a:r>
              <a:rPr lang="et-EE" sz="1600" b="1" dirty="0" smtClean="0">
                <a:solidFill>
                  <a:srgbClr val="4A4B4E"/>
                </a:solidFill>
              </a:rPr>
              <a:t>SA </a:t>
            </a:r>
            <a:r>
              <a:rPr lang="et-EE" sz="1600" b="1" smtClean="0">
                <a:solidFill>
                  <a:srgbClr val="4A4B4E"/>
                </a:solidFill>
              </a:rPr>
              <a:t>Archimedes</a:t>
            </a:r>
            <a:endParaRPr lang="et-EE" sz="1600" b="1" dirty="0" smtClean="0">
              <a:solidFill>
                <a:srgbClr val="4A4B4E"/>
              </a:solidFill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5638800" y="6181725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rgbClr val="FF0A00"/>
              </a:buClr>
            </a:pPr>
            <a:r>
              <a:rPr lang="et-EE" sz="1600" dirty="0" smtClean="0">
                <a:solidFill>
                  <a:srgbClr val="4A4B4E"/>
                </a:solidFill>
              </a:rPr>
              <a:t>02.12.2011</a:t>
            </a:r>
            <a:endParaRPr lang="en-US" sz="1600" dirty="0">
              <a:solidFill>
                <a:srgbClr val="4A4B4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7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sz="2800" dirty="0" smtClean="0"/>
              <a:t>Eesmärk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t-EE" sz="2400" dirty="0"/>
              <a:t>Kontaktbüroo ülesandeks on pakkuda Eesti teadus- ja arendusasutustele võimalusi enda tutvustamiseks Brüsselis.  </a:t>
            </a:r>
            <a:endParaRPr lang="et-EE" sz="2400" dirty="0" smtClean="0"/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t-EE" sz="2400" dirty="0" smtClean="0"/>
              <a:t>Kontaktbüroo </a:t>
            </a:r>
            <a:r>
              <a:rPr lang="et-EE" sz="2400" dirty="0"/>
              <a:t>korraldab seminare ja koosolekuid, Eesti teaduspäevi ja </a:t>
            </a:r>
            <a:r>
              <a:rPr lang="et-EE" sz="2400" dirty="0" smtClean="0"/>
              <a:t>edendab kontakte TA&amp;I valdkonnas.</a:t>
            </a:r>
            <a:r>
              <a:rPr lang="et-EE" sz="2400" dirty="0"/>
              <a:t/>
            </a:r>
            <a:br>
              <a:rPr lang="et-EE" sz="2400" dirty="0"/>
            </a:br>
            <a:endParaRPr lang="et-EE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6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t-EE" sz="2400" dirty="0" smtClean="0"/>
              <a:t>Büroo töö</a:t>
            </a:r>
            <a:endParaRPr 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7316788" cy="4941888"/>
          </a:xfrm>
        </p:spPr>
        <p:txBody>
          <a:bodyPr/>
          <a:lstStyle/>
          <a:p>
            <a:pPr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Büroos hakkab töötama alaline juht</a:t>
            </a:r>
          </a:p>
          <a:p>
            <a:pPr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Büroo juht: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Loob tiheda koostöövõrgu Brüsselis esindatud teadus- ja arendusasutustega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Teeb tihedat koostööd Brüsselis tegutseva IGLO-grupiga (</a:t>
            </a:r>
            <a:r>
              <a:rPr lang="et-EE" sz="2000" i="1" dirty="0" err="1" smtClean="0">
                <a:latin typeface="Arial" charset="0"/>
              </a:rPr>
              <a:t>Informal</a:t>
            </a:r>
            <a:r>
              <a:rPr lang="et-EE" sz="2000" i="1" dirty="0" smtClean="0">
                <a:latin typeface="Arial" charset="0"/>
              </a:rPr>
              <a:t> </a:t>
            </a:r>
            <a:r>
              <a:rPr lang="et-EE" sz="2000" i="1" dirty="0" err="1" smtClean="0">
                <a:latin typeface="Arial" charset="0"/>
              </a:rPr>
              <a:t>Group</a:t>
            </a:r>
            <a:r>
              <a:rPr lang="et-EE" sz="2000" i="1" dirty="0" smtClean="0">
                <a:latin typeface="Arial" charset="0"/>
              </a:rPr>
              <a:t> </a:t>
            </a:r>
            <a:r>
              <a:rPr lang="et-EE" sz="2000" i="1" dirty="0" err="1" smtClean="0">
                <a:latin typeface="Arial" charset="0"/>
              </a:rPr>
              <a:t>of</a:t>
            </a:r>
            <a:r>
              <a:rPr lang="et-EE" sz="2000" i="1" dirty="0" smtClean="0">
                <a:latin typeface="Arial" charset="0"/>
              </a:rPr>
              <a:t> RTD </a:t>
            </a:r>
            <a:r>
              <a:rPr lang="et-EE" sz="2000" i="1" dirty="0" err="1" smtClean="0">
                <a:latin typeface="Arial" charset="0"/>
              </a:rPr>
              <a:t>Liaison</a:t>
            </a:r>
            <a:r>
              <a:rPr lang="et-EE" sz="2000" i="1" dirty="0" smtClean="0">
                <a:latin typeface="Arial" charset="0"/>
              </a:rPr>
              <a:t> </a:t>
            </a:r>
            <a:r>
              <a:rPr lang="et-EE" sz="2000" i="1" dirty="0" err="1" smtClean="0">
                <a:latin typeface="Arial" charset="0"/>
              </a:rPr>
              <a:t>Offices</a:t>
            </a:r>
            <a:r>
              <a:rPr lang="et-EE" sz="2000" i="1" dirty="0" smtClean="0">
                <a:latin typeface="Arial" charset="0"/>
              </a:rPr>
              <a:t> </a:t>
            </a:r>
            <a:r>
              <a:rPr lang="et-EE" sz="2000" i="1" dirty="0" err="1" smtClean="0">
                <a:latin typeface="Arial" charset="0"/>
              </a:rPr>
              <a:t>in</a:t>
            </a:r>
            <a:r>
              <a:rPr lang="et-EE" sz="2000" i="1" dirty="0" smtClean="0">
                <a:latin typeface="Arial" charset="0"/>
              </a:rPr>
              <a:t> </a:t>
            </a:r>
            <a:r>
              <a:rPr lang="et-EE" sz="2000" i="1" dirty="0" err="1" smtClean="0">
                <a:latin typeface="Arial" charset="0"/>
              </a:rPr>
              <a:t>Brussels</a:t>
            </a:r>
            <a:r>
              <a:rPr lang="et-EE" sz="2000" dirty="0" smtClean="0">
                <a:latin typeface="Arial" charset="0"/>
              </a:rPr>
              <a:t>)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Vahendab Eesti TA&amp;I valdkonna informatsiooni Brüsselis ning aitab luua kontakte potentsiaalsete koostööpartneritega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Korraldab Eesti teadus- ja arendustegevust tutvustavaid seminare ja infopäevi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Aitab TA&amp;I asutuste stažööridel saavutada seatud eesmärke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Pakub kontoripinda koosolekute, seminaride jms korraldamiseks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endParaRPr lang="en-US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4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4967287" cy="998538"/>
          </a:xfrm>
        </p:spPr>
        <p:txBody>
          <a:bodyPr/>
          <a:lstStyle/>
          <a:p>
            <a:pPr algn="ctr" eaLnBrk="1" hangingPunct="1"/>
            <a:r>
              <a:rPr lang="et-EE" sz="2400" dirty="0" smtClean="0"/>
              <a:t>TA&amp;I asutuste võimalused</a:t>
            </a:r>
            <a:endParaRPr lang="en-US" sz="24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28775"/>
            <a:ext cx="7391400" cy="4238625"/>
          </a:xfrm>
        </p:spPr>
        <p:txBody>
          <a:bodyPr/>
          <a:lstStyle/>
          <a:p>
            <a:pPr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TA&amp;I asutustel on võimalus saata 1-3 kuuks stažeerima oma töötajaid</a:t>
            </a:r>
          </a:p>
          <a:p>
            <a:pPr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Lähetavate asutuste hulka võivad kuuluda HTM, ülikoolid, teadus- ja arendusasutused</a:t>
            </a:r>
          </a:p>
          <a:p>
            <a:pPr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Lähetuste võimalikud eesmärgi</a:t>
            </a:r>
            <a:r>
              <a:rPr lang="et-EE" sz="2000" dirty="0" smtClean="0"/>
              <a:t>d: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Kontaktide loomine Euroopa Komisjoni erinevates peadirektoraatides, töötajate koolitamine Eesti EL eesistumiseks aastal 2018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Kindlas valdkonnas kontaktide loomine erinevate riikide teadusasutustes, valdkonna koostööprojektide edendamine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Oma asutust tutvustava seminari või infopäeva korraldamine</a:t>
            </a:r>
          </a:p>
          <a:p>
            <a:pPr lvl="1" eaLnBrk="1" hangingPunct="1">
              <a:buClr>
                <a:srgbClr val="740414"/>
              </a:buClr>
              <a:buFont typeface="Arial" pitchFamily="34" charset="0"/>
              <a:buChar char="•"/>
            </a:pPr>
            <a:r>
              <a:rPr lang="et-EE" sz="2000" dirty="0" smtClean="0">
                <a:latin typeface="Arial" charset="0"/>
              </a:rPr>
              <a:t>Osalemine konverentsidel, seminaridel</a:t>
            </a:r>
          </a:p>
        </p:txBody>
      </p:sp>
    </p:spTree>
    <p:extLst>
      <p:ext uri="{BB962C8B-B14F-4D97-AF65-F5344CB8AC3E}">
        <p14:creationId xmlns:p14="http://schemas.microsoft.com/office/powerpoint/2010/main" val="265478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 smtClean="0"/>
              <a:t>Stažööride saatmise konkurss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Konkurss stažööride saatmiseks perioodil aprill kuni detsember 2012 kuulutatakse välja ja vormid sooviavalduse esitamiseks avaldatakse SA </a:t>
            </a:r>
            <a:r>
              <a:rPr lang="et-EE" sz="2000" dirty="0" err="1" smtClean="0">
                <a:latin typeface="Arial" pitchFamily="34" charset="0"/>
                <a:cs typeface="Arial" pitchFamily="34" charset="0"/>
              </a:rPr>
              <a:t>Archimedes</a:t>
            </a:r>
            <a:r>
              <a:rPr lang="et-EE" sz="2000" dirty="0" smtClean="0">
                <a:latin typeface="Arial" pitchFamily="34" charset="0"/>
                <a:cs typeface="Arial" pitchFamily="34" charset="0"/>
              </a:rPr>
              <a:t> teaduskoostöö keskuse veebilehel </a:t>
            </a:r>
            <a:br>
              <a:rPr lang="et-EE" sz="2000" dirty="0" smtClean="0">
                <a:latin typeface="Arial" pitchFamily="34" charset="0"/>
                <a:cs typeface="Arial" pitchFamily="34" charset="0"/>
              </a:rPr>
            </a:br>
            <a:r>
              <a:rPr lang="et-EE" sz="2000" b="1" dirty="0" smtClean="0">
                <a:latin typeface="Arial" pitchFamily="34" charset="0"/>
                <a:cs typeface="Arial" pitchFamily="34" charset="0"/>
              </a:rPr>
              <a:t>6. jaanuaril 2012 </a:t>
            </a:r>
            <a:r>
              <a:rPr lang="et-EE" sz="2000" dirty="0" smtClean="0">
                <a:latin typeface="Arial" pitchFamily="34" charset="0"/>
                <a:cs typeface="Arial" pitchFamily="34" charset="0"/>
                <a:hlinkClick r:id="rId2"/>
              </a:rPr>
              <a:t>http://www2.archimedes.ee/teadus/index.php</a:t>
            </a:r>
            <a:r>
              <a:rPr lang="et-E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Sooviavalduste esitamise tähtaeg on </a:t>
            </a:r>
            <a:r>
              <a:rPr lang="et-EE" sz="2000" b="1" dirty="0" smtClean="0">
                <a:latin typeface="Arial" pitchFamily="34" charset="0"/>
                <a:cs typeface="Arial" pitchFamily="34" charset="0"/>
              </a:rPr>
              <a:t>17. veebruar 2012</a:t>
            </a: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Sooviavaldused esitada e-posti teel aadressil </a:t>
            </a:r>
            <a:r>
              <a:rPr lang="et-EE" sz="2000" dirty="0" err="1" smtClean="0">
                <a:latin typeface="Arial" pitchFamily="34" charset="0"/>
                <a:cs typeface="Arial" pitchFamily="34" charset="0"/>
                <a:hlinkClick r:id="rId3"/>
              </a:rPr>
              <a:t>liina.raju@archimedes.ee</a:t>
            </a:r>
            <a:r>
              <a:rPr lang="et-EE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t-EE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4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 smtClean="0"/>
              <a:t>Kaetavad kulutused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dirty="0" smtClean="0">
                <a:latin typeface="Arial" pitchFamily="34" charset="0"/>
                <a:cs typeface="Arial" pitchFamily="34" charset="0"/>
              </a:rPr>
              <a:t>Algatusest kaetakse:</a:t>
            </a: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Büroo kulud</a:t>
            </a: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Majutuskulud</a:t>
            </a: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Sõidukulud </a:t>
            </a:r>
            <a:r>
              <a:rPr lang="et-EE" sz="2000" dirty="0" err="1" smtClean="0">
                <a:latin typeface="Arial" pitchFamily="34" charset="0"/>
                <a:cs typeface="Arial" pitchFamily="34" charset="0"/>
              </a:rPr>
              <a:t>Tallinn/Tartu-Brüssel-Tallinn/Tartu</a:t>
            </a:r>
            <a:endParaRPr lang="et-EE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Lähetustasu (see katab töötaja toitlustuse ja kohapealse transpordi kulud)</a:t>
            </a: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NB! Tööandja-lähetaja tasub töötaja palga ka lähetuse kestel!</a:t>
            </a:r>
          </a:p>
          <a:p>
            <a:pPr>
              <a:buFont typeface="Arial" pitchFamily="34" charset="0"/>
              <a:buChar char="•"/>
            </a:pPr>
            <a:endParaRPr lang="et-EE" sz="2000" dirty="0" smtClean="0">
              <a:latin typeface="Arial" pitchFamily="34" charset="0"/>
              <a:cs typeface="Arial" pitchFamily="34" charset="0"/>
            </a:endParaRPr>
          </a:p>
          <a:p>
            <a:endParaRPr lang="et-EE" dirty="0"/>
          </a:p>
          <a:p>
            <a:endParaRPr lang="et-EE" dirty="0" smtClean="0"/>
          </a:p>
          <a:p>
            <a:r>
              <a:rPr lang="et-EE" sz="2400" dirty="0" smtClean="0"/>
              <a:t>	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605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sz="2800" dirty="0" smtClean="0"/>
              <a:t>Rahastamine</a:t>
            </a: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Kontaktbürood rahastatakse „Majanduskeskkonna </a:t>
            </a:r>
            <a:r>
              <a:rPr lang="et-EE" sz="2000" dirty="0">
                <a:latin typeface="Arial" pitchFamily="34" charset="0"/>
                <a:cs typeface="Arial" pitchFamily="34" charset="0"/>
              </a:rPr>
              <a:t>arendamise rakenduskava“ prioriteetse suuna "Eesti teadus- ja arendustegevuse konkurentsivõime tugevdamine teadusprogrammide ja kõrgkoolide ning teadusasutuste kaasajastamise kaudu" meetme "Rahvusvahelise koostöö toetamine" rakendamisele suunatud </a:t>
            </a:r>
            <a:r>
              <a:rPr lang="et-EE" sz="2000" b="1" dirty="0" smtClean="0">
                <a:latin typeface="Arial" pitchFamily="34" charset="0"/>
                <a:cs typeface="Arial" pitchFamily="34" charset="0"/>
              </a:rPr>
              <a:t>programmist </a:t>
            </a:r>
            <a:r>
              <a:rPr lang="et-EE" sz="2000" b="1" dirty="0">
                <a:latin typeface="Arial" pitchFamily="34" charset="0"/>
                <a:cs typeface="Arial" pitchFamily="34" charset="0"/>
              </a:rPr>
              <a:t>"Teaduse rahvusvahelistumine" </a:t>
            </a:r>
            <a:endParaRPr lang="et-EE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t-EE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t-EE" sz="2000" dirty="0" smtClean="0">
                <a:latin typeface="Arial" pitchFamily="34" charset="0"/>
                <a:cs typeface="Arial" pitchFamily="34" charset="0"/>
              </a:rPr>
              <a:t>Programmist rahastatakse kontaktbüroo tegevust aastatel 2012 - 2015</a:t>
            </a:r>
            <a:endParaRPr lang="et-EE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8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t-EE" sz="2400" dirty="0" smtClean="0"/>
              <a:t>Tänan tähelepanu eest!</a:t>
            </a:r>
            <a:endParaRPr lang="en-US" sz="2400" dirty="0" smtClean="0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</a:rPr>
              <a:t>Liina Raju</a:t>
            </a:r>
            <a:endParaRPr lang="et-EE" dirty="0">
              <a:latin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hlinkClick r:id="rId2"/>
              </a:rPr>
              <a:t>liina.raju@archimedes.ee</a:t>
            </a:r>
            <a:r>
              <a:rPr lang="et-EE" dirty="0" smtClean="0">
                <a:latin typeface="Arial" charset="0"/>
              </a:rPr>
              <a:t> </a:t>
            </a:r>
            <a:endParaRPr lang="et-EE" dirty="0" smtClean="0"/>
          </a:p>
          <a:p>
            <a:pPr eaLnBrk="1" hangingPunct="1"/>
            <a:r>
              <a:rPr lang="et-EE" dirty="0" smtClean="0"/>
              <a:t>Tel</a:t>
            </a:r>
            <a:r>
              <a:rPr lang="et-EE" dirty="0" smtClean="0">
                <a:latin typeface="Arial" charset="0"/>
              </a:rPr>
              <a:t>. 7 300 328</a:t>
            </a:r>
          </a:p>
          <a:p>
            <a:pPr eaLnBrk="1" hangingPunct="1"/>
            <a:r>
              <a:rPr lang="et-EE" dirty="0" smtClean="0">
                <a:latin typeface="Arial" charset="0"/>
              </a:rPr>
              <a:t>Mob. 534 992 50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>
                <a:hlinkClick r:id="rId3"/>
              </a:rPr>
              <a:t>www.archimedes.ee</a:t>
            </a:r>
            <a:r>
              <a:rPr lang="et-EE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103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291</Words>
  <Application>Microsoft Office PowerPoint</Application>
  <PresentationFormat>On-screen Show (4:3)</PresentationFormat>
  <Paragraphs>52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Blank Presentation</vt:lpstr>
      <vt:lpstr>Eesti TA&amp;I kontaktbüroo Brüsselis</vt:lpstr>
      <vt:lpstr>Eesmärk</vt:lpstr>
      <vt:lpstr>Büroo töö</vt:lpstr>
      <vt:lpstr>TA&amp;I asutuste võimalused</vt:lpstr>
      <vt:lpstr>Stažööride saatmise konkurss</vt:lpstr>
      <vt:lpstr>Kaetavad kulutused</vt:lpstr>
      <vt:lpstr>Rahastamine</vt:lpstr>
      <vt:lpstr>Tänan tähelepanu eest!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Rahastamisreeglid raamprogrammis</dc:title>
  <dc:creator>Oskar Otsus</dc:creator>
  <cp:lastModifiedBy>Liina Raju</cp:lastModifiedBy>
  <cp:revision>44</cp:revision>
  <dcterms:created xsi:type="dcterms:W3CDTF">2006-08-16T00:00:00Z</dcterms:created>
  <dcterms:modified xsi:type="dcterms:W3CDTF">2011-11-29T07:41:03Z</dcterms:modified>
</cp:coreProperties>
</file>