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038" r:id="rId2"/>
  </p:sldMasterIdLst>
  <p:notesMasterIdLst>
    <p:notesMasterId r:id="rId25"/>
  </p:notesMasterIdLst>
  <p:handoutMasterIdLst>
    <p:handoutMasterId r:id="rId26"/>
  </p:handoutMasterIdLst>
  <p:sldIdLst>
    <p:sldId id="258" r:id="rId3"/>
    <p:sldId id="483" r:id="rId4"/>
    <p:sldId id="491" r:id="rId5"/>
    <p:sldId id="490" r:id="rId6"/>
    <p:sldId id="492" r:id="rId7"/>
    <p:sldId id="488" r:id="rId8"/>
    <p:sldId id="473" r:id="rId9"/>
    <p:sldId id="489" r:id="rId10"/>
    <p:sldId id="474" r:id="rId11"/>
    <p:sldId id="476" r:id="rId12"/>
    <p:sldId id="477" r:id="rId13"/>
    <p:sldId id="478" r:id="rId14"/>
    <p:sldId id="475" r:id="rId15"/>
    <p:sldId id="456" r:id="rId16"/>
    <p:sldId id="486" r:id="rId17"/>
    <p:sldId id="480" r:id="rId18"/>
    <p:sldId id="479" r:id="rId19"/>
    <p:sldId id="481" r:id="rId20"/>
    <p:sldId id="484" r:id="rId21"/>
    <p:sldId id="482" r:id="rId22"/>
    <p:sldId id="485" r:id="rId23"/>
    <p:sldId id="493" r:id="rId24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CC"/>
    <a:srgbClr val="CC3300"/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9" autoAdjust="0"/>
    <p:restoredTop sz="99290" autoAdjust="0"/>
  </p:normalViewPr>
  <p:slideViewPr>
    <p:cSldViewPr>
      <p:cViewPr>
        <p:scale>
          <a:sx n="74" d="100"/>
          <a:sy n="74" d="100"/>
        </p:scale>
        <p:origin x="-1032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E48F94E1-2A0E-4F27-BC41-C3CF666B1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17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8622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5650"/>
            <a:ext cx="4938713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87888"/>
            <a:ext cx="4897438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38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75775"/>
            <a:ext cx="28622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3" tIns="45302" rIns="90603" bIns="453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32C922-3F40-4EAB-9B58-1C28215626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BB8173A-FCD3-43C8-BFCC-9A4DFA088B27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249F24D-3CE7-4FFC-851C-111E08878ED3}" type="slidenum">
              <a:rPr lang="en-GB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71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0" name="Rectangle 35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4" name="Rectangle 59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</p:grpSp>
        <p:sp>
          <p:nvSpPr>
            <p:cNvPr id="6" name="Rectangle 63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7" name="Rectangle 6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762000" y="16764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t-EE">
              <a:latin typeface="Verdana" pitchFamily="34" charset="0"/>
            </a:endParaRPr>
          </a:p>
        </p:txBody>
      </p:sp>
      <p:graphicFrame>
        <p:nvGraphicFramePr>
          <p:cNvPr id="69" name="Object 76"/>
          <p:cNvGraphicFramePr>
            <a:graphicFrameLocks noChangeAspect="1"/>
          </p:cNvGraphicFramePr>
          <p:nvPr/>
        </p:nvGraphicFramePr>
        <p:xfrm>
          <a:off x="0" y="1752600"/>
          <a:ext cx="9286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CorelDRAW" r:id="rId3" imgW="954024" imgH="4879848" progId="">
                  <p:embed/>
                </p:oleObj>
              </mc:Choice>
              <mc:Fallback>
                <p:oleObj name="CorelDRAW" r:id="rId3" imgW="954024" imgH="48798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28688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609600"/>
            <a:ext cx="767873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667000"/>
            <a:ext cx="4437063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0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6ED4E-D784-436B-8614-9375D0BF63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3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06B9-E2BF-4BC7-BCFE-F2AC93AC5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6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94525" y="709613"/>
            <a:ext cx="2039938" cy="5386387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71538" y="709613"/>
            <a:ext cx="5970587" cy="5386387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A455-C323-4C7C-A8A9-2C2508052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1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71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0" name="Rectangle 35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4" name="Rectangle 59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>
                  <a:solidFill>
                    <a:srgbClr val="006666"/>
                  </a:solidFill>
                </a:endParaRPr>
              </a:p>
            </p:txBody>
          </p:sp>
        </p:grpSp>
        <p:sp>
          <p:nvSpPr>
            <p:cNvPr id="6" name="Rectangle 63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7" name="Rectangle 6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</p:grp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762000" y="16764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t-EE">
              <a:solidFill>
                <a:srgbClr val="006666"/>
              </a:solidFill>
              <a:latin typeface="Verdana" pitchFamily="34" charset="0"/>
            </a:endParaRPr>
          </a:p>
        </p:txBody>
      </p:sp>
      <p:graphicFrame>
        <p:nvGraphicFramePr>
          <p:cNvPr id="69" name="Object 76"/>
          <p:cNvGraphicFramePr>
            <a:graphicFrameLocks noChangeAspect="1"/>
          </p:cNvGraphicFramePr>
          <p:nvPr/>
        </p:nvGraphicFramePr>
        <p:xfrm>
          <a:off x="0" y="1752600"/>
          <a:ext cx="9286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CorelDRAW" r:id="rId3" imgW="954024" imgH="4879848" progId="">
                  <p:embed/>
                </p:oleObj>
              </mc:Choice>
              <mc:Fallback>
                <p:oleObj name="CorelDRAW" r:id="rId3" imgW="954024" imgH="48798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28688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609600"/>
            <a:ext cx="767873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667000"/>
            <a:ext cx="4437063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0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138F-6CAB-4956-A302-A8B5F3F39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2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89FE-83C2-484C-A2D1-96868FB7C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67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7333-4A3E-4B73-ADDB-4617F8DEA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3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5203-F43F-4BE6-8412-73CB32484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7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99F0-00C6-452C-821F-1A645CCFD3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0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9C71-F094-4ABF-BD9A-1E600DAAB9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79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9018-3D68-4F4E-BBAF-11D05A6ABF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4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2105-114E-4B51-8C4B-0517626D3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5DFB-53D8-407C-8781-DC232BA19E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0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23796-CA15-4FB9-9859-EAEFE3D749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28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0A9B-98B3-4A2A-AD4F-A7F894CE0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0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94525" y="709613"/>
            <a:ext cx="2039938" cy="5386387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71538" y="709613"/>
            <a:ext cx="5970587" cy="5386387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0C15-B550-4188-9AD5-A760C51CA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6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863A-1FCA-4FD6-8964-8D84E2E07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F21B-7735-4A37-9590-8A357B786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0632-9E0C-412A-B459-4EA72B88D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0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617D-F71D-4EE5-8823-2A8D743647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DEEC-B34E-45DB-8BD6-B4FA5D74E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2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05BA-14D5-4A88-A7A4-6E7748435F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9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A505B-9CE6-409B-A30C-4467BDA2A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3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3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34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35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36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37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38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39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0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1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2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3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4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5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6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7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8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49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0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1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2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3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4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5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6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7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8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59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0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1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2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3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4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5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6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7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8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69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0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1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2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3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4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5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6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7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8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79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0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1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2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3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4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5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6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7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8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89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90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91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92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93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94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709613"/>
            <a:ext cx="8162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t-EE" smtClean="0"/>
              <a:t>Pealkiri</a:t>
            </a:r>
            <a:endParaRPr lang="en-GB" smtClean="0"/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fld id="{BD2E1872-0070-4FE5-92E7-2799AB55F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1032" name="Object 74"/>
          <p:cNvGraphicFramePr>
            <a:graphicFrameLocks noChangeAspect="1"/>
          </p:cNvGraphicFramePr>
          <p:nvPr/>
        </p:nvGraphicFramePr>
        <p:xfrm>
          <a:off x="0" y="1752600"/>
          <a:ext cx="9286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orelDRAW" r:id="rId14" imgW="954024" imgH="4879848" progId="">
                  <p:embed/>
                </p:oleObj>
              </mc:Choice>
              <mc:Fallback>
                <p:oleObj name="CorelDRAW" r:id="rId14" imgW="954024" imgH="4879848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28688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6E6D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1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2057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58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59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0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1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2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3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4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5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6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7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8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69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0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1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2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3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4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5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6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7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8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79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0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1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2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3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4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5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6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7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8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89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0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1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2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3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4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5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6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7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8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099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0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1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2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3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4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5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6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7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8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09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0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1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2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3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4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5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6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7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  <p:sp>
          <p:nvSpPr>
            <p:cNvPr id="2118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t-EE">
                <a:solidFill>
                  <a:srgbClr val="006666"/>
                </a:solidFill>
              </a:endParaRPr>
            </a:p>
          </p:txBody>
        </p:sp>
      </p:grpSp>
      <p:sp>
        <p:nvSpPr>
          <p:cNvPr id="205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709613"/>
            <a:ext cx="8162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t-EE" smtClean="0"/>
              <a:t>Pealkiri</a:t>
            </a:r>
            <a:endParaRPr lang="en-GB" smtClean="0"/>
          </a:p>
        </p:txBody>
      </p:sp>
      <p:sp>
        <p:nvSpPr>
          <p:cNvPr id="2052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3B7B11D-CDC1-4F1B-8C4E-D90053993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2056" name="Object 74"/>
          <p:cNvGraphicFramePr>
            <a:graphicFrameLocks noChangeAspect="1"/>
          </p:cNvGraphicFramePr>
          <p:nvPr/>
        </p:nvGraphicFramePr>
        <p:xfrm>
          <a:off x="0" y="1752600"/>
          <a:ext cx="9286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orelDRAW" r:id="rId14" imgW="954024" imgH="4879848" progId="">
                  <p:embed/>
                </p:oleObj>
              </mc:Choice>
              <mc:Fallback>
                <p:oleObj name="CorelDRAW" r:id="rId14" imgW="954024" imgH="4879848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28688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6E6D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holla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73113" y="609600"/>
            <a:ext cx="7678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t-EE" sz="4000" b="1" dirty="0">
                <a:latin typeface="+mj-lt"/>
              </a:rPr>
              <a:t>Euroopa teadusruum ja Eesti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219200" y="3581400"/>
            <a:ext cx="6248400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t-EE" sz="2800" dirty="0">
                <a:latin typeface="ChollaSans" pitchFamily="34" charset="0"/>
              </a:rPr>
              <a:t>Andres Koppel</a:t>
            </a:r>
            <a:br>
              <a:rPr lang="et-EE" sz="2800" dirty="0">
                <a:latin typeface="ChollaSans" pitchFamily="34" charset="0"/>
              </a:rPr>
            </a:br>
            <a:r>
              <a:rPr lang="et-EE" sz="2800" dirty="0">
                <a:latin typeface="ChollaSans" pitchFamily="34" charset="0"/>
              </a:rPr>
              <a:t>Kõrghariduse ja teaduse asekantsler</a:t>
            </a:r>
          </a:p>
          <a:p>
            <a:pPr algn="ctr">
              <a:lnSpc>
                <a:spcPct val="130000"/>
              </a:lnSpc>
            </a:pPr>
            <a:endParaRPr lang="et-EE" sz="1800" dirty="0">
              <a:latin typeface="ChollaSans" pitchFamily="34" charset="0"/>
            </a:endParaRPr>
          </a:p>
          <a:p>
            <a:pPr algn="ctr">
              <a:lnSpc>
                <a:spcPct val="130000"/>
              </a:lnSpc>
            </a:pPr>
            <a:endParaRPr lang="et-EE" sz="1800" dirty="0">
              <a:latin typeface="ChollaSans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t-EE" sz="1800" dirty="0">
                <a:latin typeface="ChollaSans" pitchFamily="34" charset="0"/>
              </a:rPr>
              <a:t>2. detsember </a:t>
            </a:r>
            <a:r>
              <a:rPr lang="et-EE" sz="1800" dirty="0" smtClean="0">
                <a:latin typeface="ChollaSans" pitchFamily="34" charset="0"/>
              </a:rPr>
              <a:t>2011</a:t>
            </a:r>
          </a:p>
          <a:p>
            <a:pPr algn="ctr">
              <a:lnSpc>
                <a:spcPct val="130000"/>
              </a:lnSpc>
            </a:pPr>
            <a:r>
              <a:rPr lang="et-EE" sz="1800" dirty="0" smtClean="0">
                <a:latin typeface="ChollaSans" pitchFamily="34" charset="0"/>
              </a:rPr>
              <a:t>Tallinn</a:t>
            </a:r>
            <a:endParaRPr lang="et-EE" sz="1800" dirty="0">
              <a:latin typeface="ChollaSans" pitchFamily="34" charset="0"/>
            </a:endParaRPr>
          </a:p>
        </p:txBody>
      </p:sp>
      <p:sp>
        <p:nvSpPr>
          <p:cNvPr id="5124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30EDB81-4E6C-493E-B03D-C0B6A0ACEC81}" type="slidenum">
              <a:rPr lang="en-GB" sz="1400" smtClean="0">
                <a:latin typeface="Verdana" pitchFamily="34" charset="0"/>
              </a:rPr>
              <a:pPr eaLnBrk="1" hangingPunct="1"/>
              <a:t>1</a:t>
            </a:fld>
            <a:endParaRPr lang="en-GB" sz="14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ealkiri 1"/>
          <p:cNvSpPr>
            <a:spLocks noGrp="1"/>
          </p:cNvSpPr>
          <p:nvPr>
            <p:ph type="title"/>
          </p:nvPr>
        </p:nvSpPr>
        <p:spPr>
          <a:xfrm>
            <a:off x="871538" y="-68758"/>
            <a:ext cx="8162925" cy="1692771"/>
          </a:xfrm>
        </p:spPr>
        <p:txBody>
          <a:bodyPr/>
          <a:lstStyle/>
          <a:p>
            <a:pPr algn="ctr"/>
            <a:r>
              <a:rPr lang="et-EE" sz="4400" dirty="0" smtClean="0"/>
              <a:t>Edukus 7.RP-s ja </a:t>
            </a:r>
            <a:br>
              <a:rPr lang="et-EE" sz="4400" dirty="0" smtClean="0"/>
            </a:br>
            <a:r>
              <a:rPr lang="et-EE" sz="4400" dirty="0" smtClean="0"/>
              <a:t>EL rahastamine 2007-2010</a:t>
            </a:r>
            <a:br>
              <a:rPr lang="et-EE" sz="4400" dirty="0" smtClean="0"/>
            </a:br>
            <a:r>
              <a:rPr lang="et-EE" sz="1600" dirty="0" smtClean="0"/>
              <a:t>ehk statistika on kirju</a:t>
            </a:r>
          </a:p>
        </p:txBody>
      </p:sp>
      <p:pic>
        <p:nvPicPr>
          <p:cNvPr id="10243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1200"/>
            <a:ext cx="8077200" cy="4648200"/>
          </a:xfrm>
        </p:spPr>
      </p:pic>
      <p:sp>
        <p:nvSpPr>
          <p:cNvPr id="10244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671513B-9C0A-43C3-B96D-2BEA99199CE1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10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ealkiri 1"/>
          <p:cNvSpPr>
            <a:spLocks noGrp="1"/>
          </p:cNvSpPr>
          <p:nvPr>
            <p:ph type="title"/>
          </p:nvPr>
        </p:nvSpPr>
        <p:spPr>
          <a:xfrm>
            <a:off x="871538" y="-99536"/>
            <a:ext cx="8162925" cy="1723549"/>
          </a:xfrm>
        </p:spPr>
        <p:txBody>
          <a:bodyPr/>
          <a:lstStyle/>
          <a:p>
            <a:pPr algn="ctr"/>
            <a:r>
              <a:rPr lang="et-EE" sz="4400" dirty="0" smtClean="0"/>
              <a:t>Koordineeritavate projektide rahastus 7. RP-s 2007-2010</a:t>
            </a:r>
            <a:br>
              <a:rPr lang="et-EE" sz="4400" dirty="0" smtClean="0"/>
            </a:br>
            <a:endParaRPr lang="et-EE" sz="1800" dirty="0" smtClean="0"/>
          </a:p>
        </p:txBody>
      </p:sp>
      <p:pic>
        <p:nvPicPr>
          <p:cNvPr id="11267" name="Pictur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8229600" cy="4800600"/>
          </a:xfrm>
        </p:spPr>
      </p:pic>
      <p:sp>
        <p:nvSpPr>
          <p:cNvPr id="11268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AA66CDF-BEC2-43B6-8D0F-77315F38B428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11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ealkiri 1"/>
          <p:cNvSpPr>
            <a:spLocks noGrp="1"/>
          </p:cNvSpPr>
          <p:nvPr>
            <p:ph type="title"/>
          </p:nvPr>
        </p:nvSpPr>
        <p:spPr>
          <a:xfrm>
            <a:off x="871538" y="115888"/>
            <a:ext cx="8162925" cy="1508125"/>
          </a:xfrm>
        </p:spPr>
        <p:txBody>
          <a:bodyPr/>
          <a:lstStyle/>
          <a:p>
            <a:r>
              <a:rPr lang="et-EE" sz="4400" dirty="0" smtClean="0"/>
              <a:t>T&amp;A poliitika tulemus?</a:t>
            </a:r>
            <a:br>
              <a:rPr lang="et-EE" sz="4400" dirty="0" smtClean="0"/>
            </a:br>
            <a:r>
              <a:rPr lang="et-EE" sz="2400" dirty="0" smtClean="0"/>
              <a:t>Osalus 6. ja 7. RP-s - , komponent 1 seotud projektide rahalise mahu ja koordinaatoritega, komponent 2 arvuga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977" y="1592687"/>
            <a:ext cx="7816645" cy="4572000"/>
          </a:xfrm>
        </p:spPr>
      </p:pic>
      <p:sp>
        <p:nvSpPr>
          <p:cNvPr id="12292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2747AF6-4749-4C53-BD41-77EC3994C4F8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12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172200"/>
            <a:ext cx="7696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Allikas: Sloveenia HTM, Ljubljana Ülikool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ealkiri 1"/>
          <p:cNvSpPr>
            <a:spLocks noGrp="1"/>
          </p:cNvSpPr>
          <p:nvPr>
            <p:ph type="title"/>
          </p:nvPr>
        </p:nvSpPr>
        <p:spPr>
          <a:xfrm>
            <a:off x="871538" y="700088"/>
            <a:ext cx="8162925" cy="923925"/>
          </a:xfrm>
        </p:spPr>
        <p:txBody>
          <a:bodyPr/>
          <a:lstStyle/>
          <a:p>
            <a:r>
              <a:rPr lang="et-EE" smtClean="0"/>
              <a:t>Euroopa teadusruum </a:t>
            </a:r>
            <a:r>
              <a:rPr lang="et-EE" sz="4000" smtClean="0"/>
              <a:t>(ERA)</a:t>
            </a:r>
          </a:p>
        </p:txBody>
      </p:sp>
      <p:sp>
        <p:nvSpPr>
          <p:cNvPr id="8195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ERA käivitavaks jõuks oli „Euroopa hirm“ – Euroopa selge mahajäämus T&amp;A vallas. </a:t>
            </a:r>
          </a:p>
          <a:p>
            <a:r>
              <a:rPr lang="et-EE" sz="2400" dirty="0" smtClean="0"/>
              <a:t>ERA tekkis 2000.a. eesmärgiga luua Euroopas tõeline teadmiste ja innovatsiooni ühisturg, kus teadlased ja teadmised saavad vabalt liikuda. </a:t>
            </a:r>
          </a:p>
          <a:p>
            <a:r>
              <a:rPr lang="et-EE" sz="2400" dirty="0" smtClean="0"/>
              <a:t>2008.a. sõnastati ERA visioon aastaks 2020.</a:t>
            </a:r>
          </a:p>
          <a:p>
            <a:r>
              <a:rPr lang="et-EE" sz="2400" dirty="0" smtClean="0"/>
              <a:t>Lissaboni lepingu kohaselt (2008) on ERA loomine EL üks eesmärke. </a:t>
            </a:r>
          </a:p>
          <a:p>
            <a:r>
              <a:rPr lang="et-EE" sz="2400" dirty="0" smtClean="0"/>
              <a:t>ERA olulisel kohal EL2020 eesmärkides ja Innovaatilise liidu ellurakendamisel. </a:t>
            </a:r>
          </a:p>
          <a:p>
            <a:r>
              <a:rPr lang="et-EE" sz="2400" dirty="0" smtClean="0"/>
              <a:t>2012.a. I pooles esitab Euroopa Komisjon ettepaneku ERA raamistiku loomiseks. </a:t>
            </a:r>
          </a:p>
        </p:txBody>
      </p:sp>
      <p:sp>
        <p:nvSpPr>
          <p:cNvPr id="13316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A6AC4CD-6672-499B-9234-8B779586F03C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13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pPr algn="ctr" eaLnBrk="1" hangingPunct="1"/>
            <a:r>
              <a:rPr lang="et-EE" sz="4400" dirty="0" smtClean="0"/>
              <a:t>Euroopa teadusruumi (ERA) 5 algatust</a:t>
            </a:r>
            <a:endParaRPr lang="en-GB" sz="44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sz="2400" b="1" smtClean="0"/>
              <a:t>Euroopa koostöö teadlaste jaoks</a:t>
            </a:r>
            <a:r>
              <a:rPr lang="et-EE" sz="2400" smtClean="0"/>
              <a:t> (</a:t>
            </a:r>
            <a:r>
              <a:rPr lang="et-EE" sz="2400" i="1" smtClean="0"/>
              <a:t>Researchers’ Partnership</a:t>
            </a:r>
            <a:r>
              <a:rPr lang="et-EE" sz="2400" smtClean="0"/>
              <a:t>) – teadlaste karjäär, mobiilsus jmt. </a:t>
            </a:r>
          </a:p>
          <a:p>
            <a:pPr lvl="1" eaLnBrk="1" hangingPunct="1">
              <a:lnSpc>
                <a:spcPct val="90000"/>
              </a:lnSpc>
            </a:pPr>
            <a:endParaRPr lang="et-EE" sz="1100" smtClean="0"/>
          </a:p>
          <a:p>
            <a:pPr eaLnBrk="1" hangingPunct="1">
              <a:lnSpc>
                <a:spcPct val="90000"/>
              </a:lnSpc>
            </a:pPr>
            <a:r>
              <a:rPr lang="et-EE" sz="2400" b="1" smtClean="0"/>
              <a:t>Teadustegevuste ühiskavandamine</a:t>
            </a:r>
            <a:r>
              <a:rPr lang="et-EE" sz="2400" smtClean="0"/>
              <a:t> (</a:t>
            </a:r>
            <a:r>
              <a:rPr lang="et-EE" sz="2400" i="1" smtClean="0"/>
              <a:t>Joint Programming</a:t>
            </a:r>
            <a:r>
              <a:rPr lang="et-EE" sz="2400" smtClean="0"/>
              <a:t>) – suurte ühiskondlike probleemide lahendamine.</a:t>
            </a:r>
          </a:p>
          <a:p>
            <a:pPr lvl="1" eaLnBrk="1" hangingPunct="1">
              <a:lnSpc>
                <a:spcPct val="90000"/>
              </a:lnSpc>
            </a:pPr>
            <a:endParaRPr lang="et-EE" sz="1100" smtClean="0"/>
          </a:p>
          <a:p>
            <a:pPr eaLnBrk="1" hangingPunct="1">
              <a:lnSpc>
                <a:spcPct val="90000"/>
              </a:lnSpc>
            </a:pPr>
            <a:r>
              <a:rPr lang="et-EE" sz="2400" b="1" smtClean="0"/>
              <a:t>Tipptasemel infrastruktuurid</a:t>
            </a:r>
            <a:r>
              <a:rPr lang="et-EE" sz="2400" smtClean="0"/>
              <a:t> </a:t>
            </a:r>
            <a:r>
              <a:rPr lang="et-EE" sz="2400" i="1" smtClean="0"/>
              <a:t>(ESFRI teekart)</a:t>
            </a:r>
          </a:p>
          <a:p>
            <a:pPr lvl="1" eaLnBrk="1" hangingPunct="1">
              <a:lnSpc>
                <a:spcPct val="90000"/>
              </a:lnSpc>
            </a:pPr>
            <a:endParaRPr lang="et-EE" sz="1100" i="1" smtClean="0"/>
          </a:p>
          <a:p>
            <a:pPr eaLnBrk="1" hangingPunct="1">
              <a:lnSpc>
                <a:spcPct val="90000"/>
              </a:lnSpc>
            </a:pPr>
            <a:r>
              <a:rPr lang="et-EE" sz="2400" b="1" smtClean="0"/>
              <a:t>ERA avatus ülejäänud maailmale</a:t>
            </a:r>
            <a:r>
              <a:rPr lang="et-EE" sz="2400" smtClean="0"/>
              <a:t> (EL rahvusvahelistumise tegevused)</a:t>
            </a:r>
          </a:p>
          <a:p>
            <a:pPr lvl="1" eaLnBrk="1" hangingPunct="1">
              <a:lnSpc>
                <a:spcPct val="90000"/>
              </a:lnSpc>
            </a:pPr>
            <a:endParaRPr lang="et-EE" sz="1100" smtClean="0"/>
          </a:p>
          <a:p>
            <a:pPr eaLnBrk="1" hangingPunct="1">
              <a:lnSpc>
                <a:spcPct val="90000"/>
              </a:lnSpc>
            </a:pPr>
            <a:r>
              <a:rPr lang="et-EE" sz="2400" b="1" smtClean="0"/>
              <a:t>Teadmiste siire</a:t>
            </a:r>
          </a:p>
          <a:p>
            <a:pPr lvl="1" eaLnBrk="1" hangingPunct="1">
              <a:lnSpc>
                <a:spcPct val="90000"/>
              </a:lnSpc>
            </a:pPr>
            <a:endParaRPr lang="et-EE" sz="2400" smtClean="0"/>
          </a:p>
        </p:txBody>
      </p:sp>
      <p:sp>
        <p:nvSpPr>
          <p:cNvPr id="14340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1052F4E-CDB6-402E-9F1A-0719205A8753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14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ealkiri 1"/>
          <p:cNvSpPr>
            <a:spLocks noGrp="1"/>
          </p:cNvSpPr>
          <p:nvPr>
            <p:ph type="title"/>
          </p:nvPr>
        </p:nvSpPr>
        <p:spPr>
          <a:xfrm>
            <a:off x="871538" y="361950"/>
            <a:ext cx="8162925" cy="1262063"/>
          </a:xfrm>
        </p:spPr>
        <p:txBody>
          <a:bodyPr/>
          <a:lstStyle/>
          <a:p>
            <a:pPr algn="ctr"/>
            <a:r>
              <a:rPr lang="et-EE" sz="4400" dirty="0" smtClean="0"/>
              <a:t>Euroopa teadusruumi raamistik </a:t>
            </a:r>
            <a:r>
              <a:rPr lang="et-EE" sz="3200" dirty="0" smtClean="0"/>
              <a:t>(valmib 2012. a  I pooles)</a:t>
            </a:r>
          </a:p>
        </p:txBody>
      </p:sp>
      <p:sp>
        <p:nvSpPr>
          <p:cNvPr id="1433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smtClean="0"/>
              <a:t>ERA raamistiku eesmärgiks on kõrvaldada takistused mobiilsuselt ja piiriüleselt koostöölt. See sisaldab teemasid nagu: </a:t>
            </a:r>
          </a:p>
          <a:p>
            <a:pPr lvl="1"/>
            <a:r>
              <a:rPr lang="et-EE" sz="1900" smtClean="0"/>
              <a:t>doktoriõppe kvaliteet, atraktiivsed töötingimused, sugudevaheline tasakaal teadlaskarjääris;  </a:t>
            </a:r>
          </a:p>
          <a:p>
            <a:pPr lvl="1"/>
            <a:r>
              <a:rPr lang="et-EE" sz="1900" smtClean="0"/>
              <a:t>teadlaste liikuvus riikide ja sektorite vahel, sh avatud värbamine; Euroopa pensionifondi loomine;</a:t>
            </a:r>
          </a:p>
          <a:p>
            <a:pPr lvl="1"/>
            <a:r>
              <a:rPr lang="et-EE" sz="1900" smtClean="0"/>
              <a:t>T&amp;A asutuste piiriülene koostöö;</a:t>
            </a:r>
          </a:p>
          <a:p>
            <a:pPr lvl="1"/>
            <a:r>
              <a:rPr lang="et-EE" sz="1900" smtClean="0"/>
              <a:t>teadustulemuste kasutamine ja levitamine, sh avatud juurdepääs publikatsioonidele; </a:t>
            </a:r>
          </a:p>
          <a:p>
            <a:pPr lvl="1"/>
            <a:r>
              <a:rPr lang="et-EE" sz="1900" smtClean="0"/>
              <a:t>ligipääsu avamine teadustaristutele; 60% ESFRI teekaardi objektide alustamine või valmimine aastaks 2015;</a:t>
            </a:r>
          </a:p>
          <a:p>
            <a:pPr lvl="1"/>
            <a:r>
              <a:rPr lang="et-EE" sz="1900" smtClean="0"/>
              <a:t>EL ja riiklike strateegiate vastavus ning rahvusvahelised tegevused.</a:t>
            </a:r>
          </a:p>
        </p:txBody>
      </p:sp>
      <p:sp>
        <p:nvSpPr>
          <p:cNvPr id="15364" name="Slaidinumbri kohatä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15687F0-4990-4C4D-ADCA-203FA23466E0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15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ealkiri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t-EE" sz="4400" smtClean="0"/>
              <a:t>Eesti osalemine ERA algatustes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Eesti osaleb kõigis algatustes, kuid osalemise aktiivsus on erinev. </a:t>
            </a:r>
          </a:p>
          <a:p>
            <a:r>
              <a:rPr lang="et-EE" smtClean="0"/>
              <a:t>Mitmed põhimõttelist laadi küsimused:</a:t>
            </a:r>
          </a:p>
          <a:p>
            <a:pPr lvl="1"/>
            <a:r>
              <a:rPr lang="et-EE" smtClean="0"/>
              <a:t>Teised ministeeriumid osalema suuri väljakutseid käsitlevates ühistegevustes?</a:t>
            </a:r>
          </a:p>
          <a:p>
            <a:pPr lvl="1"/>
            <a:r>
              <a:rPr lang="et-EE" smtClean="0"/>
              <a:t>Teadustaristutes osalemise põhimõtted?</a:t>
            </a:r>
          </a:p>
          <a:p>
            <a:pPr lvl="1"/>
            <a:r>
              <a:rPr lang="et-EE" smtClean="0"/>
              <a:t>Eesti teaduskoostöö väljaspool EL-i – koostöö nt teiste Põhjamaadega Aasia suunal? </a:t>
            </a:r>
          </a:p>
        </p:txBody>
      </p:sp>
      <p:sp>
        <p:nvSpPr>
          <p:cNvPr id="16388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52F8921-0FA2-4E0C-B5E4-4532A57FDF6D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16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ealkiri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pPr algn="ctr"/>
            <a:r>
              <a:rPr lang="et-EE" sz="4400" smtClean="0"/>
              <a:t>Eesti osalus rahvusvahelistumise tegevustes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Rahvusvaheliseks teaduskoostööks palju erinevaid tegevusi: </a:t>
            </a:r>
          </a:p>
          <a:p>
            <a:pPr lvl="1"/>
            <a:r>
              <a:rPr lang="et-EE" dirty="0" smtClean="0"/>
              <a:t>7.RP-s oleme suhteliselt edukad,</a:t>
            </a:r>
          </a:p>
          <a:p>
            <a:pPr lvl="1"/>
            <a:r>
              <a:rPr lang="et-EE" dirty="0" smtClean="0"/>
              <a:t>ERA algatustes pole seni jõudnud väga aktiivselt osaleda,</a:t>
            </a:r>
          </a:p>
          <a:p>
            <a:pPr lvl="1"/>
            <a:r>
              <a:rPr lang="et-EE" dirty="0" smtClean="0"/>
              <a:t>rahvusvahelised suured koostööprojektid ja </a:t>
            </a:r>
            <a:r>
              <a:rPr lang="et-EE" dirty="0" err="1" smtClean="0"/>
              <a:t>teadustaristud</a:t>
            </a:r>
            <a:r>
              <a:rPr lang="et-EE" dirty="0" smtClean="0"/>
              <a:t>,</a:t>
            </a:r>
          </a:p>
          <a:p>
            <a:pPr lvl="1"/>
            <a:r>
              <a:rPr lang="et-EE" dirty="0" smtClean="0"/>
              <a:t>rahvusvahelised organisatsioonid,</a:t>
            </a:r>
          </a:p>
          <a:p>
            <a:pPr lvl="1"/>
            <a:r>
              <a:rPr lang="et-EE" dirty="0" smtClean="0"/>
              <a:t>kahepoolne koostöö </a:t>
            </a:r>
          </a:p>
        </p:txBody>
      </p:sp>
      <p:sp>
        <p:nvSpPr>
          <p:cNvPr id="17412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FA7953A-559E-4D94-9B78-695B489A38F0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17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ealkiri 1"/>
          <p:cNvSpPr>
            <a:spLocks noGrp="1"/>
          </p:cNvSpPr>
          <p:nvPr>
            <p:ph type="title"/>
          </p:nvPr>
        </p:nvSpPr>
        <p:spPr>
          <a:xfrm>
            <a:off x="838200" y="-25400"/>
            <a:ext cx="8162925" cy="1908175"/>
          </a:xfrm>
        </p:spPr>
        <p:txBody>
          <a:bodyPr/>
          <a:lstStyle/>
          <a:p>
            <a:pPr algn="ctr"/>
            <a:r>
              <a:rPr lang="et-EE" smtClean="0"/>
              <a:t>Horisont 2020 </a:t>
            </a:r>
            <a:br>
              <a:rPr lang="et-EE" smtClean="0"/>
            </a:br>
            <a:r>
              <a:rPr lang="et-EE" sz="3200" smtClean="0"/>
              <a:t>Eesti valitsus kinnitas mais 2011 seisukohad järgmise raamprogrammi kohta</a:t>
            </a:r>
          </a:p>
        </p:txBody>
      </p:sp>
      <p:sp>
        <p:nvSpPr>
          <p:cNvPr id="1536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t-EE" sz="2100" smtClean="0"/>
              <a:t>Rahastamisotsuste esmaseks kriteeriumiks tipptase. </a:t>
            </a:r>
          </a:p>
          <a:p>
            <a:pPr lvl="1"/>
            <a:r>
              <a:rPr lang="et-EE" sz="2100" smtClean="0"/>
              <a:t>Kõigil EL teadlastel peab olema võimalus jõuda tipptasemele ja võistelda parimate rahastamisvõimaluste pärast. </a:t>
            </a:r>
          </a:p>
          <a:p>
            <a:pPr lvl="1"/>
            <a:r>
              <a:rPr lang="et-EE" sz="2100" smtClean="0"/>
              <a:t>Raamprogrammi toel rahastatud teadustaristute paiknemine peaks olema regionaalselt tasakaalus. </a:t>
            </a:r>
          </a:p>
          <a:p>
            <a:pPr lvl="1"/>
            <a:r>
              <a:rPr lang="et-EE" sz="2100" smtClean="0"/>
              <a:t>Kõikidel riikidel peaks olema võrdne võimalus osaleda programmide loomis- ja otsustusprotsessis. </a:t>
            </a:r>
          </a:p>
          <a:p>
            <a:pPr lvl="1"/>
            <a:r>
              <a:rPr lang="et-EE" sz="2100" smtClean="0"/>
              <a:t>EL vahendite kasutamise reegleid peab lihtsustuma, tõukefondide rakendamine peab sobituma TA&amp;I projektide vajaduste toetamiseks. </a:t>
            </a:r>
          </a:p>
          <a:p>
            <a:pPr lvl="1"/>
            <a:r>
              <a:rPr lang="et-EE" sz="2100" smtClean="0"/>
              <a:t>Oluline on toetada senisest enam väikese ja keskmise suurusega projekte, mis võimaldavad reageerida kiirelt ja paindlikult väliskeskkonnast tulenevatele muudatustele ning toimivad suurte projektide algatajatena. </a:t>
            </a:r>
          </a:p>
        </p:txBody>
      </p:sp>
      <p:sp>
        <p:nvSpPr>
          <p:cNvPr id="18436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F1CBE1E-A179-41E9-B20B-D9E7BE79E0A1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18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mtClean="0"/>
              <a:t>Horisont 2020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 smtClean="0"/>
              <a:t>30.nov algas uue teaduse raamprogrammi sisuline ettevalmistamine, Euroopa Komisjoni ettepanek mahukas, vajalik põhjalik analüüs.</a:t>
            </a:r>
          </a:p>
          <a:p>
            <a:r>
              <a:rPr lang="et-EE" sz="2800" dirty="0" smtClean="0"/>
              <a:t>Horisont on teistsugune kui senine raamprogramm – rohkem on tähelepanu innovatsioonil ning ühiskondlike probleemide lahendamisel. Eelarve on palju suurem. </a:t>
            </a:r>
          </a:p>
          <a:p>
            <a:r>
              <a:rPr lang="et-EE" sz="2800" dirty="0" smtClean="0"/>
              <a:t>Terve 2012.a.läheb suuresti Horisont 2020 ning ERA raamistiku ettevalmistamiseks. </a:t>
            </a:r>
          </a:p>
        </p:txBody>
      </p:sp>
      <p:sp>
        <p:nvSpPr>
          <p:cNvPr id="19460" name="Slaidinumbri kohatä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89BCB86-4C17-4A8E-877F-E26943341D4C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19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ealkiri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t-EE" sz="4400" dirty="0" smtClean="0"/>
              <a:t>Sisukord</a:t>
            </a:r>
          </a:p>
        </p:txBody>
      </p:sp>
      <p:sp>
        <p:nvSpPr>
          <p:cNvPr id="614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Eesti 7. raamprogrammis (RP)</a:t>
            </a:r>
          </a:p>
          <a:p>
            <a:r>
              <a:rPr lang="et-EE" dirty="0" smtClean="0"/>
              <a:t>Euroopa teadusruum (ERA)</a:t>
            </a:r>
          </a:p>
          <a:p>
            <a:r>
              <a:rPr lang="et-EE" dirty="0" smtClean="0"/>
              <a:t>Euroopa teadusruumi tegevused</a:t>
            </a:r>
          </a:p>
          <a:p>
            <a:r>
              <a:rPr lang="et-EE" dirty="0" smtClean="0"/>
              <a:t>Horisont 2020 ja Eesti</a:t>
            </a:r>
          </a:p>
          <a:p>
            <a:r>
              <a:rPr lang="et-EE" dirty="0" smtClean="0"/>
              <a:t>Kuidas edasi?</a:t>
            </a:r>
          </a:p>
          <a:p>
            <a:endParaRPr lang="et-EE" dirty="0" smtClean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BC494AD-0005-4C39-AC70-AE478490579E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2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ealkiri 1"/>
          <p:cNvSpPr>
            <a:spLocks noGrp="1"/>
          </p:cNvSpPr>
          <p:nvPr>
            <p:ph type="title"/>
          </p:nvPr>
        </p:nvSpPr>
        <p:spPr>
          <a:xfrm>
            <a:off x="871538" y="793750"/>
            <a:ext cx="8162925" cy="830263"/>
          </a:xfrm>
        </p:spPr>
        <p:txBody>
          <a:bodyPr/>
          <a:lstStyle/>
          <a:p>
            <a:pPr algn="ctr"/>
            <a:r>
              <a:rPr lang="et-EE" sz="4800" smtClean="0"/>
              <a:t>Horisont 2020 - küsimused</a:t>
            </a:r>
          </a:p>
        </p:txBody>
      </p:sp>
      <p:sp>
        <p:nvSpPr>
          <p:cNvPr id="1945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200" smtClean="0"/>
              <a:t>Kuidas hakkab toimima ettepanek viia võimekust arendavad meetmed tõukefondide alla? </a:t>
            </a:r>
          </a:p>
          <a:p>
            <a:r>
              <a:rPr lang="et-EE" sz="2200" smtClean="0"/>
              <a:t>Kas Horisont 2020 peaks pakkuma lahenduse ka nö alaesindatud riikide küsimusele?</a:t>
            </a:r>
          </a:p>
          <a:p>
            <a:r>
              <a:rPr lang="et-EE" sz="2200" smtClean="0"/>
              <a:t>Kas Horisont 2020 raames võiks rääkida ka regionaalsest koostööst? </a:t>
            </a:r>
          </a:p>
          <a:p>
            <a:r>
              <a:rPr lang="et-EE" sz="2200" smtClean="0"/>
              <a:t>Kas väikese ja keskmise suurusega projekte on planeeritud piisavalt? Kas plaanitud meetmed on meile sobiva suurusega?</a:t>
            </a:r>
          </a:p>
          <a:p>
            <a:r>
              <a:rPr lang="et-EE" sz="2200" smtClean="0"/>
              <a:t>Kuidas hakkab toimima teadustarituste rahastamine ja nende regionaalne tasakaalustatus?</a:t>
            </a:r>
          </a:p>
          <a:p>
            <a:r>
              <a:rPr lang="et-EE" sz="2200" smtClean="0"/>
              <a:t>Kuidas arendatakse Horisont 2020 raames ERA algatusi, nt teadustegevuste ühiskavandamist?</a:t>
            </a:r>
          </a:p>
        </p:txBody>
      </p:sp>
      <p:sp>
        <p:nvSpPr>
          <p:cNvPr id="20484" name="Slaidinumbri kohatä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A982425-C470-482B-A4E1-CFC4FF7C3F02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20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ealkiri 1"/>
          <p:cNvSpPr>
            <a:spLocks noGrp="1"/>
          </p:cNvSpPr>
          <p:nvPr>
            <p:ph type="title"/>
          </p:nvPr>
        </p:nvSpPr>
        <p:spPr>
          <a:xfrm>
            <a:off x="871538" y="53975"/>
            <a:ext cx="8162925" cy="1570038"/>
          </a:xfrm>
        </p:spPr>
        <p:txBody>
          <a:bodyPr/>
          <a:lstStyle/>
          <a:p>
            <a:pPr algn="ctr"/>
            <a:r>
              <a:rPr lang="et-EE" sz="4800" smtClean="0"/>
              <a:t>Horisont 2020 ettevalmistamine Eestis</a:t>
            </a:r>
          </a:p>
        </p:txBody>
      </p:sp>
      <p:sp>
        <p:nvSpPr>
          <p:cNvPr id="2048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Horisont 2020 kujundamisel meile võimalikult sobivaks on põhiline roll Eesti teadlastel.</a:t>
            </a:r>
          </a:p>
          <a:p>
            <a:r>
              <a:rPr lang="et-EE" smtClean="0"/>
              <a:t>Eesti teadlaste seisukohtade koondajad, edastajad ja Brüsselis läbirääkijad on SA Archimedes ja HTM.</a:t>
            </a:r>
          </a:p>
          <a:p>
            <a:r>
              <a:rPr lang="et-EE" smtClean="0"/>
              <a:t>Palume kõigilt aktiivset osalemist ja kaasarääkimist, et uus raamprogramm sobiks meie vajadustega kõige paremini.</a:t>
            </a:r>
          </a:p>
        </p:txBody>
      </p:sp>
      <p:sp>
        <p:nvSpPr>
          <p:cNvPr id="21508" name="Slaidinumbri kohatä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D11894-6D3B-4C13-A76A-C34B1253D48D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21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t-EE" dirty="0" smtClean="0"/>
              <a:t>Tänan kuulamise eest!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A138F-6CAB-4956-A302-A8B5F3F3934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Miks Eestile vaja avatud teadusruumi?</a:t>
            </a:r>
          </a:p>
          <a:p>
            <a:pPr marL="0" indent="0">
              <a:buNone/>
            </a:pPr>
            <a:r>
              <a:rPr lang="et-EE" dirty="0" smtClean="0"/>
              <a:t>	</a:t>
            </a:r>
          </a:p>
          <a:p>
            <a:r>
              <a:rPr lang="et-EE" dirty="0" smtClean="0"/>
              <a:t>Horisont 2020 eesmärgid (ehk – raha on oluline, aga see ei ole peamine )</a:t>
            </a:r>
          </a:p>
          <a:p>
            <a:pPr lvl="1"/>
            <a:r>
              <a:rPr lang="et-EE" dirty="0" smtClean="0"/>
              <a:t>Majanduslikud (töökohad ja majanduskasv)</a:t>
            </a:r>
          </a:p>
          <a:p>
            <a:pPr lvl="1"/>
            <a:r>
              <a:rPr lang="et-EE" dirty="0" smtClean="0"/>
              <a:t>Globaalsed probleemid puudutavad kõiki</a:t>
            </a:r>
          </a:p>
          <a:p>
            <a:pPr lvl="1"/>
            <a:r>
              <a:rPr lang="et-EE" dirty="0" smtClean="0"/>
              <a:t>Euroopa teaduse, tehnika ja innovatsiooni  positsioon maailmas</a:t>
            </a:r>
          </a:p>
          <a:p>
            <a:pPr lvl="1"/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89FE-83C2-484C-A2D1-96868FB7CFE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t-EE" sz="4400" dirty="0" smtClean="0"/>
              <a:t>Sissejuhatuseks 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153227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754559"/>
            <a:ext cx="7678738" cy="769441"/>
          </a:xfrm>
        </p:spPr>
        <p:txBody>
          <a:bodyPr/>
          <a:lstStyle/>
          <a:p>
            <a:r>
              <a:rPr lang="et-EE" sz="4400" dirty="0" smtClean="0"/>
              <a:t>Eesti  ja ERA : mastaabid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175520"/>
            <a:ext cx="1905000" cy="457200"/>
          </a:xfrm>
        </p:spPr>
        <p:txBody>
          <a:bodyPr/>
          <a:lstStyle/>
          <a:p>
            <a:pPr>
              <a:defRPr/>
            </a:pPr>
            <a:fld id="{07EA138F-6CAB-4956-A302-A8B5F3F3934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52600"/>
            <a:ext cx="6781801" cy="440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599" y="6152982"/>
            <a:ext cx="723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Allikas: EC, </a:t>
            </a:r>
            <a:r>
              <a:rPr lang="et-EE" sz="1600" dirty="0" err="1" smtClean="0"/>
              <a:t>Horizon</a:t>
            </a:r>
            <a:r>
              <a:rPr lang="et-EE" sz="1600" dirty="0" smtClean="0"/>
              <a:t> 2020 (30.11.2011)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402274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754559"/>
            <a:ext cx="7678738" cy="769441"/>
          </a:xfrm>
        </p:spPr>
        <p:txBody>
          <a:bodyPr/>
          <a:lstStyle/>
          <a:p>
            <a:r>
              <a:rPr lang="et-EE" sz="4400" b="1" dirty="0" smtClean="0"/>
              <a:t>Kuidas meil on läinud?</a:t>
            </a:r>
            <a:endParaRPr lang="et-EE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2667000"/>
            <a:ext cx="7696200" cy="311467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t-EE" dirty="0" smtClean="0"/>
              <a:t>Milline on selles teaduspoliitika mõju?</a:t>
            </a:r>
          </a:p>
          <a:p>
            <a:pPr marL="457200" indent="-457200">
              <a:buFont typeface="Arial" charset="0"/>
              <a:buChar char="•"/>
            </a:pPr>
            <a:endParaRPr lang="et-EE" dirty="0"/>
          </a:p>
          <a:p>
            <a:pPr marL="457200" indent="-457200">
              <a:buFont typeface="Arial" charset="0"/>
              <a:buChar char="•"/>
            </a:pPr>
            <a:r>
              <a:rPr lang="et-EE" dirty="0" smtClean="0"/>
              <a:t>Milline on selles rahvusvahelistumise mõju?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A138F-6CAB-4956-A302-A8B5F3F393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40272"/>
            <a:ext cx="8229600" cy="769441"/>
          </a:xfrm>
        </p:spPr>
        <p:txBody>
          <a:bodyPr/>
          <a:lstStyle/>
          <a:p>
            <a:r>
              <a:rPr lang="et-EE" sz="4400" dirty="0" smtClean="0">
                <a:cs typeface="ＭＳ Ｐゴシック"/>
              </a:rPr>
              <a:t>Noored tulevad teadusse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6563" y="1412875"/>
            <a:ext cx="8250237" cy="47132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t-EE" dirty="0" smtClean="0">
              <a:cs typeface="ＭＳ Ｐゴシック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99FC1-7A18-46C4-9E3C-054E573CC5C6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" name="Chart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25675"/>
            <a:ext cx="6577012" cy="3900488"/>
          </a:xfrm>
          <a:prstGeom prst="rect">
            <a:avLst/>
          </a:prstGeom>
          <a:noFill/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84213" y="6356350"/>
            <a:ext cx="6191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ＭＳ Ｐゴシック"/>
              </a:rPr>
              <a:t>Source: Statistics Estonia</a:t>
            </a:r>
            <a:endParaRPr lang="et-EE" dirty="0">
              <a:cs typeface="ＭＳ Ｐゴシック"/>
            </a:endParaRPr>
          </a:p>
          <a:p>
            <a:endParaRPr lang="et-EE" dirty="0">
              <a:cs typeface="ＭＳ Ｐゴシック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818581" y="1828800"/>
            <a:ext cx="2133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b="1" dirty="0" smtClean="0">
                <a:cs typeface="ＭＳ Ｐゴシック"/>
              </a:rPr>
              <a:t>Teadlaste ja inseneride arv</a:t>
            </a:r>
          </a:p>
          <a:p>
            <a:r>
              <a:rPr lang="en-GB" b="1" dirty="0" smtClean="0">
                <a:cs typeface="ＭＳ Ｐゴシック"/>
              </a:rPr>
              <a:t>(2004 </a:t>
            </a:r>
            <a:r>
              <a:rPr lang="en-GB" b="1" dirty="0">
                <a:cs typeface="ＭＳ Ｐゴシック"/>
              </a:rPr>
              <a:t>and 2009</a:t>
            </a:r>
            <a:r>
              <a:rPr lang="en-GB" b="1" dirty="0" smtClean="0">
                <a:cs typeface="ＭＳ Ｐゴシック"/>
              </a:rPr>
              <a:t>)</a:t>
            </a:r>
            <a:endParaRPr lang="et-EE" b="1" dirty="0" smtClean="0">
              <a:cs typeface="ＭＳ Ｐゴシック"/>
            </a:endParaRPr>
          </a:p>
          <a:p>
            <a:r>
              <a:rPr lang="et-EE" sz="2000" b="1" dirty="0" smtClean="0">
                <a:cs typeface="ＭＳ Ｐゴシック"/>
              </a:rPr>
              <a:t>Punane- kokku</a:t>
            </a:r>
          </a:p>
          <a:p>
            <a:r>
              <a:rPr lang="et-EE" sz="2000" b="1" dirty="0" smtClean="0">
                <a:cs typeface="ＭＳ Ｐゴシック"/>
              </a:rPr>
              <a:t>Roheline - ärisektor</a:t>
            </a:r>
            <a:endParaRPr lang="et-EE" sz="2000" b="1" dirty="0">
              <a:cs typeface="ＭＳ Ｐゴシック"/>
            </a:endParaRPr>
          </a:p>
          <a:p>
            <a:endParaRPr lang="et-EE" b="1" dirty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ealkiri 1"/>
          <p:cNvSpPr>
            <a:spLocks noGrp="1"/>
          </p:cNvSpPr>
          <p:nvPr>
            <p:ph type="title"/>
          </p:nvPr>
        </p:nvSpPr>
        <p:spPr>
          <a:xfrm>
            <a:off x="871538" y="239018"/>
            <a:ext cx="8162925" cy="1384995"/>
          </a:xfrm>
        </p:spPr>
        <p:txBody>
          <a:bodyPr/>
          <a:lstStyle/>
          <a:p>
            <a:r>
              <a:rPr lang="et-EE" sz="4800" dirty="0" smtClean="0"/>
              <a:t>T&amp;A maht 2000-2010</a:t>
            </a:r>
            <a:br>
              <a:rPr lang="et-EE" sz="4800" dirty="0" smtClean="0"/>
            </a:br>
            <a:r>
              <a:rPr lang="et-EE" sz="3600" dirty="0" smtClean="0"/>
              <a:t>Erasektori osalus kasvab</a:t>
            </a:r>
          </a:p>
        </p:txBody>
      </p:sp>
      <p:sp>
        <p:nvSpPr>
          <p:cNvPr id="8196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63E3DDB-A3D7-4486-A031-156F011FE219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7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3322"/>
            <a:ext cx="7487589" cy="472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ealkiri 1"/>
          <p:cNvSpPr>
            <a:spLocks noGrp="1"/>
          </p:cNvSpPr>
          <p:nvPr>
            <p:ph type="title"/>
          </p:nvPr>
        </p:nvSpPr>
        <p:spPr>
          <a:xfrm>
            <a:off x="850006" y="351710"/>
            <a:ext cx="6778625" cy="1446550"/>
          </a:xfrm>
        </p:spPr>
        <p:txBody>
          <a:bodyPr/>
          <a:lstStyle/>
          <a:p>
            <a:pPr algn="l"/>
            <a:r>
              <a:rPr lang="et-EE" sz="4400" dirty="0" smtClean="0">
                <a:solidFill>
                  <a:srgbClr val="297966"/>
                </a:solidFill>
                <a:ea typeface="ＭＳ Ｐゴシック"/>
                <a:cs typeface="ＭＳ Ｐゴシック"/>
              </a:rPr>
              <a:t>Publikatsioonide arv kasvab </a:t>
            </a:r>
            <a:r>
              <a:rPr lang="en-GB" sz="4400" dirty="0" smtClean="0">
                <a:solidFill>
                  <a:srgbClr val="297966"/>
                </a:solidFill>
                <a:ea typeface="ＭＳ Ｐゴシック"/>
                <a:cs typeface="ＭＳ Ｐゴシック"/>
              </a:rPr>
              <a:t>(1992-2009)</a:t>
            </a:r>
            <a:endParaRPr lang="et-EE" sz="4400" dirty="0" smtClean="0">
              <a:solidFill>
                <a:srgbClr val="297966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2291" name="Chart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183" y="2073051"/>
            <a:ext cx="6970713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921913" y="6172200"/>
            <a:ext cx="64674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sz="1400" b="1" i="1" dirty="0">
                <a:ea typeface="Calibri" pitchFamily="34" charset="0"/>
                <a:cs typeface="Times New Roman" pitchFamily="18" charset="0"/>
              </a:rPr>
              <a:t>Source: ISI Web of Science (SCI-EXPANDED, SSCI, A&amp;HCI, all languages).</a:t>
            </a:r>
            <a:endParaRPr lang="en-GB" sz="32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ealkiri 1"/>
          <p:cNvSpPr>
            <a:spLocks noGrp="1"/>
          </p:cNvSpPr>
          <p:nvPr>
            <p:ph type="title"/>
          </p:nvPr>
        </p:nvSpPr>
        <p:spPr>
          <a:xfrm>
            <a:off x="871538" y="423863"/>
            <a:ext cx="8162925" cy="1200150"/>
          </a:xfrm>
        </p:spPr>
        <p:txBody>
          <a:bodyPr/>
          <a:lstStyle/>
          <a:p>
            <a:pPr algn="ctr"/>
            <a:r>
              <a:rPr lang="et-EE" sz="4800" smtClean="0"/>
              <a:t>Edukus 7.RP-s</a:t>
            </a:r>
            <a:br>
              <a:rPr lang="et-EE" sz="4800" smtClean="0"/>
            </a:br>
            <a:r>
              <a:rPr lang="et-EE" sz="2400" smtClean="0"/>
              <a:t>(DG Research “FP7 Subscription and Performance”)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7086600" cy="4648200"/>
          </a:xfrm>
          <a:noFill/>
        </p:spPr>
      </p:pic>
      <p:sp>
        <p:nvSpPr>
          <p:cNvPr id="9220" name="Slaidinumbri kohatä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3EFB517-BEF7-44D3-8824-F36F52F295C9}" type="slidenum">
              <a:rPr lang="en-GB" sz="1400" smtClean="0">
                <a:solidFill>
                  <a:srgbClr val="006666"/>
                </a:solidFill>
                <a:latin typeface="Verdana" pitchFamily="34" charset="0"/>
              </a:rPr>
              <a:pPr eaLnBrk="1" hangingPunct="1"/>
              <a:t>9</a:t>
            </a:fld>
            <a:endParaRPr lang="en-GB" sz="1400" smtClean="0">
              <a:solidFill>
                <a:srgbClr val="0066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M presentatsioon">
  <a:themeElements>
    <a:clrScheme name="">
      <a:dk1>
        <a:srgbClr val="006666"/>
      </a:dk1>
      <a:lt1>
        <a:srgbClr val="FFFFCC"/>
      </a:lt1>
      <a:dk2>
        <a:srgbClr val="006666"/>
      </a:dk2>
      <a:lt2>
        <a:srgbClr val="E6E6DA"/>
      </a:lt2>
      <a:accent1>
        <a:srgbClr val="FFFFFF"/>
      </a:accent1>
      <a:accent2>
        <a:srgbClr val="F8F880"/>
      </a:accent2>
      <a:accent3>
        <a:srgbClr val="FFFFE2"/>
      </a:accent3>
      <a:accent4>
        <a:srgbClr val="005656"/>
      </a:accent4>
      <a:accent5>
        <a:srgbClr val="FFFFFF"/>
      </a:accent5>
      <a:accent6>
        <a:srgbClr val="E1E173"/>
      </a:accent6>
      <a:hlink>
        <a:srgbClr val="CC9900"/>
      </a:hlink>
      <a:folHlink>
        <a:srgbClr val="808080"/>
      </a:folHlink>
    </a:clrScheme>
    <a:fontScheme name="HTM presentatsioon">
      <a:majorFont>
        <a:latin typeface="ChollaSans"/>
        <a:ea typeface=""/>
        <a:cs typeface=""/>
      </a:majorFont>
      <a:minorFont>
        <a:latin typeface="Cholla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HTM presentatsio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M presentatsio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M presentatsio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M presentatsio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TM presentatsioon">
  <a:themeElements>
    <a:clrScheme name="">
      <a:dk1>
        <a:srgbClr val="006666"/>
      </a:dk1>
      <a:lt1>
        <a:srgbClr val="FFFFCC"/>
      </a:lt1>
      <a:dk2>
        <a:srgbClr val="006666"/>
      </a:dk2>
      <a:lt2>
        <a:srgbClr val="E6E6DA"/>
      </a:lt2>
      <a:accent1>
        <a:srgbClr val="FFFFFF"/>
      </a:accent1>
      <a:accent2>
        <a:srgbClr val="F8F880"/>
      </a:accent2>
      <a:accent3>
        <a:srgbClr val="FFFFE2"/>
      </a:accent3>
      <a:accent4>
        <a:srgbClr val="005656"/>
      </a:accent4>
      <a:accent5>
        <a:srgbClr val="FFFFFF"/>
      </a:accent5>
      <a:accent6>
        <a:srgbClr val="E1E173"/>
      </a:accent6>
      <a:hlink>
        <a:srgbClr val="CC9900"/>
      </a:hlink>
      <a:folHlink>
        <a:srgbClr val="808080"/>
      </a:folHlink>
    </a:clrScheme>
    <a:fontScheme name="HTM presentatsioon">
      <a:majorFont>
        <a:latin typeface="ChollaSans"/>
        <a:ea typeface=""/>
        <a:cs typeface=""/>
      </a:majorFont>
      <a:minorFont>
        <a:latin typeface="Cholla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HTM presentatsio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M presentatsio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M presentatsio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M presentatsio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C:\WINDOWS\Desktop\htm_power_uus_inglise[1].ppt</Template>
  <TotalTime>13058</TotalTime>
  <Words>728</Words>
  <Application>Microsoft Office PowerPoint</Application>
  <PresentationFormat>On-screen Show (4:3)</PresentationFormat>
  <Paragraphs>123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HTM presentatsioon</vt:lpstr>
      <vt:lpstr>1_HTM presentatsioon</vt:lpstr>
      <vt:lpstr>CorelDRAW</vt:lpstr>
      <vt:lpstr>PowerPoint Presentation</vt:lpstr>
      <vt:lpstr>Sisukord</vt:lpstr>
      <vt:lpstr>Sissejuhatuseks </vt:lpstr>
      <vt:lpstr>Eesti  ja ERA : mastaabid</vt:lpstr>
      <vt:lpstr>Kuidas meil on läinud?</vt:lpstr>
      <vt:lpstr>Noored tulevad teadusse</vt:lpstr>
      <vt:lpstr>T&amp;A maht 2000-2010 Erasektori osalus kasvab</vt:lpstr>
      <vt:lpstr>Publikatsioonide arv kasvab (1992-2009)</vt:lpstr>
      <vt:lpstr>Edukus 7.RP-s (DG Research “FP7 Subscription and Performance”)</vt:lpstr>
      <vt:lpstr>Edukus 7.RP-s ja  EL rahastamine 2007-2010 ehk statistika on kirju</vt:lpstr>
      <vt:lpstr>Koordineeritavate projektide rahastus 7. RP-s 2007-2010 </vt:lpstr>
      <vt:lpstr>T&amp;A poliitika tulemus? Osalus 6. ja 7. RP-s - , komponent 1 seotud projektide rahalise mahu ja koordinaatoritega, komponent 2 arvuga</vt:lpstr>
      <vt:lpstr>Euroopa teadusruum (ERA)</vt:lpstr>
      <vt:lpstr>Euroopa teadusruumi (ERA) 5 algatust</vt:lpstr>
      <vt:lpstr>Euroopa teadusruumi raamistik (valmib 2012. a  I pooles)</vt:lpstr>
      <vt:lpstr>Eesti osalemine ERA algatustes</vt:lpstr>
      <vt:lpstr>Eesti osalus rahvusvahelistumise tegevustes</vt:lpstr>
      <vt:lpstr>Horisont 2020  Eesti valitsus kinnitas mais 2011 seisukohad järgmise raamprogrammi kohta</vt:lpstr>
      <vt:lpstr>Horisont 2020</vt:lpstr>
      <vt:lpstr>Horisont 2020 - küsimused</vt:lpstr>
      <vt:lpstr>Horisont 2020 ettevalmistamine Eestis</vt:lpstr>
      <vt:lpstr>PowerPoint Presentation</vt:lpstr>
    </vt:vector>
  </TitlesOfParts>
  <Company>Haridusministeerium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parteo</dc:creator>
  <cp:lastModifiedBy>Andres Koppel</cp:lastModifiedBy>
  <cp:revision>483</cp:revision>
  <cp:lastPrinted>2011-12-01T14:48:31Z</cp:lastPrinted>
  <dcterms:created xsi:type="dcterms:W3CDTF">2003-10-24T11:29:29Z</dcterms:created>
  <dcterms:modified xsi:type="dcterms:W3CDTF">2011-12-02T06:06:35Z</dcterms:modified>
</cp:coreProperties>
</file>