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4589" r:id="rId1"/>
    <p:sldMasterId id="2147484602" r:id="rId2"/>
  </p:sldMasterIdLst>
  <p:notesMasterIdLst>
    <p:notesMasterId r:id="rId17"/>
  </p:notesMasterIdLst>
  <p:handoutMasterIdLst>
    <p:handoutMasterId r:id="rId18"/>
  </p:handoutMasterIdLst>
  <p:sldIdLst>
    <p:sldId id="375" r:id="rId3"/>
    <p:sldId id="376" r:id="rId4"/>
    <p:sldId id="377" r:id="rId5"/>
    <p:sldId id="378" r:id="rId6"/>
    <p:sldId id="265" r:id="rId7"/>
    <p:sldId id="356" r:id="rId8"/>
    <p:sldId id="357" r:id="rId9"/>
    <p:sldId id="358" r:id="rId10"/>
    <p:sldId id="365" r:id="rId11"/>
    <p:sldId id="366" r:id="rId12"/>
    <p:sldId id="367" r:id="rId13"/>
    <p:sldId id="368" r:id="rId14"/>
    <p:sldId id="369" r:id="rId15"/>
    <p:sldId id="370" r:id="rId1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7910"/>
    <a:srgbClr val="4A4B4E"/>
    <a:srgbClr val="740414"/>
    <a:srgbClr val="FF0A00"/>
    <a:srgbClr val="D8F4DD"/>
    <a:srgbClr val="A2B3FC"/>
    <a:srgbClr val="6600CC"/>
    <a:srgbClr val="F2A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32787"/>
    <p:restoredTop sz="90929"/>
  </p:normalViewPr>
  <p:slideViewPr>
    <p:cSldViewPr>
      <p:cViewPr>
        <p:scale>
          <a:sx n="100" d="100"/>
          <a:sy n="100" d="100"/>
        </p:scale>
        <p:origin x="-912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5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  <a:ea typeface="ＭＳ Ｐゴシック" pitchFamily="6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6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  <a:ea typeface="ＭＳ Ｐゴシック" pitchFamily="6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64" charset="-128"/>
              </a:defRPr>
            </a:lvl1pPr>
          </a:lstStyle>
          <a:p>
            <a:pPr>
              <a:defRPr/>
            </a:pPr>
            <a:fld id="{1100C6BC-4235-45E9-87F5-3234DE826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5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  <a:ea typeface="ＭＳ Ｐゴシック" pitchFamily="6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6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  <a:ea typeface="ＭＳ Ｐゴシック" pitchFamily="6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64" charset="-128"/>
              </a:defRPr>
            </a:lvl1pPr>
          </a:lstStyle>
          <a:p>
            <a:pPr>
              <a:defRPr/>
            </a:pPr>
            <a:fld id="{2DE51042-A47D-4BA8-999D-BB6E93802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85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57CB982E-9ADD-451C-BC07-19DFCB30A49E}" type="slidenum">
              <a:rPr lang="en-US" smtClean="0">
                <a:solidFill>
                  <a:srgbClr val="000000"/>
                </a:solidFill>
                <a:latin typeface="Calibri" pitchFamily="34" charset="0"/>
              </a:rPr>
              <a:pPr eaLnBrk="1" hangingPunct="1">
                <a:defRPr/>
              </a:pPr>
              <a:t>1</a:t>
            </a:fld>
            <a:endParaRPr lang="en-US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t-EE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51042-A47D-4BA8-999D-BB6E93802C5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44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658D2527-16C2-415A-A144-85A02E3A2C36}" type="slidenum">
              <a:rPr lang="en-US" smtClean="0">
                <a:solidFill>
                  <a:srgbClr val="000000"/>
                </a:solidFill>
                <a:latin typeface="Calibri" pitchFamily="34" charset="0"/>
              </a:rPr>
              <a:pPr eaLnBrk="1" hangingPunct="1">
                <a:defRPr/>
              </a:pPr>
              <a:t>9</a:t>
            </a:fld>
            <a:endParaRPr lang="en-US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t-E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77C4-30CF-4EF8-A47B-37E0B664A67C}" type="datetime4">
              <a:rPr lang="en-US" smtClean="0"/>
              <a:t>December 1, 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224A-A47B-4230-9521-996D68948761}" type="datetime4">
              <a:rPr lang="en-US" smtClean="0"/>
              <a:t>December 1,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3FD5-FD97-4186-ACB9-98FC48E736C9}" type="datetime4">
              <a:rPr lang="en-US" smtClean="0"/>
              <a:t>December 1,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89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2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7670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295400"/>
            <a:ext cx="3352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352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923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79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489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20664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9489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F945-EDCD-4790-9BB8-1694201CC48E}" type="datetime4">
              <a:rPr lang="en-US" smtClean="0"/>
              <a:t>December 1,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96127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6500" y="0"/>
            <a:ext cx="17145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0"/>
            <a:ext cx="49911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769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47244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352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352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616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025-CB31-40F4-82FF-6F01E524D519}" type="datetime4">
              <a:rPr lang="en-US" smtClean="0"/>
              <a:t>December 1,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AFC7-BC3D-4C17-9ACC-B8784615766A}" type="datetime4">
              <a:rPr lang="en-US" smtClean="0"/>
              <a:t>December 1,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317ED-F8C7-4042-9905-D87427291D69}" type="datetime4">
              <a:rPr lang="en-US" smtClean="0"/>
              <a:t>December 1, 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2F52-2BFA-4CBB-9D8B-F86F5E36B6F8}" type="datetime4">
              <a:rPr lang="en-US" smtClean="0"/>
              <a:t>December 1, 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FE393-16CC-44D3-983A-687AF5BA6E17}" type="datetime4">
              <a:rPr lang="en-US" smtClean="0"/>
              <a:t>December 1, 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DE424-E2A8-4525-878D-7A60E99FAD23}" type="datetime4">
              <a:rPr lang="en-US" smtClean="0"/>
              <a:t>December 1,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54E43-F569-4C89-9B80-EE4E749B1B96}" type="datetime4">
              <a:rPr lang="en-US" smtClean="0"/>
              <a:t>December 1,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09FF28-14BB-4EC2-B965-BBE051190D93}" type="datetime4">
              <a:rPr lang="en-US" smtClean="0"/>
              <a:t>December 1, 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14" name="Picture 5" descr="Arch_joon_logo_serv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925" y="88900"/>
            <a:ext cx="33940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90" r:id="rId1"/>
    <p:sldLayoutId id="2147484591" r:id="rId2"/>
    <p:sldLayoutId id="2147484592" r:id="rId3"/>
    <p:sldLayoutId id="2147484593" r:id="rId4"/>
    <p:sldLayoutId id="2147484594" r:id="rId5"/>
    <p:sldLayoutId id="2147484595" r:id="rId6"/>
    <p:sldLayoutId id="2147484596" r:id="rId7"/>
    <p:sldLayoutId id="2147484597" r:id="rId8"/>
    <p:sldLayoutId id="2147484598" r:id="rId9"/>
    <p:sldLayoutId id="2147484599" r:id="rId10"/>
    <p:sldLayoutId id="2147484600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0"/>
            <a:ext cx="4724400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6858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7" descr="Arch_joon_logo_serv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925" y="88900"/>
            <a:ext cx="33940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651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3" r:id="rId1"/>
    <p:sldLayoutId id="2147484604" r:id="rId2"/>
    <p:sldLayoutId id="2147484605" r:id="rId3"/>
    <p:sldLayoutId id="2147484606" r:id="rId4"/>
    <p:sldLayoutId id="2147484607" r:id="rId5"/>
    <p:sldLayoutId id="2147484608" r:id="rId6"/>
    <p:sldLayoutId id="2147484609" r:id="rId7"/>
    <p:sldLayoutId id="2147484610" r:id="rId8"/>
    <p:sldLayoutId id="2147484611" r:id="rId9"/>
    <p:sldLayoutId id="2147484612" r:id="rId10"/>
    <p:sldLayoutId id="2147484613" r:id="rId11"/>
    <p:sldLayoutId id="2147484614" r:id="rId12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64" charset="0"/>
          <a:ea typeface="ＭＳ Ｐゴシック" pitchFamily="64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64" charset="0"/>
          <a:ea typeface="ＭＳ Ｐゴシック" pitchFamily="64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64" charset="0"/>
          <a:ea typeface="ＭＳ Ｐゴシック" pitchFamily="64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64" charset="0"/>
          <a:ea typeface="ＭＳ Ｐゴシック" pitchFamily="64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64" charset="0"/>
          <a:ea typeface="ＭＳ Ｐゴシック" pitchFamily="64" charset="-128"/>
        </a:defRPr>
      </a:lvl6pPr>
      <a:lvl7pPr marL="914400" algn="r" rtl="0" fontAlgn="base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64" charset="0"/>
          <a:ea typeface="ＭＳ Ｐゴシック" pitchFamily="64" charset="-128"/>
        </a:defRPr>
      </a:lvl7pPr>
      <a:lvl8pPr marL="1371600" algn="r" rtl="0" fontAlgn="base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64" charset="0"/>
          <a:ea typeface="ＭＳ Ｐゴシック" pitchFamily="64" charset="-128"/>
        </a:defRPr>
      </a:lvl8pPr>
      <a:lvl9pPr marL="1828800" algn="r" rtl="0" fontAlgn="base">
        <a:spcBef>
          <a:spcPct val="0"/>
        </a:spcBef>
        <a:spcAft>
          <a:spcPct val="0"/>
        </a:spcAft>
        <a:defRPr sz="2000" b="1">
          <a:solidFill>
            <a:srgbClr val="740414"/>
          </a:solidFill>
          <a:latin typeface="Verdana" pitchFamily="64" charset="0"/>
          <a:ea typeface="ＭＳ Ｐゴシック" pitchFamily="6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A00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A00"/>
        </a:buClr>
        <a:defRPr sz="1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5pPr>
      <a:lvl6pPr marL="24384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6pPr>
      <a:lvl7pPr marL="28956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7pPr>
      <a:lvl8pPr marL="33528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8pPr>
      <a:lvl9pPr marL="38100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eesnimi.perenimi@archimedes.ee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Archimedes_joonega_tiitli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2514600"/>
            <a:ext cx="7010400" cy="2286000"/>
          </a:xfrm>
        </p:spPr>
        <p:txBody>
          <a:bodyPr/>
          <a:lstStyle/>
          <a:p>
            <a:pPr algn="l" eaLnBrk="1" hangingPunct="1"/>
            <a:r>
              <a:rPr lang="et-EE" sz="3200" smtClean="0"/>
              <a:t>Horizon 2020</a:t>
            </a:r>
            <a:br>
              <a:rPr lang="et-EE" sz="3200" smtClean="0"/>
            </a:br>
            <a:r>
              <a:rPr lang="et-EE" sz="3200" smtClean="0"/>
              <a:t/>
            </a:r>
            <a:br>
              <a:rPr lang="et-EE" sz="3200" smtClean="0"/>
            </a:br>
            <a:r>
              <a:rPr lang="et-EE" sz="3200" smtClean="0"/>
              <a:t/>
            </a:r>
            <a:br>
              <a:rPr lang="et-EE" sz="3200" smtClean="0"/>
            </a:br>
            <a:r>
              <a:rPr lang="et-EE" sz="3200" smtClean="0"/>
              <a:t/>
            </a:r>
            <a:br>
              <a:rPr lang="et-EE" sz="3200" smtClean="0"/>
            </a:br>
            <a:r>
              <a:rPr lang="et-EE" sz="3200" smtClean="0"/>
              <a:t/>
            </a:r>
            <a:br>
              <a:rPr lang="et-EE" sz="3200" smtClean="0"/>
            </a:br>
            <a:r>
              <a:rPr lang="et-EE" sz="3200" smtClean="0"/>
              <a:t>IKT ja Kosmos</a:t>
            </a:r>
            <a:br>
              <a:rPr lang="et-EE" sz="3200" smtClean="0"/>
            </a:br>
            <a:r>
              <a:rPr lang="et-EE" sz="3200" smtClean="0"/>
              <a:t/>
            </a:r>
            <a:br>
              <a:rPr lang="et-EE" sz="3200" smtClean="0"/>
            </a:br>
            <a:r>
              <a:rPr lang="et-EE" sz="3200" smtClean="0"/>
              <a:t/>
            </a:r>
            <a:br>
              <a:rPr lang="et-EE" sz="3200" smtClean="0"/>
            </a:br>
            <a:r>
              <a:rPr lang="et-EE" sz="3200" smtClean="0"/>
              <a:t/>
            </a:r>
            <a:br>
              <a:rPr lang="et-EE" sz="3200" smtClean="0"/>
            </a:br>
            <a:endParaRPr lang="et-EE" sz="320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6181725"/>
            <a:ext cx="3276600" cy="381000"/>
          </a:xfrm>
        </p:spPr>
        <p:txBody>
          <a:bodyPr/>
          <a:lstStyle/>
          <a:p>
            <a:pPr algn="l" eaLnBrk="1" hangingPunct="1"/>
            <a:r>
              <a:rPr lang="et-EE" smtClean="0">
                <a:solidFill>
                  <a:srgbClr val="4A4B4E"/>
                </a:solidFill>
              </a:rPr>
              <a:t>Aavo Kaine</a:t>
            </a:r>
            <a:endParaRPr lang="en-US" smtClean="0">
              <a:solidFill>
                <a:srgbClr val="4A4B4E"/>
              </a:solidFill>
            </a:endParaRPr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5638800" y="6181725"/>
            <a:ext cx="3276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rgbClr val="FF0A00"/>
              </a:buClr>
            </a:pPr>
            <a:r>
              <a:rPr lang="et-EE" sz="1600" smtClean="0">
                <a:solidFill>
                  <a:srgbClr val="4A4B4E"/>
                </a:solidFill>
                <a:latin typeface="Verdana" pitchFamily="34" charset="0"/>
              </a:rPr>
              <a:t>12.2011</a:t>
            </a:r>
            <a:endParaRPr lang="en-US" sz="1600" smtClean="0">
              <a:solidFill>
                <a:srgbClr val="4A4B4E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24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5334000" cy="1258888"/>
          </a:xfrm>
        </p:spPr>
        <p:txBody>
          <a:bodyPr/>
          <a:lstStyle/>
          <a:p>
            <a:pPr algn="l"/>
            <a:r>
              <a:rPr lang="et-EE" sz="2400" smtClean="0"/>
              <a:t>Julgeoleku valdkond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6858000" cy="4572000"/>
          </a:xfrm>
        </p:spPr>
        <p:txBody>
          <a:bodyPr/>
          <a:lstStyle/>
          <a:p>
            <a:pPr marL="0" indent="0">
              <a:buClr>
                <a:srgbClr val="C00000"/>
              </a:buClr>
              <a:defRPr/>
            </a:pPr>
            <a:r>
              <a:rPr lang="et-EE" b="1" dirty="0" smtClean="0"/>
              <a:t>Horizon 2020-s enam eraldi julgeoleku valdkonda ei ole</a:t>
            </a:r>
          </a:p>
          <a:p>
            <a:pPr marL="0" indent="0">
              <a:buClr>
                <a:srgbClr val="C00000"/>
              </a:buClr>
              <a:defRPr/>
            </a:pPr>
            <a:endParaRPr lang="et-EE" dirty="0" smtClean="0"/>
          </a:p>
          <a:p>
            <a:pPr marL="0" indent="0">
              <a:buClr>
                <a:srgbClr val="C00000"/>
              </a:buClr>
              <a:defRPr/>
            </a:pPr>
            <a:r>
              <a:rPr lang="et-EE" b="1" dirty="0" smtClean="0"/>
              <a:t>Kus julgeoleku teemad Horizon 2020-s asuvad?</a:t>
            </a:r>
          </a:p>
          <a:p>
            <a:pPr marL="0" indent="0">
              <a:buClr>
                <a:srgbClr val="C00000"/>
              </a:buClr>
              <a:defRPr/>
            </a:pPr>
            <a:endParaRPr lang="et-EE" dirty="0" smtClean="0"/>
          </a:p>
          <a:p>
            <a:pPr marL="0" indent="0">
              <a:buClr>
                <a:srgbClr val="C00000"/>
              </a:buClr>
              <a:defRPr/>
            </a:pPr>
            <a:r>
              <a:rPr lang="et-EE" b="1" dirty="0" smtClean="0"/>
              <a:t>Industrial leadership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dirty="0" smtClean="0"/>
              <a:t>IKT </a:t>
            </a:r>
            <a:endParaRPr lang="et-EE" dirty="0"/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dirty="0" smtClean="0"/>
              <a:t>Nanotehnoloogia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dirty="0" smtClean="0"/>
              <a:t>Materjalitehnoloogia 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dirty="0" smtClean="0"/>
              <a:t>Kosmos</a:t>
            </a:r>
          </a:p>
          <a:p>
            <a:pPr marL="0" indent="0">
              <a:buClr>
                <a:srgbClr val="C00000"/>
              </a:buClr>
              <a:defRPr/>
            </a:pPr>
            <a:endParaRPr lang="et-EE" dirty="0" smtClean="0"/>
          </a:p>
          <a:p>
            <a:pPr marL="0" indent="0">
              <a:buClr>
                <a:srgbClr val="C00000"/>
              </a:buClr>
              <a:defRPr/>
            </a:pPr>
            <a:r>
              <a:rPr lang="et-EE" b="1" dirty="0" smtClean="0"/>
              <a:t>Societal challenges</a:t>
            </a:r>
          </a:p>
          <a:p>
            <a:pPr marL="0" indent="0">
              <a:buClr>
                <a:srgbClr val="C00000"/>
              </a:buClr>
              <a:defRPr/>
            </a:pPr>
            <a:r>
              <a:rPr lang="et-EE" dirty="0" smtClean="0"/>
              <a:t>Inclusive, innovative and secure societies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dirty="0" smtClean="0"/>
              <a:t>Võitlus kuritegevuse ja terrorismiga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dirty="0" smtClean="0"/>
              <a:t>Piirivalve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dirty="0" smtClean="0"/>
              <a:t>Küberkaitse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dirty="0" smtClean="0"/>
              <a:t>Käitumine kriisiolukordades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dirty="0" smtClean="0"/>
              <a:t>Interneti turvalisus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t-EE" dirty="0" smtClean="0"/>
          </a:p>
          <a:p>
            <a:pPr marL="0" indent="0">
              <a:buClr>
                <a:srgbClr val="C00000"/>
              </a:buClr>
              <a:defRPr/>
            </a:pPr>
            <a:endParaRPr lang="et-EE" dirty="0" smtClean="0"/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t-EE" dirty="0" smtClean="0"/>
          </a:p>
          <a:p>
            <a:pPr>
              <a:buClr>
                <a:srgbClr val="C00000"/>
              </a:buClr>
              <a:buFont typeface="Courier New" pitchFamily="49" charset="0"/>
              <a:buChar char="o"/>
              <a:defRPr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2071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4953000" cy="1258888"/>
          </a:xfrm>
        </p:spPr>
        <p:txBody>
          <a:bodyPr/>
          <a:lstStyle/>
          <a:p>
            <a:pPr algn="l"/>
            <a:r>
              <a:rPr lang="et-EE" sz="2400" smtClean="0"/>
              <a:t>Väikese- ja keskmise suurusega ettevõtted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t-EE" dirty="0" smtClean="0"/>
          </a:p>
          <a:p>
            <a:pPr>
              <a:defRPr/>
            </a:pPr>
            <a:r>
              <a:rPr lang="et-EE" dirty="0" smtClean="0"/>
              <a:t>VKEdele mõeldud meetme eelarve – </a:t>
            </a:r>
            <a:r>
              <a:rPr lang="et-EE" b="1" dirty="0" smtClean="0"/>
              <a:t>700 miljonit eurot</a:t>
            </a:r>
          </a:p>
          <a:p>
            <a:pPr>
              <a:defRPr/>
            </a:pPr>
            <a:endParaRPr lang="et-EE" dirty="0" smtClean="0"/>
          </a:p>
          <a:p>
            <a:pPr>
              <a:defRPr/>
            </a:pPr>
            <a:r>
              <a:rPr lang="et-EE" b="1" dirty="0" smtClean="0"/>
              <a:t>Saab olema 3 erinevat valdkonda:</a:t>
            </a:r>
          </a:p>
          <a:p>
            <a:pPr>
              <a:buClr>
                <a:srgbClr val="C00000"/>
              </a:buClr>
              <a:buFont typeface="+mj-lt"/>
              <a:buAutoNum type="arabicParenR"/>
              <a:defRPr/>
            </a:pPr>
            <a:r>
              <a:rPr lang="et-EE" i="1" dirty="0" smtClean="0"/>
              <a:t>Support for research intensive SMEs </a:t>
            </a:r>
            <a:r>
              <a:rPr lang="et-EE" dirty="0" smtClean="0"/>
              <a:t>-  </a:t>
            </a:r>
            <a:r>
              <a:rPr lang="et-EE" dirty="0"/>
              <a:t>t</a:t>
            </a:r>
            <a:r>
              <a:rPr lang="et-EE" dirty="0" smtClean="0"/>
              <a:t>oetatakse kõrge tehnoloogilise võimekusega VKEde innovaatilisi tegevusi (bottom-up)</a:t>
            </a:r>
          </a:p>
          <a:p>
            <a:pPr>
              <a:buClr>
                <a:srgbClr val="C00000"/>
              </a:buClr>
              <a:buFont typeface="+mj-lt"/>
              <a:buAutoNum type="arabicParenR"/>
              <a:defRPr/>
            </a:pPr>
            <a:r>
              <a:rPr lang="et-EE" i="1" dirty="0" smtClean="0"/>
              <a:t>Enhancing the research capacities of SMEs </a:t>
            </a:r>
            <a:r>
              <a:rPr lang="et-EE" dirty="0" smtClean="0"/>
              <a:t>– konkursid VKEde teadusvõimekuse tõstmiseks. Tõenäoliselt siin all palju </a:t>
            </a:r>
            <a:r>
              <a:rPr lang="et-EE" i="1" dirty="0" smtClean="0"/>
              <a:t>networking</a:t>
            </a:r>
            <a:r>
              <a:rPr lang="et-EE" dirty="0" smtClean="0"/>
              <a:t> tegevusi.</a:t>
            </a:r>
          </a:p>
          <a:p>
            <a:pPr>
              <a:buClr>
                <a:srgbClr val="C00000"/>
              </a:buClr>
              <a:buFont typeface="+mj-lt"/>
              <a:buAutoNum type="arabicParenR"/>
              <a:defRPr/>
            </a:pPr>
            <a:r>
              <a:rPr lang="et-EE" i="1" dirty="0" smtClean="0"/>
              <a:t>Supporting market driven innovation </a:t>
            </a:r>
            <a:r>
              <a:rPr lang="et-EE" dirty="0" smtClean="0"/>
              <a:t>– toetatakse tegevusi, mille abil teadust turule viia. Püütakse luua VKEdele sobivaid tingimusi.</a:t>
            </a:r>
          </a:p>
          <a:p>
            <a:pPr>
              <a:buClr>
                <a:srgbClr val="C00000"/>
              </a:buClr>
              <a:buFont typeface="+mj-lt"/>
              <a:buAutoNum type="arabicParenR"/>
              <a:defRPr/>
            </a:pPr>
            <a:endParaRPr lang="et-EE" dirty="0"/>
          </a:p>
          <a:p>
            <a:pPr marL="0" indent="0">
              <a:buClr>
                <a:srgbClr val="C00000"/>
              </a:buClr>
              <a:defRPr/>
            </a:pPr>
            <a:r>
              <a:rPr lang="et-EE" i="1" dirty="0" smtClean="0"/>
              <a:t>Societal challenges </a:t>
            </a:r>
            <a:r>
              <a:rPr lang="et-EE" dirty="0" smtClean="0"/>
              <a:t>ja </a:t>
            </a:r>
            <a:r>
              <a:rPr lang="et-EE" i="1" dirty="0" smtClean="0"/>
              <a:t>Industrial leadership </a:t>
            </a:r>
            <a:r>
              <a:rPr lang="et-EE" dirty="0" smtClean="0"/>
              <a:t>osast peaks 15% minema VKEdele</a:t>
            </a:r>
          </a:p>
        </p:txBody>
      </p:sp>
    </p:spTree>
    <p:extLst>
      <p:ext uri="{BB962C8B-B14F-4D97-AF65-F5344CB8AC3E}">
        <p14:creationId xmlns:p14="http://schemas.microsoft.com/office/powerpoint/2010/main" val="23863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t-EE" sz="2400" smtClean="0"/>
              <a:t>Uut finantsreeglites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086600" cy="4572000"/>
          </a:xfrm>
        </p:spPr>
        <p:txBody>
          <a:bodyPr/>
          <a:lstStyle/>
          <a:p>
            <a:pPr marL="0" indent="0">
              <a:buClr>
                <a:srgbClr val="C00000"/>
              </a:buClr>
              <a:defRPr/>
            </a:pPr>
            <a:r>
              <a:rPr lang="et-EE" dirty="0" smtClean="0">
                <a:solidFill>
                  <a:srgbClr val="C00000"/>
                </a:solidFill>
                <a:latin typeface="Arial Rounded MT Bold" pitchFamily="34" charset="0"/>
              </a:rPr>
              <a:t>Struktuurilised lihtsustused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sz="1400" dirty="0" smtClean="0">
                <a:latin typeface="Arial Rounded MT Bold" pitchFamily="34" charset="0"/>
              </a:rPr>
              <a:t>Horizoni struktuur saab olema loogilisem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sz="1400" dirty="0" smtClean="0">
                <a:latin typeface="Arial Rounded MT Bold" pitchFamily="34" charset="0"/>
              </a:rPr>
              <a:t>Ühtlustatakse osalustingimusi </a:t>
            </a:r>
          </a:p>
          <a:p>
            <a:pPr marL="0" indent="0">
              <a:buClr>
                <a:srgbClr val="C00000"/>
              </a:buClr>
              <a:defRPr/>
            </a:pPr>
            <a:r>
              <a:rPr lang="et-EE" dirty="0" smtClean="0">
                <a:solidFill>
                  <a:srgbClr val="C00000"/>
                </a:solidFill>
                <a:latin typeface="Arial Rounded MT Bold" pitchFamily="34" charset="0"/>
              </a:rPr>
              <a:t>Lihtsustused rahastusreeglites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sz="1400" dirty="0" smtClean="0">
                <a:latin typeface="Arial Rounded MT Bold" pitchFamily="34" charset="0"/>
              </a:rPr>
              <a:t>Arvestatakse rohkem osalejate tavapäraste raamatupidamisreeglitega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sz="1400" dirty="0" smtClean="0">
                <a:latin typeface="Arial Rounded MT Bold" pitchFamily="34" charset="0"/>
              </a:rPr>
              <a:t>Palgakulude arvestamisel võib aluseks võtta üksuse keskmise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sz="1400" dirty="0" smtClean="0">
                <a:latin typeface="Arial Rounded MT Bold" pitchFamily="34" charset="0"/>
              </a:rPr>
              <a:t>Lihtsustatakse tööajaarvestust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sz="1400" dirty="0" smtClean="0">
                <a:latin typeface="Arial Rounded MT Bold" pitchFamily="34" charset="0"/>
              </a:rPr>
              <a:t>Kõigile sama kaudsete kulude hüvitamise määr (20%)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sz="1400" dirty="0" smtClean="0">
                <a:latin typeface="Arial Rounded MT Bold" pitchFamily="34" charset="0"/>
              </a:rPr>
              <a:t>Kõigile sama otseste kulude hüvitamise määr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sz="1400" dirty="0" smtClean="0">
                <a:latin typeface="Arial Rounded MT Bold" pitchFamily="34" charset="0"/>
              </a:rPr>
              <a:t>Kasutatakse rohkem lump-sum meetodit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sz="1400" dirty="0" smtClean="0">
                <a:latin typeface="Arial Rounded MT Bold" pitchFamily="34" charset="0"/>
              </a:rPr>
              <a:t>Käibemaks saab olema lubatud kulu</a:t>
            </a:r>
          </a:p>
          <a:p>
            <a:pPr marL="0" indent="0">
              <a:buClr>
                <a:srgbClr val="C00000"/>
              </a:buClr>
              <a:defRPr/>
            </a:pPr>
            <a:r>
              <a:rPr lang="et-EE" dirty="0" smtClean="0">
                <a:solidFill>
                  <a:srgbClr val="C00000"/>
                </a:solidFill>
                <a:latin typeface="Arial Rounded MT Bold" pitchFamily="34" charset="0"/>
              </a:rPr>
              <a:t>Suurem usaldus osalejate vastu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sz="1400" dirty="0" smtClean="0">
                <a:latin typeface="Arial Rounded MT Bold" pitchFamily="34" charset="0"/>
              </a:rPr>
              <a:t>Kõigile garantiifond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sz="1400" dirty="0" smtClean="0">
                <a:latin typeface="Arial Rounded MT Bold" pitchFamily="34" charset="0"/>
              </a:rPr>
              <a:t>Ex-ante finantskontroll ainult koordinaatoritel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sz="1400" dirty="0" smtClean="0">
                <a:latin typeface="Arial Rounded MT Bold" pitchFamily="34" charset="0"/>
              </a:rPr>
              <a:t>Vähendatakse finantsauditeid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sz="1400" dirty="0" smtClean="0">
                <a:latin typeface="Arial Rounded MT Bold" pitchFamily="34" charset="0"/>
              </a:rPr>
              <a:t>Auditeid võib läbi viia kuni 4 aastat pärast projekti (siiani 5 a.)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t-EE" sz="1400" dirty="0" smtClean="0">
                <a:latin typeface="Arial Rounded MT Bold" pitchFamily="34" charset="0"/>
              </a:rPr>
              <a:t>7 % Horizoni osalejatest peaksid saama auditeeritud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t-EE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46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914400"/>
            <a:ext cx="5380038" cy="5770563"/>
          </a:xfrm>
        </p:spPr>
      </p:pic>
    </p:spTree>
    <p:extLst>
      <p:ext uri="{BB962C8B-B14F-4D97-AF65-F5344CB8AC3E}">
        <p14:creationId xmlns:p14="http://schemas.microsoft.com/office/powerpoint/2010/main" val="17070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341438"/>
            <a:ext cx="7705476" cy="4572000"/>
          </a:xfrm>
        </p:spPr>
        <p:txBody>
          <a:bodyPr/>
          <a:lstStyle/>
          <a:p>
            <a:pPr algn="ctr"/>
            <a:r>
              <a:rPr lang="et-EE" sz="4000" b="1" dirty="0" smtClean="0">
                <a:solidFill>
                  <a:srgbClr val="930B0B"/>
                </a:solidFill>
              </a:rPr>
              <a:t>Aitäh!</a:t>
            </a:r>
            <a:endParaRPr lang="et-EE" sz="4000" b="1" dirty="0" smtClean="0">
              <a:solidFill>
                <a:srgbClr val="930B0B"/>
              </a:solidFill>
              <a:latin typeface="Arial" charset="0"/>
            </a:endParaRPr>
          </a:p>
          <a:p>
            <a:pPr algn="ctr"/>
            <a:endParaRPr lang="et-EE" sz="2000" b="1" dirty="0" smtClean="0">
              <a:solidFill>
                <a:srgbClr val="930B0B"/>
              </a:solidFill>
              <a:latin typeface="Arial" charset="0"/>
            </a:endParaRPr>
          </a:p>
          <a:p>
            <a:pPr algn="ctr"/>
            <a:r>
              <a:rPr lang="et-EE" dirty="0">
                <a:latin typeface="Arial" charset="0"/>
              </a:rPr>
              <a:t> </a:t>
            </a:r>
            <a:r>
              <a:rPr lang="et-EE" dirty="0" smtClean="0">
                <a:latin typeface="Arial" charset="0"/>
              </a:rPr>
              <a:t>  </a:t>
            </a:r>
            <a:r>
              <a:rPr lang="et-EE" b="1" dirty="0" smtClean="0">
                <a:latin typeface="Arial" charset="0"/>
              </a:rPr>
              <a:t>SA Archimedes	</a:t>
            </a:r>
          </a:p>
          <a:p>
            <a:pPr algn="ctr"/>
            <a:endParaRPr lang="et-EE" dirty="0" smtClean="0">
              <a:latin typeface="Arial" charset="0"/>
            </a:endParaRPr>
          </a:p>
          <a:p>
            <a:pPr algn="ctr"/>
            <a:r>
              <a:rPr lang="et-EE" dirty="0" smtClean="0">
                <a:latin typeface="Arial" charset="0"/>
              </a:rPr>
              <a:t>Oskar Otsus</a:t>
            </a:r>
          </a:p>
          <a:p>
            <a:pPr algn="ctr"/>
            <a:r>
              <a:rPr lang="et-EE" dirty="0" smtClean="0">
                <a:latin typeface="Arial" charset="0"/>
              </a:rPr>
              <a:t>Tel. 7 300 122</a:t>
            </a:r>
          </a:p>
          <a:p>
            <a:pPr algn="ctr"/>
            <a:endParaRPr lang="et-EE" dirty="0" smtClean="0">
              <a:latin typeface="Arial" charset="0"/>
            </a:endParaRPr>
          </a:p>
          <a:p>
            <a:pPr algn="ctr"/>
            <a:r>
              <a:rPr lang="et-EE" dirty="0" smtClean="0">
                <a:latin typeface="Arial" charset="0"/>
              </a:rPr>
              <a:t>Aavo Kaine </a:t>
            </a:r>
          </a:p>
          <a:p>
            <a:pPr algn="ctr"/>
            <a:r>
              <a:rPr lang="et-EE" dirty="0" smtClean="0">
                <a:latin typeface="Arial" charset="0"/>
              </a:rPr>
              <a:t>Tel. 7 300 329</a:t>
            </a:r>
          </a:p>
          <a:p>
            <a:pPr algn="ctr"/>
            <a:endParaRPr lang="et-EE" dirty="0" smtClean="0">
              <a:latin typeface="Arial" charset="0"/>
            </a:endParaRPr>
          </a:p>
          <a:p>
            <a:pPr algn="ctr"/>
            <a:r>
              <a:rPr lang="et-EE" dirty="0" smtClean="0">
                <a:latin typeface="Arial" charset="0"/>
              </a:rPr>
              <a:t>Rivo Raamat </a:t>
            </a:r>
          </a:p>
          <a:p>
            <a:pPr algn="ctr"/>
            <a:r>
              <a:rPr lang="et-EE" dirty="0" smtClean="0">
                <a:latin typeface="Arial" charset="0"/>
              </a:rPr>
              <a:t>Tel. 7 300 121</a:t>
            </a:r>
          </a:p>
          <a:p>
            <a:pPr algn="ctr"/>
            <a:r>
              <a:rPr lang="et-EE" dirty="0" smtClean="0">
                <a:latin typeface="Arial" charset="0"/>
              </a:rPr>
              <a:t>		</a:t>
            </a:r>
          </a:p>
          <a:p>
            <a:pPr algn="ctr"/>
            <a:r>
              <a:rPr lang="et-EE" dirty="0" smtClean="0">
                <a:latin typeface="Arial" charset="0"/>
                <a:hlinkClick r:id="rId2"/>
              </a:rPr>
              <a:t>eesnimi.perenimi@archimedes.ee</a:t>
            </a:r>
            <a:endParaRPr lang="et-EE" dirty="0" smtClean="0">
              <a:latin typeface="Arial" charset="0"/>
            </a:endParaRPr>
          </a:p>
          <a:p>
            <a:pPr algn="ctr"/>
            <a:endParaRPr lang="et-EE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87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4114800" cy="838200"/>
          </a:xfrm>
        </p:spPr>
        <p:txBody>
          <a:bodyPr/>
          <a:lstStyle/>
          <a:p>
            <a:r>
              <a:rPr lang="et-EE" smtClean="0"/>
              <a:t>H2020 Struktuur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sz="half" idx="1"/>
          </p:nvPr>
        </p:nvSpPr>
        <p:spPr>
          <a:xfrm>
            <a:off x="738188" y="1295400"/>
            <a:ext cx="6781800" cy="4572000"/>
          </a:xfrm>
        </p:spPr>
        <p:txBody>
          <a:bodyPr/>
          <a:lstStyle/>
          <a:p>
            <a:pPr marL="0" indent="0"/>
            <a:endParaRPr lang="et-EE" smtClean="0"/>
          </a:p>
        </p:txBody>
      </p:sp>
      <p:sp>
        <p:nvSpPr>
          <p:cNvPr id="3076" name="AutoShape 4"/>
          <p:cNvSpPr>
            <a:spLocks noChangeAspect="1" noChangeArrowheads="1"/>
          </p:cNvSpPr>
          <p:nvPr/>
        </p:nvSpPr>
        <p:spPr bwMode="auto">
          <a:xfrm>
            <a:off x="358775" y="950913"/>
            <a:ext cx="8512175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endParaRPr lang="fr-BE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359263" y="1433513"/>
            <a:ext cx="8512175" cy="4978400"/>
          </a:xfrm>
          <a:prstGeom prst="ellipse">
            <a:avLst/>
          </a:prstGeom>
          <a:gradFill rotWithShape="1">
            <a:gsLst>
              <a:gs pos="0">
                <a:srgbClr val="99CCFF">
                  <a:gamma/>
                  <a:shade val="66667"/>
                  <a:invGamma/>
                </a:srgbClr>
              </a:gs>
              <a:gs pos="50000">
                <a:srgbClr val="99CCFF">
                  <a:alpha val="10001"/>
                </a:srgbClr>
              </a:gs>
              <a:gs pos="100000">
                <a:srgbClr val="99CCFF">
                  <a:gamma/>
                  <a:shade val="66667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l" defTabSz="512763" eaLnBrk="1" hangingPunct="1">
              <a:defRPr/>
            </a:pPr>
            <a:endParaRPr lang="fr-FR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3080" name="AutoShape 6"/>
          <p:cNvSpPr>
            <a:spLocks noChangeArrowheads="1"/>
          </p:cNvSpPr>
          <p:nvPr/>
        </p:nvSpPr>
        <p:spPr bwMode="auto">
          <a:xfrm>
            <a:off x="1001713" y="2397125"/>
            <a:ext cx="3532187" cy="2087563"/>
          </a:xfrm>
          <a:prstGeom prst="roundRect">
            <a:avLst>
              <a:gd name="adj" fmla="val 16667"/>
            </a:avLst>
          </a:prstGeom>
          <a:solidFill>
            <a:srgbClr val="00FF00">
              <a:alpha val="25098"/>
            </a:srgbClr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l" eaLnBrk="1" hangingPunct="1"/>
            <a:endParaRPr lang="fr-BE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081" name="AutoShape 7"/>
          <p:cNvSpPr>
            <a:spLocks noChangeArrowheads="1"/>
          </p:cNvSpPr>
          <p:nvPr/>
        </p:nvSpPr>
        <p:spPr bwMode="auto">
          <a:xfrm>
            <a:off x="4533900" y="2397125"/>
            <a:ext cx="3533775" cy="2087563"/>
          </a:xfrm>
          <a:prstGeom prst="roundRect">
            <a:avLst>
              <a:gd name="adj" fmla="val 16667"/>
            </a:avLst>
          </a:prstGeom>
          <a:solidFill>
            <a:srgbClr val="CC99FF">
              <a:alpha val="25098"/>
            </a:srgbClr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l" eaLnBrk="1" hangingPunct="1"/>
            <a:endParaRPr lang="fr-BE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082" name="AutoShape 8"/>
          <p:cNvSpPr>
            <a:spLocks noChangeArrowheads="1"/>
          </p:cNvSpPr>
          <p:nvPr/>
        </p:nvSpPr>
        <p:spPr bwMode="auto">
          <a:xfrm>
            <a:off x="1965325" y="4484688"/>
            <a:ext cx="5138738" cy="1284287"/>
          </a:xfrm>
          <a:prstGeom prst="roundRect">
            <a:avLst>
              <a:gd name="adj" fmla="val 16667"/>
            </a:avLst>
          </a:prstGeom>
          <a:solidFill>
            <a:srgbClr val="FF99CC">
              <a:alpha val="25098"/>
            </a:srgbClr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l" eaLnBrk="1" hangingPunct="1"/>
            <a:endParaRPr lang="fr-BE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083" name="Text Box 9"/>
          <p:cNvSpPr txBox="1">
            <a:spLocks noChangeArrowheads="1"/>
          </p:cNvSpPr>
          <p:nvPr/>
        </p:nvSpPr>
        <p:spPr bwMode="auto">
          <a:xfrm>
            <a:off x="4533900" y="2435225"/>
            <a:ext cx="353377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360363" indent="92075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913"/>
              </a:spcBef>
            </a:pPr>
            <a:r>
              <a:rPr lang="en-GB" sz="1300" smtClean="0">
                <a:solidFill>
                  <a:srgbClr val="000000"/>
                </a:solidFill>
                <a:latin typeface="Times New Roman" pitchFamily="18" charset="0"/>
              </a:rPr>
              <a:t>Creating Industrial Leadership and Competitive Frameworks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 typeface="Symbol" pitchFamily="18" charset="2"/>
              <a:buChar char="-"/>
            </a:pPr>
            <a:r>
              <a:rPr lang="fr-BE" sz="1300" smtClean="0">
                <a:solidFill>
                  <a:srgbClr val="000000"/>
                </a:solidFill>
                <a:latin typeface="Times New Roman" pitchFamily="18" charset="0"/>
              </a:rPr>
              <a:t>Leadership in enabling and industrial technologies</a:t>
            </a: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 typeface="Symbol" pitchFamily="18" charset="2"/>
              <a:buChar char="-"/>
            </a:pPr>
            <a:r>
              <a:rPr lang="en-GB" sz="1200" smtClean="0">
                <a:solidFill>
                  <a:srgbClr val="000000"/>
                </a:solidFill>
                <a:latin typeface="Times New Roman" pitchFamily="18" charset="0"/>
              </a:rPr>
              <a:t>ICT</a:t>
            </a: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 typeface="Symbol" pitchFamily="18" charset="2"/>
              <a:buChar char="-"/>
            </a:pPr>
            <a:r>
              <a:rPr lang="en-GB" sz="1200" smtClean="0">
                <a:solidFill>
                  <a:srgbClr val="000000"/>
                </a:solidFill>
                <a:latin typeface="Times New Roman" pitchFamily="18" charset="0"/>
              </a:rPr>
              <a:t>Nanotech., Materials, Manuf. and Processing </a:t>
            </a: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 typeface="Symbol" pitchFamily="18" charset="2"/>
              <a:buChar char="-"/>
            </a:pPr>
            <a:r>
              <a:rPr lang="en-GB" sz="1200" smtClean="0">
                <a:solidFill>
                  <a:srgbClr val="000000"/>
                </a:solidFill>
                <a:latin typeface="Times New Roman" pitchFamily="18" charset="0"/>
              </a:rPr>
              <a:t>Biotechnology</a:t>
            </a: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 typeface="Symbol" pitchFamily="18" charset="2"/>
              <a:buChar char="-"/>
            </a:pPr>
            <a:r>
              <a:rPr lang="en-GB" sz="1200" smtClean="0">
                <a:solidFill>
                  <a:srgbClr val="000000"/>
                </a:solidFill>
                <a:latin typeface="Times New Roman" pitchFamily="18" charset="0"/>
              </a:rPr>
              <a:t>Space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 typeface="Symbol" pitchFamily="18" charset="2"/>
              <a:buChar char="-"/>
            </a:pPr>
            <a:r>
              <a:rPr lang="en-GB" sz="1300" smtClean="0">
                <a:solidFill>
                  <a:srgbClr val="000000"/>
                </a:solidFill>
                <a:latin typeface="Times New Roman" pitchFamily="18" charset="0"/>
              </a:rPr>
              <a:t>Access to risk finance 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 typeface="Symbol" pitchFamily="18" charset="2"/>
              <a:buChar char="-"/>
            </a:pPr>
            <a:r>
              <a:rPr lang="en-GB" sz="1300" smtClean="0">
                <a:solidFill>
                  <a:srgbClr val="000000"/>
                </a:solidFill>
                <a:latin typeface="Times New Roman" pitchFamily="18" charset="0"/>
              </a:rPr>
              <a:t>Innovation in SMEs</a:t>
            </a:r>
          </a:p>
        </p:txBody>
      </p:sp>
      <p:sp>
        <p:nvSpPr>
          <p:cNvPr id="3084" name="Text Box 10"/>
          <p:cNvSpPr txBox="1">
            <a:spLocks noChangeArrowheads="1"/>
          </p:cNvSpPr>
          <p:nvPr/>
        </p:nvSpPr>
        <p:spPr bwMode="auto">
          <a:xfrm>
            <a:off x="2116138" y="4691063"/>
            <a:ext cx="481806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ts val="700"/>
              </a:spcBef>
            </a:pPr>
            <a:r>
              <a:rPr lang="en-GB" sz="1300" smtClean="0">
                <a:solidFill>
                  <a:srgbClr val="000000"/>
                </a:solidFill>
                <a:latin typeface="Times New Roman" pitchFamily="18" charset="0"/>
              </a:rPr>
              <a:t>Excellence in the Science Base</a:t>
            </a:r>
          </a:p>
          <a:p>
            <a:pPr algn="l" eaLnBrk="1" hangingPunct="1">
              <a:lnSpc>
                <a:spcPct val="60000"/>
              </a:lnSpc>
              <a:spcBef>
                <a:spcPts val="700"/>
              </a:spcBef>
              <a:buFont typeface="Symbol" pitchFamily="18" charset="2"/>
              <a:buChar char="-"/>
            </a:pPr>
            <a:r>
              <a:rPr lang="en-GB" sz="1300" smtClean="0">
                <a:solidFill>
                  <a:srgbClr val="000000"/>
                </a:solidFill>
                <a:latin typeface="Times New Roman" pitchFamily="18" charset="0"/>
              </a:rPr>
              <a:t>Frontier research (ERC)</a:t>
            </a:r>
          </a:p>
          <a:p>
            <a:pPr algn="l" eaLnBrk="1" hangingPunct="1">
              <a:lnSpc>
                <a:spcPct val="60000"/>
              </a:lnSpc>
              <a:spcBef>
                <a:spcPts val="700"/>
              </a:spcBef>
              <a:buFont typeface="Symbol" pitchFamily="18" charset="2"/>
              <a:buChar char="-"/>
            </a:pPr>
            <a:r>
              <a:rPr lang="fr-BE" sz="1300" smtClean="0">
                <a:solidFill>
                  <a:srgbClr val="000000"/>
                </a:solidFill>
                <a:latin typeface="Times New Roman" pitchFamily="18" charset="0"/>
              </a:rPr>
              <a:t>Future and Emerging Technologies (FET)</a:t>
            </a:r>
            <a:endParaRPr lang="en-GB" sz="130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l" eaLnBrk="1" hangingPunct="1">
              <a:lnSpc>
                <a:spcPct val="60000"/>
              </a:lnSpc>
              <a:spcBef>
                <a:spcPts val="700"/>
              </a:spcBef>
              <a:buFont typeface="Symbol" pitchFamily="18" charset="2"/>
              <a:buChar char="-"/>
            </a:pPr>
            <a:r>
              <a:rPr lang="en-GB" sz="1300" smtClean="0">
                <a:solidFill>
                  <a:srgbClr val="000000"/>
                </a:solidFill>
                <a:latin typeface="Times New Roman" pitchFamily="18" charset="0"/>
              </a:rPr>
              <a:t>Skills and career development (Marie Curie)</a:t>
            </a:r>
          </a:p>
          <a:p>
            <a:pPr algn="l" eaLnBrk="1" hangingPunct="1">
              <a:lnSpc>
                <a:spcPct val="60000"/>
              </a:lnSpc>
              <a:spcBef>
                <a:spcPts val="700"/>
              </a:spcBef>
              <a:buFont typeface="Symbol" pitchFamily="18" charset="2"/>
              <a:buChar char="-"/>
            </a:pPr>
            <a:r>
              <a:rPr lang="en-GB" sz="1300" smtClean="0">
                <a:solidFill>
                  <a:srgbClr val="000000"/>
                </a:solidFill>
                <a:latin typeface="Times New Roman" pitchFamily="18" charset="0"/>
              </a:rPr>
              <a:t>Research infrastructures</a:t>
            </a:r>
            <a:endParaRPr lang="en-GB" sz="1300" smtClean="0">
              <a:solidFill>
                <a:srgbClr val="000000"/>
              </a:solidFill>
            </a:endParaRPr>
          </a:p>
        </p:txBody>
      </p:sp>
      <p:sp>
        <p:nvSpPr>
          <p:cNvPr id="3085" name="Text Box 11"/>
          <p:cNvSpPr txBox="1">
            <a:spLocks noChangeArrowheads="1"/>
          </p:cNvSpPr>
          <p:nvPr/>
        </p:nvSpPr>
        <p:spPr bwMode="auto">
          <a:xfrm>
            <a:off x="2125663" y="1914525"/>
            <a:ext cx="465772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913"/>
              </a:spcBef>
            </a:pPr>
            <a:r>
              <a:rPr lang="en-GB" sz="1400" i="1" smtClean="0">
                <a:solidFill>
                  <a:srgbClr val="000000"/>
                </a:solidFill>
                <a:latin typeface="Times New Roman" pitchFamily="18" charset="0"/>
              </a:rPr>
              <a:t>Shared objectives and principles </a:t>
            </a:r>
          </a:p>
          <a:p>
            <a:pPr eaLnBrk="1" hangingPunct="1">
              <a:lnSpc>
                <a:spcPct val="80000"/>
              </a:lnSpc>
              <a:spcBef>
                <a:spcPts val="913"/>
              </a:spcBef>
            </a:pPr>
            <a:r>
              <a:rPr lang="en-GB" sz="1200" i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GB" sz="2100" smtClean="0">
              <a:solidFill>
                <a:srgbClr val="000000"/>
              </a:solidFill>
            </a:endParaRPr>
          </a:p>
        </p:txBody>
      </p:sp>
      <p:sp>
        <p:nvSpPr>
          <p:cNvPr id="3086" name="Text Box 12"/>
          <p:cNvSpPr txBox="1">
            <a:spLocks noChangeArrowheads="1"/>
          </p:cNvSpPr>
          <p:nvPr/>
        </p:nvSpPr>
        <p:spPr bwMode="auto">
          <a:xfrm>
            <a:off x="2157413" y="6026150"/>
            <a:ext cx="46577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913"/>
              </a:spcBef>
            </a:pPr>
            <a:r>
              <a:rPr lang="en-GB" sz="1400" i="1" smtClean="0">
                <a:solidFill>
                  <a:srgbClr val="000000"/>
                </a:solidFill>
                <a:latin typeface="Times New Roman" pitchFamily="18" charset="0"/>
              </a:rPr>
              <a:t>Common rules, toolkit of funding schemes</a:t>
            </a:r>
            <a:endParaRPr lang="en-GB" sz="2100" smtClean="0">
              <a:solidFill>
                <a:srgbClr val="000000"/>
              </a:solidFill>
            </a:endParaRPr>
          </a:p>
        </p:txBody>
      </p:sp>
      <p:sp>
        <p:nvSpPr>
          <p:cNvPr id="3087" name="Text Box 13"/>
          <p:cNvSpPr txBox="1">
            <a:spLocks noChangeArrowheads="1"/>
          </p:cNvSpPr>
          <p:nvPr/>
        </p:nvSpPr>
        <p:spPr bwMode="auto">
          <a:xfrm>
            <a:off x="3249613" y="950913"/>
            <a:ext cx="28908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913"/>
              </a:spcBef>
            </a:pPr>
            <a:r>
              <a:rPr lang="en-GB" sz="1400" i="1" smtClean="0">
                <a:solidFill>
                  <a:srgbClr val="000000"/>
                </a:solidFill>
                <a:latin typeface="Times New Roman" pitchFamily="18" charset="0"/>
              </a:rPr>
              <a:t>Europe 2020 priorities</a:t>
            </a:r>
            <a:endParaRPr lang="en-GB" sz="2100" smtClean="0">
              <a:solidFill>
                <a:srgbClr val="000000"/>
              </a:solidFill>
            </a:endParaRPr>
          </a:p>
        </p:txBody>
      </p:sp>
      <p:sp>
        <p:nvSpPr>
          <p:cNvPr id="3088" name="Text Box 14"/>
          <p:cNvSpPr txBox="1">
            <a:spLocks noChangeArrowheads="1"/>
          </p:cNvSpPr>
          <p:nvPr/>
        </p:nvSpPr>
        <p:spPr bwMode="auto">
          <a:xfrm>
            <a:off x="6300788" y="1433513"/>
            <a:ext cx="2570162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913"/>
              </a:spcBef>
            </a:pPr>
            <a:r>
              <a:rPr lang="en-GB" sz="1200" i="1" smtClean="0">
                <a:solidFill>
                  <a:srgbClr val="0000FF"/>
                </a:solidFill>
                <a:latin typeface="Times New Roman" pitchFamily="18" charset="0"/>
              </a:rPr>
              <a:t>European Research Area</a:t>
            </a:r>
            <a:endParaRPr lang="en-GB" sz="2100" smtClean="0">
              <a:solidFill>
                <a:srgbClr val="000000"/>
              </a:solidFill>
            </a:endParaRPr>
          </a:p>
        </p:txBody>
      </p:sp>
      <p:sp>
        <p:nvSpPr>
          <p:cNvPr id="3089" name="Text Box 15"/>
          <p:cNvSpPr txBox="1">
            <a:spLocks noChangeArrowheads="1"/>
          </p:cNvSpPr>
          <p:nvPr/>
        </p:nvSpPr>
        <p:spPr bwMode="auto">
          <a:xfrm>
            <a:off x="58738" y="6078538"/>
            <a:ext cx="2570162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913"/>
              </a:spcBef>
            </a:pPr>
            <a:r>
              <a:rPr lang="en-GB" sz="1200" i="1" smtClean="0">
                <a:solidFill>
                  <a:srgbClr val="0000FF"/>
                </a:solidFill>
                <a:latin typeface="Times New Roman" pitchFamily="18" charset="0"/>
              </a:rPr>
              <a:t>Simplified access</a:t>
            </a:r>
            <a:endParaRPr lang="en-GB" sz="2100" smtClean="0">
              <a:solidFill>
                <a:srgbClr val="000000"/>
              </a:solidFill>
            </a:endParaRPr>
          </a:p>
        </p:txBody>
      </p:sp>
      <p:sp>
        <p:nvSpPr>
          <p:cNvPr id="3090" name="Text Box 16"/>
          <p:cNvSpPr txBox="1">
            <a:spLocks noChangeArrowheads="1"/>
          </p:cNvSpPr>
          <p:nvPr/>
        </p:nvSpPr>
        <p:spPr bwMode="auto">
          <a:xfrm>
            <a:off x="434975" y="1573213"/>
            <a:ext cx="257016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913"/>
              </a:spcBef>
            </a:pPr>
            <a:r>
              <a:rPr lang="en-GB" sz="1200" i="1" smtClean="0">
                <a:solidFill>
                  <a:srgbClr val="0000FF"/>
                </a:solidFill>
                <a:latin typeface="Times New Roman" pitchFamily="18" charset="0"/>
              </a:rPr>
              <a:t>International cooperation</a:t>
            </a:r>
            <a:endParaRPr lang="en-GB" sz="2100" smtClean="0">
              <a:solidFill>
                <a:srgbClr val="000000"/>
              </a:solidFill>
            </a:endParaRPr>
          </a:p>
        </p:txBody>
      </p:sp>
      <p:sp>
        <p:nvSpPr>
          <p:cNvPr id="3091" name="Text Box 17"/>
          <p:cNvSpPr txBox="1">
            <a:spLocks noChangeArrowheads="1"/>
          </p:cNvSpPr>
          <p:nvPr/>
        </p:nvSpPr>
        <p:spPr bwMode="auto">
          <a:xfrm>
            <a:off x="6400800" y="6091238"/>
            <a:ext cx="2890838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913"/>
              </a:spcBef>
            </a:pPr>
            <a:r>
              <a:rPr lang="en-GB" sz="1200" i="1" smtClean="0">
                <a:solidFill>
                  <a:srgbClr val="0000FF"/>
                </a:solidFill>
                <a:latin typeface="Times New Roman" pitchFamily="18" charset="0"/>
              </a:rPr>
              <a:t>Dissemination &amp; knowledge tranfer</a:t>
            </a:r>
            <a:endParaRPr lang="en-GB" sz="2100" smtClean="0">
              <a:solidFill>
                <a:srgbClr val="000000"/>
              </a:solidFill>
            </a:endParaRPr>
          </a:p>
        </p:txBody>
      </p:sp>
      <p:sp>
        <p:nvSpPr>
          <p:cNvPr id="3092" name="AutoShape 18"/>
          <p:cNvSpPr>
            <a:spLocks noChangeArrowheads="1"/>
          </p:cNvSpPr>
          <p:nvPr/>
        </p:nvSpPr>
        <p:spPr bwMode="auto">
          <a:xfrm>
            <a:off x="1343025" y="1914525"/>
            <a:ext cx="803275" cy="320675"/>
          </a:xfrm>
          <a:prstGeom prst="leftRightArrow">
            <a:avLst>
              <a:gd name="adj1" fmla="val 50000"/>
              <a:gd name="adj2" fmla="val 50099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endParaRPr lang="fr-BE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093" name="AutoShape 19"/>
          <p:cNvSpPr>
            <a:spLocks noChangeArrowheads="1"/>
          </p:cNvSpPr>
          <p:nvPr/>
        </p:nvSpPr>
        <p:spPr bwMode="auto">
          <a:xfrm>
            <a:off x="7104063" y="1914525"/>
            <a:ext cx="803275" cy="320675"/>
          </a:xfrm>
          <a:prstGeom prst="leftRightArrow">
            <a:avLst>
              <a:gd name="adj1" fmla="val 50000"/>
              <a:gd name="adj2" fmla="val 50099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endParaRPr lang="fr-BE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094" name="AutoShape 20"/>
          <p:cNvSpPr>
            <a:spLocks noChangeArrowheads="1"/>
          </p:cNvSpPr>
          <p:nvPr/>
        </p:nvSpPr>
        <p:spPr bwMode="auto">
          <a:xfrm>
            <a:off x="7339013" y="5437188"/>
            <a:ext cx="803275" cy="320675"/>
          </a:xfrm>
          <a:prstGeom prst="leftRightArrow">
            <a:avLst>
              <a:gd name="adj1" fmla="val 50000"/>
              <a:gd name="adj2" fmla="val 50099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endParaRPr lang="fr-BE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095" name="AutoShape 21"/>
          <p:cNvSpPr>
            <a:spLocks noChangeArrowheads="1"/>
          </p:cNvSpPr>
          <p:nvPr/>
        </p:nvSpPr>
        <p:spPr bwMode="auto">
          <a:xfrm>
            <a:off x="841375" y="5448300"/>
            <a:ext cx="801688" cy="320675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endParaRPr lang="fr-BE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096" name="AutoShape 22"/>
          <p:cNvSpPr>
            <a:spLocks noChangeArrowheads="1"/>
          </p:cNvSpPr>
          <p:nvPr/>
        </p:nvSpPr>
        <p:spPr bwMode="auto">
          <a:xfrm>
            <a:off x="4373563" y="1271588"/>
            <a:ext cx="482600" cy="642937"/>
          </a:xfrm>
          <a:prstGeom prst="upDownArrow">
            <a:avLst>
              <a:gd name="adj1" fmla="val 50000"/>
              <a:gd name="adj2" fmla="val 26645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endParaRPr lang="fr-BE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097" name="Text Box 23"/>
          <p:cNvSpPr txBox="1">
            <a:spLocks noChangeArrowheads="1"/>
          </p:cNvSpPr>
          <p:nvPr/>
        </p:nvSpPr>
        <p:spPr bwMode="auto">
          <a:xfrm>
            <a:off x="939800" y="2303463"/>
            <a:ext cx="3532188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452438" indent="-269875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ts val="700"/>
              </a:spcBef>
            </a:pPr>
            <a:endParaRPr lang="en-GB" sz="1300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60000"/>
              </a:lnSpc>
              <a:spcBef>
                <a:spcPts val="700"/>
              </a:spcBef>
            </a:pPr>
            <a:r>
              <a:rPr lang="en-GB" sz="1300" smtClean="0">
                <a:solidFill>
                  <a:srgbClr val="000000"/>
                </a:solidFill>
                <a:latin typeface="Times New Roman" pitchFamily="18" charset="0"/>
              </a:rPr>
              <a:t>Tackling Societal Challenges</a:t>
            </a:r>
          </a:p>
          <a:p>
            <a:pPr lvl="1" algn="l" eaLnBrk="1" hangingPunct="1">
              <a:lnSpc>
                <a:spcPct val="60000"/>
              </a:lnSpc>
              <a:spcBef>
                <a:spcPts val="700"/>
              </a:spcBef>
              <a:buFont typeface="Symbol" pitchFamily="18" charset="2"/>
              <a:buChar char="-"/>
            </a:pPr>
            <a:r>
              <a:rPr lang="nl-NL" sz="1300" smtClean="0">
                <a:solidFill>
                  <a:srgbClr val="000000"/>
                </a:solidFill>
                <a:latin typeface="Times New Roman" pitchFamily="18" charset="0"/>
              </a:rPr>
              <a:t>Health, demographic change and wellbeing</a:t>
            </a:r>
            <a:endParaRPr lang="en-GB" sz="130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1" algn="l" eaLnBrk="1" hangingPunct="1">
              <a:lnSpc>
                <a:spcPct val="60000"/>
              </a:lnSpc>
              <a:spcBef>
                <a:spcPts val="700"/>
              </a:spcBef>
              <a:buFont typeface="Symbol" pitchFamily="18" charset="2"/>
              <a:buChar char="-"/>
            </a:pPr>
            <a:r>
              <a:rPr lang="en-GB" sz="1300" smtClean="0">
                <a:solidFill>
                  <a:srgbClr val="000000"/>
                </a:solidFill>
                <a:latin typeface="Times New Roman" pitchFamily="18" charset="0"/>
              </a:rPr>
              <a:t>Food security, sustainable agriculture and</a:t>
            </a:r>
          </a:p>
          <a:p>
            <a:pPr lvl="1" algn="l" eaLnBrk="1" hangingPunct="1">
              <a:lnSpc>
                <a:spcPct val="60000"/>
              </a:lnSpc>
              <a:spcBef>
                <a:spcPts val="700"/>
              </a:spcBef>
              <a:buFont typeface="Symbol" pitchFamily="18" charset="2"/>
              <a:buNone/>
            </a:pPr>
            <a:r>
              <a:rPr lang="en-GB" sz="1300" smtClean="0">
                <a:solidFill>
                  <a:srgbClr val="000000"/>
                </a:solidFill>
                <a:latin typeface="Times New Roman" pitchFamily="18" charset="0"/>
              </a:rPr>
              <a:t>	the bio-based economy</a:t>
            </a:r>
          </a:p>
          <a:p>
            <a:pPr lvl="1" algn="l" eaLnBrk="1" hangingPunct="1">
              <a:lnSpc>
                <a:spcPct val="60000"/>
              </a:lnSpc>
              <a:spcBef>
                <a:spcPts val="700"/>
              </a:spcBef>
              <a:buFont typeface="Symbol" pitchFamily="18" charset="2"/>
              <a:buChar char="-"/>
            </a:pPr>
            <a:r>
              <a:rPr lang="en-GB" sz="1300" smtClean="0">
                <a:solidFill>
                  <a:srgbClr val="000000"/>
                </a:solidFill>
                <a:latin typeface="Times New Roman" pitchFamily="18" charset="0"/>
              </a:rPr>
              <a:t>Secure, clean and efficient energy</a:t>
            </a:r>
          </a:p>
          <a:p>
            <a:pPr lvl="1" algn="l" eaLnBrk="1" hangingPunct="1">
              <a:lnSpc>
                <a:spcPct val="60000"/>
              </a:lnSpc>
              <a:spcBef>
                <a:spcPts val="700"/>
              </a:spcBef>
              <a:buFont typeface="Symbol" pitchFamily="18" charset="2"/>
              <a:buChar char="-"/>
            </a:pPr>
            <a:r>
              <a:rPr lang="en-GB" sz="1300" smtClean="0">
                <a:solidFill>
                  <a:srgbClr val="000000"/>
                </a:solidFill>
                <a:latin typeface="Times New Roman" pitchFamily="18" charset="0"/>
              </a:rPr>
              <a:t>Smart, green and integrated transport</a:t>
            </a:r>
          </a:p>
          <a:p>
            <a:pPr lvl="1" algn="l" eaLnBrk="1" hangingPunct="1">
              <a:lnSpc>
                <a:spcPct val="60000"/>
              </a:lnSpc>
              <a:spcBef>
                <a:spcPts val="700"/>
              </a:spcBef>
              <a:buFont typeface="Symbol" pitchFamily="18" charset="2"/>
              <a:buChar char="-"/>
            </a:pPr>
            <a:r>
              <a:rPr lang="en-GB" sz="1300" smtClean="0">
                <a:solidFill>
                  <a:srgbClr val="000000"/>
                </a:solidFill>
                <a:latin typeface="Times New Roman" pitchFamily="18" charset="0"/>
              </a:rPr>
              <a:t>Climate action, resource efficiency and raw </a:t>
            </a:r>
          </a:p>
          <a:p>
            <a:pPr lvl="1" algn="l" eaLnBrk="1" hangingPunct="1">
              <a:lnSpc>
                <a:spcPct val="60000"/>
              </a:lnSpc>
              <a:spcBef>
                <a:spcPts val="700"/>
              </a:spcBef>
              <a:buFont typeface="Symbol" pitchFamily="18" charset="2"/>
              <a:buNone/>
            </a:pPr>
            <a:r>
              <a:rPr lang="en-GB" sz="1300" smtClean="0">
                <a:solidFill>
                  <a:srgbClr val="000000"/>
                </a:solidFill>
                <a:latin typeface="Times New Roman" pitchFamily="18" charset="0"/>
              </a:rPr>
              <a:t>	materials</a:t>
            </a:r>
          </a:p>
          <a:p>
            <a:pPr lvl="1" algn="l" eaLnBrk="1" hangingPunct="1">
              <a:lnSpc>
                <a:spcPct val="60000"/>
              </a:lnSpc>
              <a:spcBef>
                <a:spcPts val="700"/>
              </a:spcBef>
              <a:buFont typeface="Symbol" pitchFamily="18" charset="2"/>
              <a:buChar char="-"/>
            </a:pPr>
            <a:r>
              <a:rPr lang="en-GB" sz="1300" smtClean="0">
                <a:solidFill>
                  <a:srgbClr val="000000"/>
                </a:solidFill>
                <a:latin typeface="Times New Roman" pitchFamily="18" charset="0"/>
              </a:rPr>
              <a:t>Inclusive, innovative and secure societies</a:t>
            </a:r>
            <a:endParaRPr lang="fr-BE" sz="200" i="1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1" eaLnBrk="1" hangingPunct="1">
              <a:lnSpc>
                <a:spcPct val="60000"/>
              </a:lnSpc>
              <a:spcBef>
                <a:spcPts val="700"/>
              </a:spcBef>
              <a:buFont typeface="Symbol" pitchFamily="18" charset="2"/>
              <a:buNone/>
            </a:pPr>
            <a:endParaRPr lang="en-GB" sz="1300" i="1" smtClean="0">
              <a:solidFill>
                <a:srgbClr val="000000"/>
              </a:solidFill>
            </a:endParaRPr>
          </a:p>
        </p:txBody>
      </p:sp>
      <p:sp>
        <p:nvSpPr>
          <p:cNvPr id="3098" name="AutoShape 24"/>
          <p:cNvSpPr>
            <a:spLocks noChangeArrowheads="1"/>
          </p:cNvSpPr>
          <p:nvPr/>
        </p:nvSpPr>
        <p:spPr bwMode="auto">
          <a:xfrm rot="10800000">
            <a:off x="3251200" y="4421188"/>
            <a:ext cx="2730500" cy="274637"/>
          </a:xfrm>
          <a:custGeom>
            <a:avLst/>
            <a:gdLst>
              <a:gd name="T0" fmla="*/ 1365250 w 21600"/>
              <a:gd name="T1" fmla="*/ 0 h 21600"/>
              <a:gd name="T2" fmla="*/ 0 w 21600"/>
              <a:gd name="T3" fmla="*/ 202011 h 21600"/>
              <a:gd name="T4" fmla="*/ 1365250 w 21600"/>
              <a:gd name="T5" fmla="*/ 242405 h 21600"/>
              <a:gd name="T6" fmla="*/ 2730500 w 21600"/>
              <a:gd name="T7" fmla="*/ 202011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8640 w 21600"/>
              <a:gd name="T13" fmla="*/ 4245 h 21600"/>
              <a:gd name="T14" fmla="*/ 12960 w 21600"/>
              <a:gd name="T15" fmla="*/ 1906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917" y="7631"/>
                </a:lnTo>
                <a:lnTo>
                  <a:pt x="8640" y="7631"/>
                </a:lnTo>
                <a:lnTo>
                  <a:pt x="8640" y="12710"/>
                </a:lnTo>
                <a:lnTo>
                  <a:pt x="5187" y="12710"/>
                </a:lnTo>
                <a:lnTo>
                  <a:pt x="5187" y="10176"/>
                </a:lnTo>
                <a:lnTo>
                  <a:pt x="0" y="15888"/>
                </a:lnTo>
                <a:lnTo>
                  <a:pt x="5187" y="21600"/>
                </a:lnTo>
                <a:lnTo>
                  <a:pt x="5187" y="19065"/>
                </a:lnTo>
                <a:lnTo>
                  <a:pt x="16413" y="19065"/>
                </a:lnTo>
                <a:lnTo>
                  <a:pt x="16413" y="21600"/>
                </a:lnTo>
                <a:lnTo>
                  <a:pt x="21600" y="15888"/>
                </a:lnTo>
                <a:lnTo>
                  <a:pt x="16413" y="10176"/>
                </a:lnTo>
                <a:lnTo>
                  <a:pt x="16413" y="12710"/>
                </a:lnTo>
                <a:lnTo>
                  <a:pt x="12960" y="12710"/>
                </a:lnTo>
                <a:lnTo>
                  <a:pt x="12960" y="7631"/>
                </a:lnTo>
                <a:lnTo>
                  <a:pt x="14683" y="7631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rot="10800000" vert="eaVert"/>
          <a:lstStyle/>
          <a:p>
            <a:pPr algn="l" eaLnBrk="1" hangingPunct="1"/>
            <a:endParaRPr lang="et-EE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099" name="Text Box 25"/>
          <p:cNvSpPr txBox="1">
            <a:spLocks noChangeArrowheads="1"/>
          </p:cNvSpPr>
          <p:nvPr/>
        </p:nvSpPr>
        <p:spPr bwMode="auto">
          <a:xfrm>
            <a:off x="1157288" y="4614863"/>
            <a:ext cx="5270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5127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defTabSz="5127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defTabSz="5127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defTabSz="5127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defTabSz="512763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GB" sz="1900" smtClean="0">
                <a:solidFill>
                  <a:srgbClr val="000000"/>
                </a:solidFill>
              </a:rPr>
              <a:t>EIT</a:t>
            </a:r>
          </a:p>
          <a:p>
            <a:pPr algn="l" eaLnBrk="1" hangingPunct="1"/>
            <a:r>
              <a:rPr lang="en-GB" sz="1900" smtClean="0">
                <a:solidFill>
                  <a:srgbClr val="000000"/>
                </a:solidFill>
              </a:rPr>
              <a:t>JRC</a:t>
            </a:r>
          </a:p>
        </p:txBody>
      </p:sp>
      <p:sp>
        <p:nvSpPr>
          <p:cNvPr id="28" name="Oval 26"/>
          <p:cNvSpPr>
            <a:spLocks noChangeArrowheads="1"/>
          </p:cNvSpPr>
          <p:nvPr/>
        </p:nvSpPr>
        <p:spPr bwMode="auto">
          <a:xfrm>
            <a:off x="431800" y="2587625"/>
            <a:ext cx="700088" cy="3302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512763" eaLnBrk="1" hangingPunct="1"/>
            <a:r>
              <a:rPr lang="en-GB" smtClean="0">
                <a:solidFill>
                  <a:srgbClr val="000000"/>
                </a:solidFill>
                <a:latin typeface="Verdana" pitchFamily="34" charset="0"/>
              </a:rPr>
              <a:t>ICT</a:t>
            </a:r>
          </a:p>
        </p:txBody>
      </p:sp>
      <p:sp>
        <p:nvSpPr>
          <p:cNvPr id="29" name="Oval 27"/>
          <p:cNvSpPr>
            <a:spLocks noChangeArrowheads="1"/>
          </p:cNvSpPr>
          <p:nvPr/>
        </p:nvSpPr>
        <p:spPr bwMode="auto">
          <a:xfrm>
            <a:off x="395288" y="3252788"/>
            <a:ext cx="700087" cy="3302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512763" eaLnBrk="1" hangingPunct="1"/>
            <a:r>
              <a:rPr lang="en-GB" smtClean="0">
                <a:solidFill>
                  <a:srgbClr val="000000"/>
                </a:solidFill>
                <a:latin typeface="Verdana" pitchFamily="34" charset="0"/>
              </a:rPr>
              <a:t>ICT</a:t>
            </a:r>
          </a:p>
        </p:txBody>
      </p:sp>
      <p:sp>
        <p:nvSpPr>
          <p:cNvPr id="30" name="Oval 28"/>
          <p:cNvSpPr>
            <a:spLocks noChangeArrowheads="1"/>
          </p:cNvSpPr>
          <p:nvPr/>
        </p:nvSpPr>
        <p:spPr bwMode="auto">
          <a:xfrm>
            <a:off x="280988" y="3506788"/>
            <a:ext cx="758825" cy="3302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512763" eaLnBrk="1" hangingPunct="1"/>
            <a:r>
              <a:rPr lang="en-GB" smtClean="0">
                <a:solidFill>
                  <a:srgbClr val="000000"/>
                </a:solidFill>
                <a:latin typeface="Verdana" pitchFamily="34" charset="0"/>
              </a:rPr>
              <a:t>ICT</a:t>
            </a:r>
          </a:p>
        </p:txBody>
      </p:sp>
      <p:sp>
        <p:nvSpPr>
          <p:cNvPr id="31" name="Oval 29"/>
          <p:cNvSpPr>
            <a:spLocks noChangeArrowheads="1"/>
          </p:cNvSpPr>
          <p:nvPr/>
        </p:nvSpPr>
        <p:spPr bwMode="auto">
          <a:xfrm>
            <a:off x="398463" y="3817938"/>
            <a:ext cx="700087" cy="3302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512763" eaLnBrk="1" hangingPunct="1"/>
            <a:r>
              <a:rPr lang="en-GB" smtClean="0">
                <a:solidFill>
                  <a:srgbClr val="000000"/>
                </a:solidFill>
                <a:latin typeface="Verdana" pitchFamily="34" charset="0"/>
              </a:rPr>
              <a:t>ICT</a:t>
            </a:r>
          </a:p>
        </p:txBody>
      </p:sp>
      <p:sp>
        <p:nvSpPr>
          <p:cNvPr id="32" name="Oval 30"/>
          <p:cNvSpPr>
            <a:spLocks noChangeArrowheads="1"/>
          </p:cNvSpPr>
          <p:nvPr/>
        </p:nvSpPr>
        <p:spPr bwMode="auto">
          <a:xfrm>
            <a:off x="417513" y="4129088"/>
            <a:ext cx="700087" cy="3302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512763" eaLnBrk="1" hangingPunct="1"/>
            <a:r>
              <a:rPr lang="en-GB" smtClean="0">
                <a:solidFill>
                  <a:srgbClr val="000000"/>
                </a:solidFill>
                <a:latin typeface="Verdana" pitchFamily="34" charset="0"/>
              </a:rPr>
              <a:t>ICT</a:t>
            </a:r>
          </a:p>
        </p:txBody>
      </p:sp>
      <p:sp>
        <p:nvSpPr>
          <p:cNvPr id="33" name="Oval 31"/>
          <p:cNvSpPr>
            <a:spLocks noChangeArrowheads="1"/>
          </p:cNvSpPr>
          <p:nvPr/>
        </p:nvSpPr>
        <p:spPr bwMode="auto">
          <a:xfrm>
            <a:off x="7319963" y="3000375"/>
            <a:ext cx="700087" cy="3302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512763" eaLnBrk="1" hangingPunct="1"/>
            <a:r>
              <a:rPr lang="en-GB" smtClean="0">
                <a:solidFill>
                  <a:srgbClr val="000000"/>
                </a:solidFill>
                <a:latin typeface="Verdana" pitchFamily="34" charset="0"/>
              </a:rPr>
              <a:t>ICT</a:t>
            </a:r>
          </a:p>
        </p:txBody>
      </p:sp>
      <p:sp>
        <p:nvSpPr>
          <p:cNvPr id="34" name="Oval 32"/>
          <p:cNvSpPr>
            <a:spLocks noChangeArrowheads="1"/>
          </p:cNvSpPr>
          <p:nvPr/>
        </p:nvSpPr>
        <p:spPr bwMode="auto">
          <a:xfrm>
            <a:off x="5572125" y="5041900"/>
            <a:ext cx="700088" cy="3302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512763" eaLnBrk="1" hangingPunct="1"/>
            <a:r>
              <a:rPr lang="en-GB" smtClean="0">
                <a:solidFill>
                  <a:srgbClr val="000000"/>
                </a:solidFill>
                <a:latin typeface="Verdana" pitchFamily="34" charset="0"/>
              </a:rPr>
              <a:t>ICT</a:t>
            </a:r>
          </a:p>
        </p:txBody>
      </p:sp>
      <p:sp>
        <p:nvSpPr>
          <p:cNvPr id="35" name="Oval 33"/>
          <p:cNvSpPr>
            <a:spLocks noChangeArrowheads="1"/>
          </p:cNvSpPr>
          <p:nvPr/>
        </p:nvSpPr>
        <p:spPr bwMode="auto">
          <a:xfrm>
            <a:off x="5591175" y="5411788"/>
            <a:ext cx="700088" cy="3302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512763" eaLnBrk="1" hangingPunct="1"/>
            <a:r>
              <a:rPr lang="en-GB" smtClean="0">
                <a:solidFill>
                  <a:srgbClr val="000000"/>
                </a:solidFill>
                <a:latin typeface="Verdana" pitchFamily="34" charset="0"/>
              </a:rPr>
              <a:t>ICT</a:t>
            </a:r>
          </a:p>
        </p:txBody>
      </p:sp>
    </p:spTree>
    <p:extLst>
      <p:ext uri="{BB962C8B-B14F-4D97-AF65-F5344CB8AC3E}">
        <p14:creationId xmlns:p14="http://schemas.microsoft.com/office/powerpoint/2010/main" val="162727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2400" smtClean="0"/>
              <a:t>IKT  Teaduses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447800"/>
            <a:ext cx="8458200" cy="4648200"/>
          </a:xfrm>
        </p:spPr>
        <p:txBody>
          <a:bodyPr/>
          <a:lstStyle/>
          <a:p>
            <a:pPr marL="704850" indent="-704850">
              <a:lnSpc>
                <a:spcPct val="80000"/>
              </a:lnSpc>
              <a:defRPr/>
            </a:pPr>
            <a:r>
              <a:rPr lang="en-US" sz="2800" dirty="0" smtClean="0"/>
              <a:t>FET Open: fostering novel ideas</a:t>
            </a:r>
          </a:p>
          <a:p>
            <a:pPr marL="1131888" lvl="1" indent="-609600">
              <a:lnSpc>
                <a:spcPct val="80000"/>
              </a:lnSpc>
              <a:defRPr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004386"/>
                </a:solidFill>
              </a:rPr>
              <a:t>Collaborative research for embryonic, high risk visionary science and technology</a:t>
            </a:r>
          </a:p>
          <a:p>
            <a:pPr marL="704850" indent="-704850">
              <a:lnSpc>
                <a:spcPct val="80000"/>
              </a:lnSpc>
              <a:spcBef>
                <a:spcPts val="1800"/>
              </a:spcBef>
              <a:defRPr/>
            </a:pPr>
            <a:r>
              <a:rPr lang="en-US" sz="2800" dirty="0" smtClean="0"/>
              <a:t>FET Proactive</a:t>
            </a:r>
          </a:p>
          <a:p>
            <a:pPr marL="1131888" lvl="1" indent="-609600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3366CC"/>
                </a:solidFill>
              </a:rPr>
              <a:t>	</a:t>
            </a:r>
            <a:r>
              <a:rPr lang="en-US" sz="2000" dirty="0" smtClean="0">
                <a:solidFill>
                  <a:srgbClr val="004386"/>
                </a:solidFill>
              </a:rPr>
              <a:t>Nurturing emerging themes and communities</a:t>
            </a:r>
          </a:p>
          <a:p>
            <a:pPr marL="704850" indent="-704850">
              <a:lnSpc>
                <a:spcPct val="80000"/>
              </a:lnSpc>
              <a:spcBef>
                <a:spcPts val="1800"/>
              </a:spcBef>
              <a:defRPr/>
            </a:pPr>
            <a:r>
              <a:rPr lang="en-US" sz="2800" dirty="0" smtClean="0"/>
              <a:t>FET Flagships</a:t>
            </a:r>
          </a:p>
          <a:p>
            <a:pPr marL="1131888" lvl="1" indent="-609600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3366CC"/>
                </a:solidFill>
              </a:rPr>
              <a:t>	</a:t>
            </a:r>
            <a:r>
              <a:rPr lang="en-US" sz="2000" dirty="0" smtClean="0">
                <a:solidFill>
                  <a:srgbClr val="004386"/>
                </a:solidFill>
              </a:rPr>
              <a:t>Tackling grand interdisciplinary science and technology challenges</a:t>
            </a:r>
          </a:p>
          <a:p>
            <a:pPr marL="704850" indent="-704850">
              <a:lnSpc>
                <a:spcPct val="80000"/>
              </a:lnSpc>
              <a:spcBef>
                <a:spcPts val="1800"/>
              </a:spcBef>
              <a:defRPr/>
            </a:pPr>
            <a:r>
              <a:rPr lang="en-US" sz="2800" dirty="0" smtClean="0"/>
              <a:t>E-Infrastructures</a:t>
            </a:r>
          </a:p>
          <a:p>
            <a:pPr marL="1131888" lvl="1" indent="-609600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3366CC"/>
                </a:solidFill>
              </a:rPr>
              <a:t>	</a:t>
            </a:r>
            <a:r>
              <a:rPr lang="en-US" sz="2000" dirty="0" smtClean="0">
                <a:solidFill>
                  <a:srgbClr val="004386"/>
                </a:solidFill>
              </a:rPr>
              <a:t>Integration and access to national research infrastructures; development, deployment and operation of e-Infrastructures</a:t>
            </a:r>
          </a:p>
          <a:p>
            <a:pPr marL="1131888" lvl="1" indent="-609600">
              <a:lnSpc>
                <a:spcPct val="80000"/>
              </a:lnSpc>
              <a:defRPr/>
            </a:pPr>
            <a:endParaRPr lang="en-US" sz="2400" dirty="0" smtClean="0">
              <a:solidFill>
                <a:srgbClr val="004386"/>
              </a:solidFill>
            </a:endParaRPr>
          </a:p>
          <a:p>
            <a:pPr marL="1131888" lvl="1" indent="-609600">
              <a:lnSpc>
                <a:spcPct val="80000"/>
              </a:lnSpc>
              <a:defRPr/>
            </a:pPr>
            <a:endParaRPr lang="en-GB" sz="2400" dirty="0" smtClean="0">
              <a:solidFill>
                <a:srgbClr val="004386"/>
              </a:solidFill>
            </a:endParaRPr>
          </a:p>
          <a:p>
            <a:pPr>
              <a:defRPr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0824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2800" smtClean="0"/>
              <a:t>Horizon 2020</a:t>
            </a:r>
            <a:br>
              <a:rPr lang="et-EE" sz="2800" smtClean="0"/>
            </a:br>
            <a:r>
              <a:rPr lang="et-EE" sz="2800" smtClean="0"/>
              <a:t>Kosmos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371600"/>
            <a:ext cx="7391400" cy="4724400"/>
          </a:xfrm>
        </p:spPr>
        <p:txBody>
          <a:bodyPr/>
          <a:lstStyle/>
          <a:p>
            <a:pPr marL="0" indent="0">
              <a:defRPr/>
            </a:pPr>
            <a:r>
              <a:rPr lang="en-GB" dirty="0"/>
              <a:t>The specific objective of space research and innovation is to foster a competitive and innovative space industry and research community to develop and exploit space infrastructure to meet future EU policy and societal needs</a:t>
            </a:r>
            <a:r>
              <a:rPr lang="en-GB" dirty="0" smtClean="0"/>
              <a:t>.</a:t>
            </a:r>
            <a:endParaRPr lang="et-EE" dirty="0" smtClean="0"/>
          </a:p>
          <a:p>
            <a:pPr marL="0" indent="0">
              <a:defRPr/>
            </a:pPr>
            <a:endParaRPr lang="et-EE" b="1" dirty="0" smtClean="0"/>
          </a:p>
          <a:p>
            <a:pPr marL="0" indent="0">
              <a:defRPr/>
            </a:pPr>
            <a:r>
              <a:rPr lang="et-EE" b="1" dirty="0" smtClean="0"/>
              <a:t>Activities:</a:t>
            </a:r>
          </a:p>
          <a:p>
            <a:pPr>
              <a:buFont typeface="+mj-lt"/>
              <a:buAutoNum type="arabicPeriod"/>
              <a:defRPr/>
            </a:pPr>
            <a:endParaRPr lang="et-EE" b="1" dirty="0"/>
          </a:p>
          <a:p>
            <a:pPr>
              <a:buFont typeface="+mj-lt"/>
              <a:buAutoNum type="arabicPeriod"/>
              <a:defRPr/>
            </a:pPr>
            <a:r>
              <a:rPr lang="en-GB" b="1" dirty="0" smtClean="0"/>
              <a:t>Enabling </a:t>
            </a:r>
            <a:r>
              <a:rPr lang="en-GB" b="1" dirty="0"/>
              <a:t>European competitiveness, non-dependence and innovation of the European space sector</a:t>
            </a:r>
            <a:endParaRPr lang="et-EE" dirty="0"/>
          </a:p>
          <a:p>
            <a:pPr>
              <a:buFont typeface="+mj-lt"/>
              <a:buAutoNum type="arabicPeriod"/>
              <a:defRPr/>
            </a:pPr>
            <a:endParaRPr lang="et-EE" dirty="0" smtClean="0"/>
          </a:p>
          <a:p>
            <a:pPr>
              <a:buFont typeface="+mj-lt"/>
              <a:buAutoNum type="arabicPeriod"/>
              <a:defRPr/>
            </a:pPr>
            <a:r>
              <a:rPr lang="en-GB" b="1" dirty="0"/>
              <a:t>Enabling advances in space technologies</a:t>
            </a:r>
            <a:endParaRPr lang="et-EE" dirty="0"/>
          </a:p>
          <a:p>
            <a:pPr>
              <a:buFont typeface="+mj-lt"/>
              <a:buAutoNum type="arabicPeriod"/>
              <a:defRPr/>
            </a:pPr>
            <a:endParaRPr lang="et-EE" dirty="0" smtClean="0"/>
          </a:p>
          <a:p>
            <a:pPr>
              <a:buFont typeface="+mj-lt"/>
              <a:buAutoNum type="arabicPeriod"/>
              <a:defRPr/>
            </a:pPr>
            <a:r>
              <a:rPr lang="en-GB" b="1" dirty="0"/>
              <a:t>Enabling exploitation of space data</a:t>
            </a:r>
            <a:endParaRPr lang="et-EE" dirty="0"/>
          </a:p>
          <a:p>
            <a:pPr>
              <a:buFont typeface="+mj-lt"/>
              <a:buAutoNum type="arabicPeriod"/>
              <a:defRPr/>
            </a:pPr>
            <a:endParaRPr lang="et-EE" dirty="0" smtClean="0"/>
          </a:p>
          <a:p>
            <a:pPr>
              <a:buFont typeface="+mj-lt"/>
              <a:buAutoNum type="arabicPeriod"/>
              <a:defRPr/>
            </a:pPr>
            <a:r>
              <a:rPr lang="en-GB" b="1" dirty="0"/>
              <a:t>Enabling European research in support of international space partnerships </a:t>
            </a:r>
            <a:endParaRPr lang="et-EE" dirty="0"/>
          </a:p>
          <a:p>
            <a:pPr>
              <a:buFont typeface="+mj-lt"/>
              <a:buAutoNum type="arabicPeriod"/>
              <a:defRPr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104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196752"/>
            <a:ext cx="6913563" cy="495935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et-EE" sz="1800" dirty="0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</a:endParaRPr>
          </a:p>
          <a:p>
            <a:pPr marL="0" indent="0" algn="ctr">
              <a:buNone/>
            </a:pPr>
            <a:endParaRPr lang="et-EE" sz="2400" b="1" dirty="0" smtClean="0"/>
          </a:p>
          <a:p>
            <a:pPr marL="0" indent="0" algn="ctr">
              <a:buNone/>
            </a:pPr>
            <a:endParaRPr lang="et-EE" sz="2400" b="1" dirty="0" smtClean="0"/>
          </a:p>
          <a:p>
            <a:pPr marL="0" indent="0" algn="ctr">
              <a:buNone/>
            </a:pPr>
            <a:endParaRPr lang="et-EE" sz="51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endParaRPr lang="et-EE" sz="4600" b="1" dirty="0" smtClean="0">
              <a:solidFill>
                <a:srgbClr val="740414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r>
              <a:rPr lang="et-EE" sz="9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HORISONT 2020 </a:t>
            </a:r>
          </a:p>
          <a:p>
            <a:pPr marL="0" indent="0" algn="ctr">
              <a:buNone/>
            </a:pPr>
            <a:endParaRPr lang="et-EE" sz="9000" b="1" dirty="0" smtClean="0">
              <a:solidFill>
                <a:srgbClr val="740414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endParaRPr lang="et-EE" sz="9000" b="1" dirty="0" smtClean="0">
              <a:solidFill>
                <a:srgbClr val="740414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r>
              <a:rPr lang="et-EE" sz="11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</a:t>
            </a:r>
            <a:r>
              <a:rPr lang="et-EE" sz="9000" b="1" dirty="0" smtClean="0">
                <a:solidFill>
                  <a:srgbClr val="740414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anotehnoloogia</a:t>
            </a:r>
          </a:p>
          <a:p>
            <a:pPr marL="0" indent="0" algn="ctr">
              <a:buNone/>
            </a:pPr>
            <a:r>
              <a:rPr lang="et-EE" sz="9000" b="1" dirty="0" smtClean="0">
                <a:solidFill>
                  <a:srgbClr val="740414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</a:p>
          <a:p>
            <a:pPr marL="0" indent="0" algn="ctr">
              <a:buNone/>
            </a:pPr>
            <a:r>
              <a:rPr lang="et-EE" sz="9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M</a:t>
            </a:r>
            <a:r>
              <a:rPr lang="et-EE" sz="9000" b="1" dirty="0" smtClean="0">
                <a:solidFill>
                  <a:srgbClr val="740414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aterjalid 		</a:t>
            </a:r>
            <a:r>
              <a:rPr lang="et-EE" sz="9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</a:t>
            </a:r>
            <a:r>
              <a:rPr lang="et-EE" sz="9000" b="1" dirty="0" smtClean="0">
                <a:solidFill>
                  <a:srgbClr val="740414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ootmine</a:t>
            </a:r>
          </a:p>
          <a:p>
            <a:pPr marL="0" indent="0" algn="ctr">
              <a:buNone/>
            </a:pPr>
            <a:r>
              <a:rPr lang="et-EE" sz="5000" b="1" dirty="0" smtClean="0">
                <a:solidFill>
                  <a:srgbClr val="740414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</a:t>
            </a:r>
            <a:endParaRPr lang="et-EE" sz="5000" b="1" dirty="0">
              <a:solidFill>
                <a:srgbClr val="740414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endParaRPr lang="et-EE" sz="5000" b="1" dirty="0" smtClean="0">
              <a:solidFill>
                <a:srgbClr val="740414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endParaRPr lang="et-EE" sz="5000" b="1" dirty="0" smtClean="0">
              <a:solidFill>
                <a:srgbClr val="740414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endParaRPr lang="et-EE" sz="5000" b="1" dirty="0">
              <a:solidFill>
                <a:srgbClr val="740414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endParaRPr lang="et-EE" sz="5000" b="1" dirty="0" smtClean="0">
              <a:solidFill>
                <a:srgbClr val="740414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endParaRPr lang="et-EE" sz="5000" b="1" dirty="0">
              <a:solidFill>
                <a:srgbClr val="740414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endParaRPr lang="et-EE" sz="5000" b="1" dirty="0">
              <a:solidFill>
                <a:srgbClr val="740414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endParaRPr lang="et-EE" sz="5000" b="1" dirty="0" smtClean="0">
              <a:solidFill>
                <a:srgbClr val="740414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endParaRPr lang="et-EE" sz="5000" b="1" dirty="0">
              <a:solidFill>
                <a:srgbClr val="740414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r>
              <a:rPr lang="et-EE" sz="4800" b="1" dirty="0" smtClean="0">
                <a:solidFill>
                  <a:srgbClr val="740414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Rivo Raamat </a:t>
            </a:r>
          </a:p>
          <a:p>
            <a:pPr marL="0" indent="0" algn="ctr">
              <a:buNone/>
            </a:pPr>
            <a:r>
              <a:rPr lang="et-EE" sz="4800" b="1" dirty="0" smtClean="0">
                <a:solidFill>
                  <a:srgbClr val="740414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2011</a:t>
            </a:r>
          </a:p>
          <a:p>
            <a:pPr marL="0" indent="0" algn="ctr">
              <a:buNone/>
            </a:pPr>
            <a:r>
              <a:rPr lang="et-EE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/>
            </a:r>
            <a:br>
              <a:rPr lang="et-EE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endParaRPr lang="et-EE" sz="3600" dirty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endParaRPr lang="et-EE" sz="15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endParaRPr lang="et-EE" sz="1500" dirty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endParaRPr lang="et-EE" sz="15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endParaRPr lang="et-EE" sz="1500" dirty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endParaRPr lang="et-EE" sz="15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endParaRPr lang="et-EE" sz="2200" dirty="0" smtClean="0">
              <a:solidFill>
                <a:srgbClr val="740414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endParaRPr lang="et-EE" sz="2200" dirty="0">
              <a:solidFill>
                <a:srgbClr val="740414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endParaRPr lang="et-EE" sz="2200" dirty="0" smtClean="0">
              <a:solidFill>
                <a:srgbClr val="740414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>
              <a:buNone/>
            </a:pPr>
            <a:r>
              <a:rPr lang="en-GB" dirty="0" smtClean="0">
                <a:solidFill>
                  <a:srgbClr val="740414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/>
            </a:r>
            <a:br>
              <a:rPr lang="en-GB" dirty="0" smtClean="0">
                <a:solidFill>
                  <a:srgbClr val="740414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endParaRPr lang="et-EE" dirty="0" smtClean="0">
              <a:solidFill>
                <a:srgbClr val="740414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Date Placeholder 7"/>
          <p:cNvSpPr txBox="1">
            <a:spLocks/>
          </p:cNvSpPr>
          <p:nvPr/>
        </p:nvSpPr>
        <p:spPr>
          <a:xfrm>
            <a:off x="251520" y="6381328"/>
            <a:ext cx="1341512" cy="437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r>
              <a:rPr lang="et-EE" dirty="0" smtClean="0">
                <a:solidFill>
                  <a:schemeClr val="bg1"/>
                </a:solidFill>
              </a:rPr>
              <a:t>Rivo</a:t>
            </a:r>
            <a:r>
              <a:rPr lang="et-EE" dirty="0" smtClean="0"/>
              <a:t> </a:t>
            </a:r>
            <a:r>
              <a:rPr lang="et-EE" dirty="0" smtClean="0">
                <a:solidFill>
                  <a:schemeClr val="bg1"/>
                </a:solidFill>
              </a:rPr>
              <a:t>Raamat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6624736" cy="36004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t-EE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 – NANOTEHNOLOOGIA </a:t>
            </a:r>
            <a:r>
              <a:rPr lang="et-EE" sz="2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(nanotechnology)</a:t>
            </a:r>
            <a:endParaRPr lang="et-EE" sz="2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27784" y="1340768"/>
            <a:ext cx="6408712" cy="540060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t-EE" sz="4400" dirty="0" smtClean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t-EE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Eesmärk on:</a:t>
            </a:r>
          </a:p>
          <a:p>
            <a:pPr marL="0" indent="0" algn="ctr">
              <a:buNone/>
            </a:pPr>
            <a:endParaRPr lang="et-EE" sz="4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Panustamine Euroliidu globaalse juhtpositsiooni kindlustamisele</a:t>
            </a:r>
          </a:p>
          <a:p>
            <a:pPr lvl="1">
              <a:buFont typeface="Wingdings" pitchFamily="2" charset="2"/>
              <a:buChar char="q"/>
            </a:pP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Investeeringute kontsentratsiooni suurenemine Euroopas</a:t>
            </a:r>
          </a:p>
          <a:p>
            <a:pPr lvl="1">
              <a:buFont typeface="Wingdings" pitchFamily="2" charset="2"/>
              <a:buChar char="q"/>
            </a:pP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Konkurentsivõimelised ja kõrge kvaliteediga tooted ning teenused  võimalikult paljudes valdkondades ja rakendustes</a:t>
            </a:r>
          </a:p>
          <a:p>
            <a:pPr marL="393192" lvl="1" indent="0">
              <a:buNone/>
            </a:pPr>
            <a:endParaRPr lang="et-EE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t-EE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Millised on vajadused </a:t>
            </a:r>
            <a:r>
              <a:rPr lang="et-EE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  <a:p>
            <a:pPr marL="0" indent="0">
              <a:buNone/>
            </a:pPr>
            <a:endParaRPr lang="et-EE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Uued töökohad ja ettevõtted: kõrge sotsiaalne ja industriaalne kasu</a:t>
            </a:r>
          </a:p>
          <a:p>
            <a:pPr lvl="2">
              <a:buFont typeface="Wingdings" pitchFamily="2" charset="2"/>
              <a:buChar char="q"/>
            </a:pPr>
            <a:r>
              <a:rPr lang="et-EE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miljonit </a:t>
            </a: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uut töökohta </a:t>
            </a:r>
            <a:r>
              <a:rPr lang="et-EE" sz="4800" b="1" dirty="0">
                <a:solidFill>
                  <a:srgbClr val="FF0000"/>
                </a:solidFill>
              </a:rPr>
              <a:t>2015. </a:t>
            </a:r>
            <a:r>
              <a:rPr lang="et-EE" sz="4800" b="1" dirty="0" smtClean="0">
                <a:solidFill>
                  <a:srgbClr val="FF0000"/>
                </a:solidFill>
              </a:rPr>
              <a:t>aastaks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toodete koguväärtus </a:t>
            </a:r>
            <a:r>
              <a:rPr lang="et-EE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 </a:t>
            </a:r>
            <a:r>
              <a:rPr lang="et-EE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miljardit </a:t>
            </a:r>
            <a:r>
              <a:rPr lang="et-EE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€ </a:t>
            </a:r>
          </a:p>
          <a:p>
            <a:pPr lvl="2">
              <a:buFont typeface="Wingdings" pitchFamily="2" charset="2"/>
              <a:buChar char="q"/>
            </a:pPr>
            <a:r>
              <a:rPr lang="et-EE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 miljonit </a:t>
            </a: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uut töökohta </a:t>
            </a:r>
            <a:r>
              <a:rPr lang="et-EE" sz="4800" b="1" dirty="0">
                <a:solidFill>
                  <a:srgbClr val="FF0000"/>
                </a:solidFill>
              </a:rPr>
              <a:t>2020. </a:t>
            </a:r>
            <a:r>
              <a:rPr lang="et-EE" sz="4800" b="1" dirty="0" smtClean="0">
                <a:solidFill>
                  <a:srgbClr val="FF0000"/>
                </a:solidFill>
              </a:rPr>
              <a:t>aastaks, </a:t>
            </a: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toodete koguväärtus </a:t>
            </a:r>
            <a:r>
              <a:rPr lang="et-EE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</a:t>
            </a:r>
            <a:r>
              <a:rPr lang="et-EE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trillionit €</a:t>
            </a:r>
          </a:p>
          <a:p>
            <a:pPr lvl="2">
              <a:buFont typeface="Wingdings" pitchFamily="2" charset="2"/>
              <a:buChar char="q"/>
            </a:pPr>
            <a:r>
              <a:rPr lang="et-EE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4000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uut ettevõtet </a:t>
            </a:r>
            <a:r>
              <a:rPr lang="et-EE" sz="4800" b="1" dirty="0" smtClean="0">
                <a:solidFill>
                  <a:srgbClr val="FF0000"/>
                </a:solidFill>
              </a:rPr>
              <a:t>2015. aastaks</a:t>
            </a:r>
          </a:p>
          <a:p>
            <a:pPr lvl="1">
              <a:buFont typeface="Wingdings" pitchFamily="2" charset="2"/>
              <a:buChar char="q"/>
            </a:pP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interdistsiplinaarne kasu võtmetehnoloogiates: IKT, eluteadused ja tervishoid ning tarbekaubad</a:t>
            </a:r>
          </a:p>
          <a:p>
            <a:pPr lvl="1">
              <a:buFont typeface="Wingdings" pitchFamily="2" charset="2"/>
              <a:buChar char="q"/>
            </a:pP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ahendused globaalsetele probleemidele (s.h. </a:t>
            </a: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essursside optimeerimine)</a:t>
            </a:r>
            <a:endParaRPr lang="et-EE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onkurentsivõime tõstmine ja nanotehnoloogia  juhtrolli tõestamine</a:t>
            </a:r>
          </a:p>
          <a:p>
            <a:pPr lvl="1">
              <a:buFont typeface="Wingdings" pitchFamily="2" charset="2"/>
              <a:buChar char="q"/>
            </a:pP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lujõulise kommertsialiseerimise tagamine</a:t>
            </a:r>
            <a:b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t-EE" sz="4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t-EE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Millised on põhitegevused eesmärgi saavutamiseks ?</a:t>
            </a:r>
          </a:p>
          <a:p>
            <a:pPr marL="365760" lvl="1" indent="0" algn="ctr">
              <a:buNone/>
            </a:pPr>
            <a:endParaRPr lang="et-EE" sz="4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ärgmise NNN põlvkonna (nanomaterjalid, nanoseadmed, nanosüsteemid) arendamine</a:t>
            </a:r>
          </a:p>
          <a:p>
            <a:pPr lvl="1">
              <a:buFont typeface="Wingdings" pitchFamily="2" charset="2"/>
              <a:buChar char="q"/>
            </a:pP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anosüsteemide ja –tehnoloogia turvaline (tervislik ja keskkonnaohutu) arendus</a:t>
            </a:r>
          </a:p>
          <a:p>
            <a:pPr lvl="1">
              <a:buFont typeface="Wingdings" pitchFamily="2" charset="2"/>
              <a:buChar char="q"/>
            </a:pP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anotehnoloogia haldamine sotsiaalse hüvangu nimel</a:t>
            </a:r>
          </a:p>
          <a:p>
            <a:pPr lvl="1">
              <a:buFont typeface="Wingdings" pitchFamily="2" charset="2"/>
              <a:buChar char="q"/>
            </a:pP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eadmiste siire tööstusinnovatsiooni: nanomaterjalide, nanosüsteemide ja komponentide süntees</a:t>
            </a:r>
          </a:p>
          <a:p>
            <a:pPr lvl="1">
              <a:buFont typeface="Wingdings" pitchFamily="2" charset="2"/>
              <a:buChar char="q"/>
            </a:pP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oetus turule sisenevas (läbimurde) faasis olevatele nanomaterjalide – ja nano komplekssüsteemide arendusele</a:t>
            </a:r>
          </a:p>
          <a:p>
            <a:pPr marL="0" indent="0">
              <a:buNone/>
            </a:pPr>
            <a:endParaRPr lang="et-EE" sz="4400" b="1" dirty="0" smtClean="0">
              <a:solidFill>
                <a:schemeClr val="accent2"/>
              </a:solidFill>
            </a:endParaRPr>
          </a:p>
          <a:p>
            <a:pPr marL="393192" lvl="1" indent="0">
              <a:buNone/>
            </a:pPr>
            <a:endParaRPr lang="et-EE" sz="44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t-EE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1584176" cy="1491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02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7704856" cy="504056"/>
          </a:xfrm>
        </p:spPr>
        <p:txBody>
          <a:bodyPr>
            <a:noAutofit/>
          </a:bodyPr>
          <a:lstStyle/>
          <a:p>
            <a:r>
              <a:rPr lang="et-EE" sz="2800" b="1" dirty="0">
                <a:solidFill>
                  <a:srgbClr val="FF0000"/>
                </a:solidFill>
              </a:rPr>
              <a:t>M</a:t>
            </a:r>
            <a:r>
              <a:rPr lang="et-EE" sz="2800" b="1" dirty="0" smtClean="0">
                <a:solidFill>
                  <a:srgbClr val="FF0000"/>
                </a:solidFill>
              </a:rPr>
              <a:t> – MATERJALID </a:t>
            </a:r>
            <a:r>
              <a:rPr lang="et-EE" sz="2800" b="1" i="1" dirty="0" smtClean="0">
                <a:solidFill>
                  <a:srgbClr val="FF0000"/>
                </a:solidFill>
              </a:rPr>
              <a:t>(advanced materials)</a:t>
            </a:r>
            <a:endParaRPr lang="et-EE" sz="2800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27784" y="1484784"/>
            <a:ext cx="6264696" cy="4896544"/>
          </a:xfrm>
        </p:spPr>
        <p:txBody>
          <a:bodyPr>
            <a:normAutofit fontScale="25000" lnSpcReduction="20000"/>
          </a:bodyPr>
          <a:lstStyle/>
          <a:p>
            <a:pPr>
              <a:buClr>
                <a:srgbClr val="FF0A00"/>
              </a:buClr>
              <a:buFont typeface="Wingdings" pitchFamily="2" charset="2"/>
              <a:buChar char="q"/>
            </a:pPr>
            <a:r>
              <a:rPr lang="et-EE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Eesmärk on:</a:t>
            </a:r>
          </a:p>
          <a:p>
            <a:pPr marL="0" indent="0">
              <a:buClr>
                <a:srgbClr val="FF0A00"/>
              </a:buClr>
              <a:buNone/>
            </a:pPr>
            <a:endParaRPr lang="et-EE" sz="4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Clr>
                <a:srgbClr val="FF0A00"/>
              </a:buClr>
              <a:buFont typeface="Wingdings" pitchFamily="2" charset="2"/>
              <a:buChar char="q"/>
            </a:pP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ute funktsionaalsete omadustega materjalide välja arendamine</a:t>
            </a:r>
          </a:p>
          <a:p>
            <a:pPr lvl="1">
              <a:buClr>
                <a:srgbClr val="FF0A00"/>
              </a:buClr>
              <a:buFont typeface="Wingdings" pitchFamily="2" charset="2"/>
              <a:buChar char="q"/>
            </a:pP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enisest konkurentsivõimelisemad optimeeritud keskkonnamõju ja ressursitarbimisega </a:t>
            </a: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tooted</a:t>
            </a:r>
            <a:endParaRPr lang="et-EE" sz="4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Clr>
                <a:srgbClr val="FF0A00"/>
              </a:buClr>
              <a:buNone/>
            </a:pPr>
            <a:endParaRPr lang="et-EE" sz="4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FF0A00"/>
              </a:buClr>
              <a:buFont typeface="Wingdings" pitchFamily="2" charset="2"/>
              <a:buChar char="q"/>
            </a:pPr>
            <a:r>
              <a:rPr lang="et-EE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Millised on vajadused ?</a:t>
            </a:r>
          </a:p>
          <a:p>
            <a:pPr marL="0" indent="0">
              <a:buClr>
                <a:srgbClr val="FF0A00"/>
              </a:buClr>
              <a:buNone/>
            </a:pPr>
            <a:endParaRPr lang="et-EE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Clr>
                <a:srgbClr val="FF0A00"/>
              </a:buClr>
              <a:buFont typeface="Wingdings" pitchFamily="2" charset="2"/>
              <a:buChar char="q"/>
            </a:pP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ressursi kokkuhoid: </a:t>
            </a: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materjali jääkproduktide kasutamine 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algmaterjalina  (nt. CO2 kasutamine lähtematerjalina). </a:t>
            </a:r>
          </a:p>
          <a:p>
            <a:pPr lvl="1">
              <a:buClr>
                <a:srgbClr val="FF0A00"/>
              </a:buClr>
              <a:buFont typeface="Wingdings" pitchFamily="2" charset="2"/>
              <a:buChar char="q"/>
            </a:pP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välja töötada rakendused, mille tootmiseks kulub vähem ressursse ja tooted, mis tarbivad </a:t>
            </a: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vähem 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energiat</a:t>
            </a:r>
          </a:p>
          <a:p>
            <a:pPr lvl="1">
              <a:buClr>
                <a:srgbClr val="FF0A00"/>
              </a:buClr>
              <a:buFont typeface="Wingdings" pitchFamily="2" charset="2"/>
              <a:buChar char="q"/>
            </a:pP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kitsaskohtade lahendamine tööstuses</a:t>
            </a:r>
          </a:p>
          <a:p>
            <a:pPr lvl="1">
              <a:buClr>
                <a:srgbClr val="FF0A00"/>
              </a:buClr>
              <a:buFont typeface="Wingdings" pitchFamily="2" charset="2"/>
              <a:buChar char="q"/>
            </a:pP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sotsiaalne innovatsioon</a:t>
            </a:r>
          </a:p>
          <a:p>
            <a:pPr lvl="1">
              <a:buClr>
                <a:srgbClr val="FF0A00"/>
              </a:buClr>
              <a:buFont typeface="Wingdings" pitchFamily="2" charset="2"/>
              <a:buChar char="q"/>
            </a:pP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Turumahu suurus </a:t>
            </a:r>
            <a:r>
              <a:rPr lang="et-EE" sz="4800" b="1" dirty="0" smtClean="0">
                <a:solidFill>
                  <a:srgbClr val="FF0000"/>
                </a:solidFill>
              </a:rPr>
              <a:t>2015. aastaks </a:t>
            </a:r>
            <a:r>
              <a:rPr lang="et-EE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100 miljardit €</a:t>
            </a:r>
          </a:p>
          <a:p>
            <a:pPr marL="393192" lvl="1" indent="0">
              <a:buClr>
                <a:srgbClr val="FF0A00"/>
              </a:buClr>
              <a:buNone/>
            </a:pPr>
            <a:endParaRPr lang="et-EE" sz="4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FF0A00"/>
              </a:buClr>
              <a:buFont typeface="Wingdings" pitchFamily="2" charset="2"/>
              <a:buChar char="q"/>
            </a:pPr>
            <a:r>
              <a:rPr lang="et-EE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Millised </a:t>
            </a:r>
            <a:r>
              <a:rPr lang="et-EE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</a:t>
            </a:r>
            <a:r>
              <a:rPr lang="et-EE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põhitegevused </a:t>
            </a:r>
            <a:r>
              <a:rPr lang="et-EE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eesmärgi saavutamiseks ?</a:t>
            </a:r>
          </a:p>
          <a:p>
            <a:pPr marL="0" indent="0">
              <a:buClr>
                <a:srgbClr val="FF0A00"/>
              </a:buClr>
              <a:buNone/>
            </a:pPr>
            <a:endParaRPr lang="et-EE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Clr>
                <a:srgbClr val="FF0A00"/>
              </a:buClr>
              <a:buFont typeface="Wingdings" pitchFamily="2" charset="2"/>
              <a:buChar char="q"/>
            </a:pP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funktsionaalsete ning sturktuursete materjalide uuringud </a:t>
            </a:r>
          </a:p>
          <a:p>
            <a:pPr lvl="1">
              <a:buClr>
                <a:srgbClr val="FF0A00"/>
              </a:buClr>
              <a:buFont typeface="Wingdings" pitchFamily="2" charset="2"/>
              <a:buChar char="q"/>
            </a:pP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materjalide arendus ja ettevalmistamine jätkusuutlikuks 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tootmiseks</a:t>
            </a:r>
            <a:endParaRPr lang="et-EE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Clr>
                <a:srgbClr val="FF0A00"/>
              </a:buClr>
              <a:buFont typeface="Wingdings" pitchFamily="2" charset="2"/>
              <a:buChar char="q"/>
            </a:pP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uute tehnoloogiate ning tehnosüsteemide 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arendus (biotehnol., </a:t>
            </a: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elektroonika ja fotoonika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t-EE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Clr>
                <a:srgbClr val="FF0A00"/>
              </a:buClr>
              <a:buFont typeface="Wingdings" pitchFamily="2" charset="2"/>
              <a:buChar char="q"/>
            </a:pP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uute keskkonnasõbralike toodete arendus</a:t>
            </a:r>
          </a:p>
          <a:p>
            <a:pPr lvl="1">
              <a:buClr>
                <a:srgbClr val="FF0A00"/>
              </a:buClr>
              <a:buFont typeface="Wingdings" pitchFamily="2" charset="2"/>
              <a:buChar char="q"/>
            </a:pP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ajaloo- ja kultuuriväärtuste jätkusuutlik 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säilitamine</a:t>
            </a:r>
          </a:p>
          <a:p>
            <a:pPr lvl="1">
              <a:buClr>
                <a:srgbClr val="FF0A00"/>
              </a:buClr>
              <a:buFont typeface="Wingdings" pitchFamily="2" charset="2"/>
              <a:buChar char="q"/>
            </a:pP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aterjalide arukas modelleerimine ja </a:t>
            </a:r>
            <a:r>
              <a:rPr lang="et-EE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estimine</a:t>
            </a:r>
          </a:p>
          <a:p>
            <a:pPr lvl="1">
              <a:buClr>
                <a:srgbClr val="FF0A00"/>
              </a:buClr>
              <a:buFont typeface="Wingdings" pitchFamily="2" charset="2"/>
              <a:buChar char="q"/>
            </a:pPr>
            <a:r>
              <a:rPr lang="et-EE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materjalikasutuse optimeerimine (alternatiivsed materjalid, ressursitõhus kasutamine)</a:t>
            </a:r>
          </a:p>
          <a:p>
            <a:pPr lvl="1"/>
            <a:endParaRPr lang="et-EE" dirty="0" smtClean="0">
              <a:solidFill>
                <a:srgbClr val="4A4B4E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75098"/>
            <a:ext cx="1584176" cy="149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246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568952" cy="504056"/>
          </a:xfrm>
        </p:spPr>
        <p:txBody>
          <a:bodyPr>
            <a:noAutofit/>
          </a:bodyPr>
          <a:lstStyle/>
          <a:p>
            <a:r>
              <a:rPr lang="et-EE" sz="2800" b="1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et-EE" sz="2800" b="1" dirty="0" smtClean="0">
                <a:solidFill>
                  <a:schemeClr val="accent5">
                    <a:lumMod val="75000"/>
                  </a:schemeClr>
                </a:solidFill>
              </a:rPr>
              <a:t> – TOOTMINE </a:t>
            </a:r>
            <a:r>
              <a:rPr lang="et-EE" sz="2800" b="1" i="1" dirty="0" smtClean="0">
                <a:solidFill>
                  <a:schemeClr val="accent5">
                    <a:lumMod val="75000"/>
                  </a:schemeClr>
                </a:solidFill>
              </a:rPr>
              <a:t>(advanced manufacturing and processing)</a:t>
            </a:r>
            <a:endParaRPr lang="et-EE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27784" y="1484784"/>
            <a:ext cx="6264696" cy="5112568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et-EE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Eesmärk on:</a:t>
            </a:r>
          </a:p>
          <a:p>
            <a:pPr marL="0" indent="0">
              <a:buClr>
                <a:schemeClr val="accent5">
                  <a:lumMod val="75000"/>
                </a:schemeClr>
              </a:buClr>
              <a:buNone/>
            </a:pPr>
            <a:endParaRPr lang="et-EE" sz="13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et-EE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Tänapäevaste tööstusformatsioonide edasiviimine teadmistemahukaks, jätkusuutlikumaks ja sektor-interdistsiplinaarseks tootmisformatsiooniks, mille  tulemusel valmivad innovaatilisemad tehnoloogilised protsessid, tooted ja teenused.</a:t>
            </a:r>
          </a:p>
          <a:p>
            <a:pPr marL="274320" lvl="2" indent="0">
              <a:buClr>
                <a:schemeClr val="accent5">
                  <a:lumMod val="75000"/>
                </a:schemeClr>
              </a:buClr>
              <a:buSzPct val="95000"/>
              <a:buNone/>
            </a:pPr>
            <a:endParaRPr lang="et-EE" sz="1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et-EE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Millised on vajadused </a:t>
            </a:r>
            <a:r>
              <a:rPr lang="et-EE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  <a:p>
            <a:pPr marL="0" indent="0">
              <a:buClr>
                <a:schemeClr val="accent5">
                  <a:lumMod val="75000"/>
                </a:schemeClr>
              </a:buClr>
              <a:buNone/>
            </a:pPr>
            <a:endParaRPr lang="et-EE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et-EE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Euroopa </a:t>
            </a:r>
            <a:r>
              <a:rPr lang="et-EE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konkurentsivõime tõstmiseks tuleb jätkata investeeringutega teadus- ja arendustegevusse</a:t>
            </a:r>
          </a:p>
          <a:p>
            <a:pPr lvl="1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et-EE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Vajalik on veelgi tihedam koostöö põhitegijate </a:t>
            </a:r>
            <a:r>
              <a:rPr lang="et-EE" sz="13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(main stakeholders) </a:t>
            </a:r>
            <a:r>
              <a:rPr lang="et-EE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kokkuviimise tagamiseks</a:t>
            </a:r>
            <a:endParaRPr lang="et-EE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et-EE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Kõrgem tootlikkuse saavutamine </a:t>
            </a:r>
            <a:r>
              <a:rPr lang="et-EE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t-EE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turumahu eesmärk </a:t>
            </a:r>
            <a:r>
              <a:rPr lang="et-EE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150 </a:t>
            </a:r>
            <a:r>
              <a:rPr lang="et-EE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miljardit € </a:t>
            </a:r>
            <a:r>
              <a:rPr lang="et-EE" sz="1300" b="1" dirty="0" smtClean="0">
                <a:solidFill>
                  <a:srgbClr val="FF0000"/>
                </a:solidFill>
              </a:rPr>
              <a:t>2015</a:t>
            </a:r>
            <a:r>
              <a:rPr lang="et-EE" sz="1300" b="1" dirty="0">
                <a:solidFill>
                  <a:srgbClr val="FF0000"/>
                </a:solidFill>
              </a:rPr>
              <a:t>. aastaks</a:t>
            </a:r>
            <a:r>
              <a:rPr lang="et-EE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1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et-EE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Tootmise kujundamine materjali- ja energiasäästlikumaks ning keskkonnasõbralikumaks (CO2 </a:t>
            </a:r>
            <a:r>
              <a:rPr lang="et-EE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emissioonide </a:t>
            </a:r>
            <a:r>
              <a:rPr lang="et-EE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vähendamine)</a:t>
            </a:r>
          </a:p>
          <a:p>
            <a:pPr marL="393192" lvl="1" indent="0">
              <a:buClr>
                <a:schemeClr val="accent5">
                  <a:lumMod val="75000"/>
                </a:schemeClr>
              </a:buClr>
              <a:buNone/>
            </a:pPr>
            <a:endParaRPr lang="et-EE" sz="1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et-EE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Millised on põhitegevused eesmärgi saavutamiseks ?</a:t>
            </a:r>
          </a:p>
          <a:p>
            <a:pPr marL="0" indent="0">
              <a:buClr>
                <a:schemeClr val="accent5">
                  <a:lumMod val="75000"/>
                </a:schemeClr>
              </a:buClr>
              <a:buNone/>
            </a:pPr>
            <a:endParaRPr lang="et-EE" sz="1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et-EE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FoF</a:t>
            </a:r>
            <a:r>
              <a:rPr lang="et-EE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üleminek  ressursimahukalt tootmiselt kõrge tootlikkuse ja inseneritööni </a:t>
            </a:r>
            <a:r>
              <a:rPr lang="et-EE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(tulemuslikkus eeldab, et inseneritööle on suunatud rohkem inimesi , suurenenud on teadlaste mobiilsus ja parimad pead töötavad koos)</a:t>
            </a:r>
          </a:p>
          <a:p>
            <a:pPr lvl="1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et-EE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EeB</a:t>
            </a:r>
            <a:r>
              <a:rPr lang="et-EE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t-EE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energiatõhusa CO2 vaba ehitustehnoloogia arendus</a:t>
            </a:r>
          </a:p>
          <a:p>
            <a:pPr lvl="1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et-EE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Tööstuse energiatõhususe ja multifunktsionaalsuse suurendamine ning kahjuliku mõju (keskkonnale ja tervisele) vähendamine</a:t>
            </a:r>
            <a:endParaRPr lang="et-EE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et-EE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Selliste uute ärimudelite arendus, mis on suutlikud paindlikult kohanema muutuva keskkonna vajadustega</a:t>
            </a:r>
          </a:p>
          <a:p>
            <a:pPr lvl="1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endParaRPr lang="et-EE" sz="12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t-EE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88" y="1556792"/>
            <a:ext cx="1583940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246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Archimedes_joonega_tiitli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124200"/>
            <a:ext cx="6553200" cy="1981200"/>
          </a:xfrm>
        </p:spPr>
        <p:txBody>
          <a:bodyPr/>
          <a:lstStyle/>
          <a:p>
            <a:pPr algn="l" eaLnBrk="1" hangingPunct="1"/>
            <a:r>
              <a:rPr lang="et-EE" sz="3200" smtClean="0"/>
              <a:t>Julgeolek</a:t>
            </a:r>
            <a:br>
              <a:rPr lang="et-EE" sz="3200" smtClean="0"/>
            </a:br>
            <a:r>
              <a:rPr lang="et-EE" sz="3200" smtClean="0"/>
              <a:t/>
            </a:r>
            <a:br>
              <a:rPr lang="et-EE" sz="3200" smtClean="0"/>
            </a:br>
            <a:r>
              <a:rPr lang="et-EE" sz="3200" smtClean="0"/>
              <a:t>VKE-d</a:t>
            </a:r>
            <a:br>
              <a:rPr lang="et-EE" sz="3200" smtClean="0"/>
            </a:br>
            <a:r>
              <a:rPr lang="et-EE" sz="3200" smtClean="0"/>
              <a:t/>
            </a:r>
            <a:br>
              <a:rPr lang="et-EE" sz="3200" smtClean="0"/>
            </a:br>
            <a:r>
              <a:rPr lang="et-EE" sz="3200" smtClean="0"/>
              <a:t>Finantsküsimused</a:t>
            </a:r>
            <a:br>
              <a:rPr lang="et-EE" sz="3200" smtClean="0"/>
            </a:br>
            <a:r>
              <a:rPr lang="et-EE" sz="3200" smtClean="0"/>
              <a:t/>
            </a:r>
            <a:br>
              <a:rPr lang="et-EE" sz="3200" smtClean="0"/>
            </a:br>
            <a:r>
              <a:rPr lang="et-EE" sz="3200" smtClean="0"/>
              <a:t/>
            </a:r>
            <a:br>
              <a:rPr lang="et-EE" sz="3200" smtClean="0"/>
            </a:br>
            <a:endParaRPr lang="et-EE" sz="320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6181725"/>
            <a:ext cx="3276600" cy="381000"/>
          </a:xfrm>
        </p:spPr>
        <p:txBody>
          <a:bodyPr/>
          <a:lstStyle/>
          <a:p>
            <a:pPr algn="l" eaLnBrk="1" hangingPunct="1"/>
            <a:r>
              <a:rPr lang="et-EE" smtClean="0">
                <a:solidFill>
                  <a:srgbClr val="4A4B4E"/>
                </a:solidFill>
              </a:rPr>
              <a:t>Oskar Otsus</a:t>
            </a:r>
            <a:endParaRPr lang="en-US" smtClean="0">
              <a:solidFill>
                <a:srgbClr val="4A4B4E"/>
              </a:solidFill>
            </a:endParaRPr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5638800" y="6181725"/>
            <a:ext cx="3276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rgbClr val="FF0A00"/>
              </a:buClr>
            </a:pPr>
            <a:r>
              <a:rPr lang="et-EE" sz="1600" smtClean="0">
                <a:solidFill>
                  <a:srgbClr val="4A4B4E"/>
                </a:solidFill>
                <a:latin typeface="Verdana" pitchFamily="34" charset="0"/>
              </a:rPr>
              <a:t>12.2011</a:t>
            </a:r>
            <a:endParaRPr lang="en-US" sz="1600" smtClean="0">
              <a:solidFill>
                <a:srgbClr val="4A4B4E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21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3269</TotalTime>
  <Words>805</Words>
  <Application>Microsoft Office PowerPoint</Application>
  <PresentationFormat>On-screen Show (4:3)</PresentationFormat>
  <Paragraphs>236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Flow</vt:lpstr>
      <vt:lpstr>Blank Presentation</vt:lpstr>
      <vt:lpstr>Horizon 2020     IKT ja Kosmos    </vt:lpstr>
      <vt:lpstr>H2020 Struktuur</vt:lpstr>
      <vt:lpstr>IKT  Teaduses</vt:lpstr>
      <vt:lpstr>Horizon 2020 Kosmos</vt:lpstr>
      <vt:lpstr>PowerPoint Presentation</vt:lpstr>
      <vt:lpstr>N – NANOTEHNOLOOGIA (nanotechnology)</vt:lpstr>
      <vt:lpstr>M – MATERJALID (advanced materials)</vt:lpstr>
      <vt:lpstr>P – TOOTMINE (advanced manufacturing and processing)</vt:lpstr>
      <vt:lpstr>Julgeolek  VKE-d  Finantsküsimused   </vt:lpstr>
      <vt:lpstr>Julgeoleku valdkond</vt:lpstr>
      <vt:lpstr>Väikese- ja keskmise suurusega ettevõtted</vt:lpstr>
      <vt:lpstr>Uut finantsreeglites</vt:lpstr>
      <vt:lpstr>PowerPoint Presentation</vt:lpstr>
      <vt:lpstr> </vt:lpstr>
    </vt:vector>
  </TitlesOfParts>
  <Company>Identity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10</dc:creator>
  <cp:lastModifiedBy>Rivo Raamat</cp:lastModifiedBy>
  <cp:revision>723</cp:revision>
  <dcterms:created xsi:type="dcterms:W3CDTF">2009-07-13T06:13:24Z</dcterms:created>
  <dcterms:modified xsi:type="dcterms:W3CDTF">2011-12-01T15:51:15Z</dcterms:modified>
</cp:coreProperties>
</file>