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4602" r:id="rId1"/>
  </p:sldMasterIdLst>
  <p:notesMasterIdLst>
    <p:notesMasterId r:id="rId6"/>
  </p:notesMasterIdLst>
  <p:handoutMasterIdLst>
    <p:handoutMasterId r:id="rId7"/>
  </p:handoutMasterIdLst>
  <p:sldIdLst>
    <p:sldId id="379" r:id="rId2"/>
    <p:sldId id="381" r:id="rId3"/>
    <p:sldId id="382" r:id="rId4"/>
    <p:sldId id="370" r:id="rId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0414"/>
    <a:srgbClr val="F87910"/>
    <a:srgbClr val="4A4B4E"/>
    <a:srgbClr val="FF0A00"/>
    <a:srgbClr val="D8F4DD"/>
    <a:srgbClr val="A2B3FC"/>
    <a:srgbClr val="6600CC"/>
    <a:srgbClr val="F2AC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761" autoAdjust="0"/>
  </p:normalViewPr>
  <p:slideViewPr>
    <p:cSldViewPr>
      <p:cViewPr>
        <p:scale>
          <a:sx n="70" d="100"/>
          <a:sy n="70" d="100"/>
        </p:scale>
        <p:origin x="-882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5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  <a:ea typeface="ＭＳ Ｐゴシック" pitchFamily="6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ＭＳ Ｐゴシック" pitchFamily="6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  <a:ea typeface="ＭＳ Ｐゴシック" pitchFamily="6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ＭＳ Ｐゴシック" pitchFamily="64" charset="-128"/>
              </a:defRPr>
            </a:lvl1pPr>
          </a:lstStyle>
          <a:p>
            <a:pPr>
              <a:defRPr/>
            </a:pPr>
            <a:fld id="{1100C6BC-4235-45E9-87F5-3234DE8269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75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  <a:ea typeface="ＭＳ Ｐゴシック" pitchFamily="6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ＭＳ Ｐゴシック" pitchFamily="6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  <a:ea typeface="ＭＳ Ｐゴシック" pitchFamily="6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ＭＳ Ｐゴシック" pitchFamily="64" charset="-128"/>
              </a:defRPr>
            </a:lvl1pPr>
          </a:lstStyle>
          <a:p>
            <a:pPr>
              <a:defRPr/>
            </a:pPr>
            <a:fld id="{2DE51042-A47D-4BA8-999D-BB6E93802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6857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89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6500" y="0"/>
            <a:ext cx="17145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0"/>
            <a:ext cx="49911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76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62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7670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295400"/>
            <a:ext cx="3352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352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92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79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048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206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9489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961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0"/>
            <a:ext cx="4724400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95400"/>
            <a:ext cx="6858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7" descr="Arch_joon_logo_serv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925" y="88900"/>
            <a:ext cx="3394075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6518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03" r:id="rId1"/>
    <p:sldLayoutId id="2147484604" r:id="rId2"/>
    <p:sldLayoutId id="2147484605" r:id="rId3"/>
    <p:sldLayoutId id="2147484606" r:id="rId4"/>
    <p:sldLayoutId id="2147484607" r:id="rId5"/>
    <p:sldLayoutId id="2147484608" r:id="rId6"/>
    <p:sldLayoutId id="2147484609" r:id="rId7"/>
    <p:sldLayoutId id="2147484610" r:id="rId8"/>
    <p:sldLayoutId id="2147484611" r:id="rId9"/>
    <p:sldLayoutId id="2147484612" r:id="rId10"/>
    <p:sldLayoutId id="2147484613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740414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740414"/>
          </a:solidFill>
          <a:latin typeface="Verdana" pitchFamily="64" charset="0"/>
          <a:ea typeface="ＭＳ Ｐゴシック" pitchFamily="64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740414"/>
          </a:solidFill>
          <a:latin typeface="Verdana" pitchFamily="64" charset="0"/>
          <a:ea typeface="ＭＳ Ｐゴシック" pitchFamily="64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740414"/>
          </a:solidFill>
          <a:latin typeface="Verdana" pitchFamily="64" charset="0"/>
          <a:ea typeface="ＭＳ Ｐゴシック" pitchFamily="64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740414"/>
          </a:solidFill>
          <a:latin typeface="Verdana" pitchFamily="64" charset="0"/>
          <a:ea typeface="ＭＳ Ｐゴシック" pitchFamily="64" charset="-128"/>
        </a:defRPr>
      </a:lvl5pPr>
      <a:lvl6pPr marL="457200" algn="r" rtl="0" fontAlgn="base">
        <a:spcBef>
          <a:spcPct val="0"/>
        </a:spcBef>
        <a:spcAft>
          <a:spcPct val="0"/>
        </a:spcAft>
        <a:defRPr sz="2000" b="1">
          <a:solidFill>
            <a:srgbClr val="740414"/>
          </a:solidFill>
          <a:latin typeface="Verdana" pitchFamily="64" charset="0"/>
          <a:ea typeface="ＭＳ Ｐゴシック" pitchFamily="64" charset="-128"/>
        </a:defRPr>
      </a:lvl6pPr>
      <a:lvl7pPr marL="914400" algn="r" rtl="0" fontAlgn="base">
        <a:spcBef>
          <a:spcPct val="0"/>
        </a:spcBef>
        <a:spcAft>
          <a:spcPct val="0"/>
        </a:spcAft>
        <a:defRPr sz="2000" b="1">
          <a:solidFill>
            <a:srgbClr val="740414"/>
          </a:solidFill>
          <a:latin typeface="Verdana" pitchFamily="64" charset="0"/>
          <a:ea typeface="ＭＳ Ｐゴシック" pitchFamily="64" charset="-128"/>
        </a:defRPr>
      </a:lvl7pPr>
      <a:lvl8pPr marL="1371600" algn="r" rtl="0" fontAlgn="base">
        <a:spcBef>
          <a:spcPct val="0"/>
        </a:spcBef>
        <a:spcAft>
          <a:spcPct val="0"/>
        </a:spcAft>
        <a:defRPr sz="2000" b="1">
          <a:solidFill>
            <a:srgbClr val="740414"/>
          </a:solidFill>
          <a:latin typeface="Verdana" pitchFamily="64" charset="0"/>
          <a:ea typeface="ＭＳ Ｐゴシック" pitchFamily="64" charset="-128"/>
        </a:defRPr>
      </a:lvl8pPr>
      <a:lvl9pPr marL="1828800" algn="r" rtl="0" fontAlgn="base">
        <a:spcBef>
          <a:spcPct val="0"/>
        </a:spcBef>
        <a:spcAft>
          <a:spcPct val="0"/>
        </a:spcAft>
        <a:defRPr sz="2000" b="1">
          <a:solidFill>
            <a:srgbClr val="740414"/>
          </a:solidFill>
          <a:latin typeface="Verdana" pitchFamily="64" charset="0"/>
          <a:ea typeface="ＭＳ Ｐゴシック" pitchFamily="6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A00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A00"/>
        </a:buClr>
        <a:defRPr sz="1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</a:defRPr>
      </a:lvl5pPr>
      <a:lvl6pPr marL="24384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</a:defRPr>
      </a:lvl6pPr>
      <a:lvl7pPr marL="28956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</a:defRPr>
      </a:lvl7pPr>
      <a:lvl8pPr marL="33528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</a:defRPr>
      </a:lvl8pPr>
      <a:lvl9pPr marL="38100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eesnimi.perenimi@archimedes.e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0"/>
            <a:ext cx="5256584" cy="1258888"/>
          </a:xfrm>
        </p:spPr>
        <p:txBody>
          <a:bodyPr/>
          <a:lstStyle/>
          <a:p>
            <a:pPr algn="ctr"/>
            <a:r>
              <a:rPr lang="et-EE" sz="2800" dirty="0" smtClean="0"/>
              <a:t>Horisont 2020 </a:t>
            </a:r>
            <a:br>
              <a:rPr lang="et-EE" sz="2800" dirty="0" smtClean="0"/>
            </a:br>
            <a:r>
              <a:rPr lang="et-EE" sz="2800" dirty="0" smtClean="0"/>
              <a:t>temaatilised prioriteedid</a:t>
            </a:r>
            <a:endParaRPr lang="et-E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844824"/>
            <a:ext cx="8064896" cy="3384376"/>
          </a:xfrm>
        </p:spPr>
        <p:txBody>
          <a:bodyPr/>
          <a:lstStyle/>
          <a:p>
            <a:pPr marL="0" indent="0">
              <a:spcAft>
                <a:spcPts val="0"/>
              </a:spcAft>
            </a:pPr>
            <a:r>
              <a:rPr lang="et-EE" sz="2400" b="1" u="sng" dirty="0" smtClean="0"/>
              <a:t>Töögrupi </a:t>
            </a:r>
            <a:r>
              <a:rPr lang="et-EE" sz="2400" b="1" u="sng" dirty="0" smtClean="0"/>
              <a:t>töö kokkuvõte</a:t>
            </a:r>
            <a:endParaRPr lang="et-EE" sz="2400" b="1" u="sng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et-EE" sz="2400" b="1" dirty="0" smtClean="0"/>
          </a:p>
          <a:p>
            <a:pPr>
              <a:spcBef>
                <a:spcPts val="0"/>
              </a:spcBef>
              <a:spcAft>
                <a:spcPts val="1800"/>
              </a:spcAft>
              <a:buAutoNum type="arabicPeriod"/>
            </a:pPr>
            <a:r>
              <a:rPr lang="et-EE" sz="2400" b="1" dirty="0" smtClean="0">
                <a:solidFill>
                  <a:schemeClr val="accent2"/>
                </a:solidFill>
              </a:rPr>
              <a:t>* IKT, Kosmos, NMT, Julgeolek, VKEd – </a:t>
            </a:r>
            <a:br>
              <a:rPr lang="et-EE" sz="2400" b="1" dirty="0" smtClean="0">
                <a:solidFill>
                  <a:schemeClr val="accent2"/>
                </a:solidFill>
              </a:rPr>
            </a:br>
            <a:r>
              <a:rPr lang="et-EE" sz="2400" b="1" i="1" dirty="0" smtClean="0">
                <a:solidFill>
                  <a:schemeClr val="accent2"/>
                </a:solidFill>
              </a:rPr>
              <a:t>kus me asume uues programmis.</a:t>
            </a:r>
            <a:br>
              <a:rPr lang="et-EE" sz="2400" b="1" i="1" dirty="0" smtClean="0">
                <a:solidFill>
                  <a:schemeClr val="accent2"/>
                </a:solidFill>
              </a:rPr>
            </a:br>
            <a:r>
              <a:rPr lang="et-EE" sz="2400" b="1" i="1" dirty="0" smtClean="0">
                <a:solidFill>
                  <a:schemeClr val="accent2"/>
                </a:solidFill>
              </a:rPr>
              <a:t>* </a:t>
            </a:r>
            <a:r>
              <a:rPr lang="et-EE" sz="2400" b="1" dirty="0" smtClean="0">
                <a:solidFill>
                  <a:schemeClr val="accent2"/>
                </a:solidFill>
              </a:rPr>
              <a:t>Rahastamine</a:t>
            </a:r>
          </a:p>
          <a:p>
            <a:pPr>
              <a:spcAft>
                <a:spcPts val="1800"/>
              </a:spcAft>
              <a:buAutoNum type="arabicPeriod"/>
            </a:pPr>
            <a:r>
              <a:rPr lang="et-EE" sz="2400" b="1" dirty="0" smtClean="0"/>
              <a:t>Küsimused</a:t>
            </a:r>
          </a:p>
          <a:p>
            <a:pPr>
              <a:spcAft>
                <a:spcPts val="1800"/>
              </a:spcAft>
              <a:buAutoNum type="arabicPeriod"/>
            </a:pPr>
            <a:r>
              <a:rPr lang="et-EE" sz="2400" b="1" dirty="0" smtClean="0"/>
              <a:t>Ettepanekud</a:t>
            </a:r>
            <a:endParaRPr lang="et-EE" sz="2400" b="1" dirty="0"/>
          </a:p>
        </p:txBody>
      </p:sp>
    </p:spTree>
    <p:extLst>
      <p:ext uri="{BB962C8B-B14F-4D97-AF65-F5344CB8AC3E}">
        <p14:creationId xmlns:p14="http://schemas.microsoft.com/office/powerpoint/2010/main" val="156807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16632"/>
            <a:ext cx="4724400" cy="1142256"/>
          </a:xfrm>
        </p:spPr>
        <p:txBody>
          <a:bodyPr/>
          <a:lstStyle/>
          <a:p>
            <a:r>
              <a:rPr lang="et-EE" dirty="0">
                <a:solidFill>
                  <a:schemeClr val="accent2"/>
                </a:solidFill>
              </a:rPr>
              <a:t>IKT, Kosmos, NMT, </a:t>
            </a:r>
            <a:r>
              <a:rPr lang="et-EE" dirty="0" smtClean="0">
                <a:solidFill>
                  <a:schemeClr val="accent2"/>
                </a:solidFill>
              </a:rPr>
              <a:t>Julgeolek</a:t>
            </a:r>
            <a:r>
              <a:rPr lang="et-EE" dirty="0">
                <a:solidFill>
                  <a:schemeClr val="accent2"/>
                </a:solidFill>
              </a:rPr>
              <a:t>, </a:t>
            </a:r>
            <a:r>
              <a:rPr lang="et-EE" dirty="0" smtClean="0">
                <a:solidFill>
                  <a:schemeClr val="accent2"/>
                </a:solidFill>
              </a:rPr>
              <a:t>VKEd, Rahastamine</a:t>
            </a:r>
            <a:br>
              <a:rPr lang="et-EE" dirty="0" smtClean="0">
                <a:solidFill>
                  <a:schemeClr val="accent2"/>
                </a:solidFill>
              </a:rPr>
            </a:br>
            <a:r>
              <a:rPr lang="et-EE" dirty="0" smtClean="0">
                <a:solidFill>
                  <a:schemeClr val="accent2"/>
                </a:solidFill>
              </a:rPr>
              <a:t> </a:t>
            </a:r>
            <a:r>
              <a:rPr lang="et-EE" u="sng" dirty="0" smtClean="0"/>
              <a:t>Töögrupi </a:t>
            </a:r>
            <a:r>
              <a:rPr lang="et-EE" u="sng" dirty="0"/>
              <a:t>töö </a:t>
            </a:r>
            <a:r>
              <a:rPr lang="et-EE" u="sng" dirty="0" smtClean="0"/>
              <a:t>kokkuvõte (1)</a:t>
            </a:r>
            <a:r>
              <a:rPr lang="et-EE" u="sng" dirty="0"/>
              <a:t/>
            </a:r>
            <a:br>
              <a:rPr lang="et-EE" u="sng" dirty="0"/>
            </a:b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352928" cy="4572000"/>
          </a:xfrm>
        </p:spPr>
        <p:txBody>
          <a:bodyPr/>
          <a:lstStyle/>
          <a:p>
            <a:r>
              <a:rPr lang="et-EE" b="1" dirty="0" smtClean="0"/>
              <a:t>Ettepanek: </a:t>
            </a:r>
          </a:p>
          <a:p>
            <a:pPr>
              <a:buAutoNum type="arabicPeriod"/>
            </a:pPr>
            <a:r>
              <a:rPr lang="et-EE" b="1" dirty="0" smtClean="0">
                <a:solidFill>
                  <a:schemeClr val="accent2"/>
                </a:solidFill>
              </a:rPr>
              <a:t>Security teema tõlkida TURVALISUS, mitte </a:t>
            </a:r>
            <a:r>
              <a:rPr lang="et-EE" b="1" strike="sngStrike" dirty="0" smtClean="0">
                <a:solidFill>
                  <a:schemeClr val="accent2"/>
                </a:solidFill>
              </a:rPr>
              <a:t>Julgeolek</a:t>
            </a:r>
          </a:p>
          <a:p>
            <a:pPr marL="0" indent="0"/>
            <a:r>
              <a:rPr lang="et-EE" b="1" dirty="0" smtClean="0">
                <a:solidFill>
                  <a:schemeClr val="accent2"/>
                </a:solidFill>
              </a:rPr>
              <a:t>Küsimused:</a:t>
            </a:r>
          </a:p>
          <a:p>
            <a:pPr>
              <a:buFont typeface="+mj-lt"/>
              <a:buAutoNum type="arabicPeriod"/>
            </a:pPr>
            <a:r>
              <a:rPr lang="et-EE" b="1" dirty="0" smtClean="0">
                <a:solidFill>
                  <a:schemeClr val="accent2"/>
                </a:solidFill>
              </a:rPr>
              <a:t>Kaudsete kulude moodustumine, kas ja kui palju muutunud:</a:t>
            </a:r>
          </a:p>
          <a:p>
            <a:pPr marL="0" indent="0"/>
            <a:r>
              <a:rPr lang="et-EE" b="1" dirty="0" smtClean="0"/>
              <a:t>V: 100 + 20 = 120 teadustegevuse puhul, oma finantseeringut ei nõuta.</a:t>
            </a:r>
          </a:p>
          <a:p>
            <a:pPr marL="0" indent="0"/>
            <a:r>
              <a:rPr lang="et-EE" b="1" dirty="0" smtClean="0"/>
              <a:t>2. </a:t>
            </a:r>
            <a:r>
              <a:rPr lang="et-EE" b="1" dirty="0" smtClean="0">
                <a:solidFill>
                  <a:schemeClr val="accent2"/>
                </a:solidFill>
              </a:rPr>
              <a:t>Kas RP/H2020 Kosmose teema ja ESA suhtlevad</a:t>
            </a:r>
          </a:p>
          <a:p>
            <a:pPr marL="0" indent="0"/>
            <a:r>
              <a:rPr lang="et-EE" b="1" dirty="0" smtClean="0"/>
              <a:t>V: Jah</a:t>
            </a:r>
          </a:p>
          <a:p>
            <a:pPr marL="0" indent="0"/>
            <a:r>
              <a:rPr lang="et-EE" b="1" dirty="0" smtClean="0"/>
              <a:t>3. </a:t>
            </a:r>
            <a:r>
              <a:rPr lang="et-EE" b="1" dirty="0" smtClean="0">
                <a:solidFill>
                  <a:schemeClr val="accent2"/>
                </a:solidFill>
              </a:rPr>
              <a:t>Koostöö kolmandate riikidega - rahastamisküsimused</a:t>
            </a:r>
          </a:p>
          <a:p>
            <a:pPr marL="0" indent="0"/>
            <a:r>
              <a:rPr lang="et-EE" b="1" dirty="0" smtClean="0"/>
              <a:t>V: Tööstuslikult kõrgeltarenenud/high income maade kaasamine (USA, Jaapan jt) lubatud, aga EK finantseerib ainult 3 juhul:</a:t>
            </a:r>
          </a:p>
          <a:p>
            <a:pPr marL="285750" indent="-285750">
              <a:buFontTx/>
              <a:buChar char="-"/>
            </a:pPr>
            <a:r>
              <a:rPr lang="et-EE" b="1" dirty="0" smtClean="0"/>
              <a:t>Riikidevaheline kokkulepe</a:t>
            </a:r>
          </a:p>
          <a:p>
            <a:pPr marL="285750" indent="-285750">
              <a:buFontTx/>
              <a:buChar char="-"/>
            </a:pPr>
            <a:r>
              <a:rPr lang="et-EE" b="1" dirty="0" smtClean="0"/>
              <a:t>Kirjas tööprogrammis</a:t>
            </a:r>
          </a:p>
          <a:p>
            <a:pPr marL="285750" indent="-285750">
              <a:buFontTx/>
              <a:buChar char="-"/>
            </a:pPr>
            <a:r>
              <a:rPr lang="et-EE" b="1" dirty="0" smtClean="0"/>
              <a:t>Kaasamine projekti õnnestumiseks kriitilise tähtsusega</a:t>
            </a:r>
          </a:p>
          <a:p>
            <a:pPr marL="0" indent="0"/>
            <a:endParaRPr lang="et-EE" b="1" dirty="0" smtClean="0"/>
          </a:p>
          <a:p>
            <a:pPr marL="0" indent="0"/>
            <a:endParaRPr lang="et-EE" b="1" dirty="0" smtClean="0"/>
          </a:p>
          <a:p>
            <a:pPr marL="0" indent="0"/>
            <a:endParaRPr lang="et-EE" b="1" dirty="0" smtClean="0"/>
          </a:p>
          <a:p>
            <a:pPr>
              <a:buAutoNum type="arabicPeriod"/>
            </a:pPr>
            <a:endParaRPr lang="et-EE" b="1" dirty="0"/>
          </a:p>
        </p:txBody>
      </p:sp>
    </p:spTree>
    <p:extLst>
      <p:ext uri="{BB962C8B-B14F-4D97-AF65-F5344CB8AC3E}">
        <p14:creationId xmlns:p14="http://schemas.microsoft.com/office/powerpoint/2010/main" val="216661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chemeClr val="accent2"/>
                </a:solidFill>
              </a:rPr>
              <a:t>IKT, Kosmos, NMT, Julgeolek, VKEd, Rahastamine</a:t>
            </a:r>
            <a:br>
              <a:rPr lang="et-EE" dirty="0">
                <a:solidFill>
                  <a:schemeClr val="accent2"/>
                </a:solidFill>
              </a:rPr>
            </a:br>
            <a:r>
              <a:rPr lang="et-EE" dirty="0">
                <a:solidFill>
                  <a:schemeClr val="accent2"/>
                </a:solidFill>
              </a:rPr>
              <a:t> </a:t>
            </a:r>
            <a:r>
              <a:rPr lang="et-EE" u="sng" dirty="0"/>
              <a:t>Töögrupi töö </a:t>
            </a:r>
            <a:r>
              <a:rPr lang="et-EE" u="sng" dirty="0" smtClean="0"/>
              <a:t>kokkuvõte (2)</a:t>
            </a:r>
            <a:r>
              <a:rPr lang="et-EE" u="sng" dirty="0"/>
              <a:t/>
            </a:r>
            <a:br>
              <a:rPr lang="et-EE" u="sng" dirty="0"/>
            </a:b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95400"/>
            <a:ext cx="7848872" cy="4572000"/>
          </a:xfrm>
        </p:spPr>
        <p:txBody>
          <a:bodyPr/>
          <a:lstStyle/>
          <a:p>
            <a:r>
              <a:rPr lang="et-EE" b="1" dirty="0">
                <a:solidFill>
                  <a:schemeClr val="accent2"/>
                </a:solidFill>
              </a:rPr>
              <a:t>4. FET Flagship pilootprojektide </a:t>
            </a:r>
            <a:r>
              <a:rPr lang="et-EE" b="1" dirty="0" smtClean="0">
                <a:solidFill>
                  <a:schemeClr val="accent2"/>
                </a:solidFill>
              </a:rPr>
              <a:t>finantseerimine</a:t>
            </a:r>
          </a:p>
          <a:p>
            <a:r>
              <a:rPr lang="et-EE" b="1" dirty="0" smtClean="0"/>
              <a:t>2 esimese aasta jooksul oodatakse liikmesriikide panust ERA-NET+ projektide kaudu. Peale seda oodatakse liikmesriikidelt 50% panust.</a:t>
            </a:r>
          </a:p>
          <a:p>
            <a:r>
              <a:rPr lang="et-EE" b="1" dirty="0" smtClean="0"/>
              <a:t> Struktuurifondide kasutamise lubamise kohta liikmesriigi omafinantseeringuna on tulnud EKst positiivne signaal, aga HTM töötab sellel suunal edasi.</a:t>
            </a:r>
          </a:p>
          <a:p>
            <a:endParaRPr lang="et-EE" b="1" dirty="0"/>
          </a:p>
          <a:p>
            <a:r>
              <a:rPr lang="et-EE" b="1" dirty="0" smtClean="0">
                <a:solidFill>
                  <a:schemeClr val="accent2"/>
                </a:solidFill>
              </a:rPr>
              <a:t>5. Rahastamine –palgafond </a:t>
            </a:r>
          </a:p>
          <a:p>
            <a:r>
              <a:rPr lang="et-EE" b="1" dirty="0" smtClean="0"/>
              <a:t>Üle </a:t>
            </a:r>
            <a:r>
              <a:rPr lang="et-EE" b="1" dirty="0"/>
              <a:t>4 aastase tööstaažiga teadustöötaja palgafond </a:t>
            </a:r>
          </a:p>
          <a:p>
            <a:r>
              <a:rPr lang="et-EE" b="1" dirty="0"/>
              <a:t>Marie </a:t>
            </a:r>
            <a:r>
              <a:rPr lang="en-GB" b="1" dirty="0" err="1"/>
              <a:t>Skłodowska</a:t>
            </a:r>
            <a:r>
              <a:rPr lang="en-GB" b="1" dirty="0"/>
              <a:t>-</a:t>
            </a:r>
            <a:r>
              <a:rPr lang="et-EE" b="1" dirty="0"/>
              <a:t>Curie Fellowship </a:t>
            </a:r>
          </a:p>
          <a:p>
            <a:r>
              <a:rPr lang="et-EE" dirty="0"/>
              <a:t>55000 * 0,75= 41250 EUR aatas</a:t>
            </a:r>
          </a:p>
          <a:p>
            <a:r>
              <a:rPr lang="et-EE" dirty="0"/>
              <a:t> </a:t>
            </a:r>
            <a:r>
              <a:rPr lang="et-EE" dirty="0" smtClean="0"/>
              <a:t>41250/12</a:t>
            </a:r>
            <a:r>
              <a:rPr lang="et-EE" dirty="0"/>
              <a:t>= </a:t>
            </a:r>
          </a:p>
          <a:p>
            <a:r>
              <a:rPr lang="et-EE" b="1" dirty="0">
                <a:solidFill>
                  <a:srgbClr val="FF0000"/>
                </a:solidFill>
              </a:rPr>
              <a:t>PM rate 3437 EUR kuus</a:t>
            </a:r>
          </a:p>
          <a:p>
            <a:r>
              <a:rPr lang="et-EE" dirty="0"/>
              <a:t>Brutopalk 2 557 EUR kuus</a:t>
            </a:r>
          </a:p>
          <a:p>
            <a:r>
              <a:rPr lang="et-EE" dirty="0"/>
              <a:t>Netopalk  1 973 EUR kuus</a:t>
            </a:r>
          </a:p>
          <a:p>
            <a:r>
              <a:rPr lang="et-EE" b="1" dirty="0" smtClean="0"/>
              <a:t>6. Ettepanek: töötada palgafoni </a:t>
            </a:r>
            <a:r>
              <a:rPr lang="et-EE" b="1" i="1" dirty="0" smtClean="0"/>
              <a:t>PM RATE </a:t>
            </a:r>
            <a:r>
              <a:rPr lang="et-EE" b="1" dirty="0" smtClean="0"/>
              <a:t>küsimusega edasi: HTM, Archimedes</a:t>
            </a:r>
            <a:endParaRPr lang="et-EE" b="1" dirty="0"/>
          </a:p>
        </p:txBody>
      </p:sp>
    </p:spTree>
    <p:extLst>
      <p:ext uri="{BB962C8B-B14F-4D97-AF65-F5344CB8AC3E}">
        <p14:creationId xmlns:p14="http://schemas.microsoft.com/office/powerpoint/2010/main" val="10658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341438"/>
            <a:ext cx="7705476" cy="4572000"/>
          </a:xfrm>
        </p:spPr>
        <p:txBody>
          <a:bodyPr/>
          <a:lstStyle/>
          <a:p>
            <a:pPr algn="ctr"/>
            <a:r>
              <a:rPr lang="et-EE" sz="4000" b="1" dirty="0" smtClean="0">
                <a:solidFill>
                  <a:srgbClr val="930B0B"/>
                </a:solidFill>
              </a:rPr>
              <a:t>Aitäh!</a:t>
            </a:r>
            <a:endParaRPr lang="et-EE" sz="4000" b="1" dirty="0" smtClean="0">
              <a:solidFill>
                <a:srgbClr val="930B0B"/>
              </a:solidFill>
              <a:latin typeface="Arial" charset="0"/>
            </a:endParaRPr>
          </a:p>
          <a:p>
            <a:pPr algn="ctr"/>
            <a:endParaRPr lang="et-EE" sz="2000" b="1" dirty="0" smtClean="0">
              <a:solidFill>
                <a:srgbClr val="930B0B"/>
              </a:solidFill>
              <a:latin typeface="Arial" charset="0"/>
            </a:endParaRPr>
          </a:p>
          <a:p>
            <a:pPr algn="ctr"/>
            <a:r>
              <a:rPr lang="et-EE" dirty="0">
                <a:latin typeface="Arial" charset="0"/>
              </a:rPr>
              <a:t> </a:t>
            </a:r>
            <a:r>
              <a:rPr lang="et-EE" dirty="0" smtClean="0">
                <a:latin typeface="Arial" charset="0"/>
              </a:rPr>
              <a:t>  </a:t>
            </a:r>
            <a:r>
              <a:rPr lang="et-EE" b="1" dirty="0" smtClean="0">
                <a:latin typeface="Arial" charset="0"/>
              </a:rPr>
              <a:t>SA Archimedes	</a:t>
            </a:r>
          </a:p>
          <a:p>
            <a:pPr algn="ctr"/>
            <a:endParaRPr lang="et-EE" dirty="0" smtClean="0">
              <a:latin typeface="Arial" charset="0"/>
            </a:endParaRPr>
          </a:p>
          <a:p>
            <a:pPr algn="ctr"/>
            <a:r>
              <a:rPr lang="et-EE" dirty="0" smtClean="0">
                <a:latin typeface="Arial" charset="0"/>
              </a:rPr>
              <a:t>Oskar Otsus</a:t>
            </a:r>
          </a:p>
          <a:p>
            <a:pPr algn="ctr"/>
            <a:r>
              <a:rPr lang="et-EE" dirty="0" smtClean="0">
                <a:latin typeface="Arial" charset="0"/>
              </a:rPr>
              <a:t>Tel. 7 300 122</a:t>
            </a:r>
          </a:p>
          <a:p>
            <a:pPr algn="ctr"/>
            <a:endParaRPr lang="et-EE" dirty="0" smtClean="0">
              <a:latin typeface="Arial" charset="0"/>
            </a:endParaRPr>
          </a:p>
          <a:p>
            <a:pPr algn="ctr"/>
            <a:r>
              <a:rPr lang="et-EE" dirty="0" smtClean="0">
                <a:latin typeface="Arial" charset="0"/>
              </a:rPr>
              <a:t>Aavo Kaine </a:t>
            </a:r>
          </a:p>
          <a:p>
            <a:pPr algn="ctr"/>
            <a:r>
              <a:rPr lang="et-EE" dirty="0" smtClean="0">
                <a:latin typeface="Arial" charset="0"/>
              </a:rPr>
              <a:t>Tel. 7 300 329</a:t>
            </a:r>
          </a:p>
          <a:p>
            <a:pPr algn="ctr"/>
            <a:endParaRPr lang="et-EE" dirty="0" smtClean="0">
              <a:latin typeface="Arial" charset="0"/>
            </a:endParaRPr>
          </a:p>
          <a:p>
            <a:pPr algn="ctr"/>
            <a:r>
              <a:rPr lang="et-EE" dirty="0" smtClean="0">
                <a:latin typeface="Arial" charset="0"/>
              </a:rPr>
              <a:t>Rivo Raamat </a:t>
            </a:r>
          </a:p>
          <a:p>
            <a:pPr algn="ctr"/>
            <a:r>
              <a:rPr lang="et-EE" dirty="0" smtClean="0">
                <a:latin typeface="Arial" charset="0"/>
              </a:rPr>
              <a:t>Tel. 7 300 121</a:t>
            </a:r>
          </a:p>
          <a:p>
            <a:pPr algn="ctr"/>
            <a:r>
              <a:rPr lang="et-EE" dirty="0" smtClean="0">
                <a:latin typeface="Arial" charset="0"/>
              </a:rPr>
              <a:t>		</a:t>
            </a:r>
          </a:p>
          <a:p>
            <a:pPr algn="ctr"/>
            <a:r>
              <a:rPr lang="et-EE" dirty="0" smtClean="0">
                <a:latin typeface="Arial" charset="0"/>
                <a:hlinkClick r:id="rId2"/>
              </a:rPr>
              <a:t>eesnimi.perenimi@archimedes.ee</a:t>
            </a:r>
            <a:endParaRPr lang="et-EE" dirty="0" smtClean="0">
              <a:latin typeface="Arial" charset="0"/>
            </a:endParaRPr>
          </a:p>
          <a:p>
            <a:pPr algn="ctr"/>
            <a:endParaRPr lang="et-EE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87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6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4539</TotalTime>
  <Words>198</Words>
  <Application>Microsoft Office PowerPoint</Application>
  <PresentationFormat>On-screen Show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Blank Presentation</vt:lpstr>
      <vt:lpstr>Horisont 2020  temaatilised prioriteedid</vt:lpstr>
      <vt:lpstr>IKT, Kosmos, NMT, Julgeolek, VKEd, Rahastamine  Töögrupi töö kokkuvõte (1) </vt:lpstr>
      <vt:lpstr>IKT, Kosmos, NMT, Julgeolek, VKEd, Rahastamine  Töögrupi töö kokkuvõte (2) </vt:lpstr>
      <vt:lpstr> </vt:lpstr>
    </vt:vector>
  </TitlesOfParts>
  <Company>Identity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10</dc:creator>
  <cp:lastModifiedBy>Aavo Kaine</cp:lastModifiedBy>
  <cp:revision>730</cp:revision>
  <dcterms:created xsi:type="dcterms:W3CDTF">2009-07-13T06:13:24Z</dcterms:created>
  <dcterms:modified xsi:type="dcterms:W3CDTF">2011-12-02T15:42:21Z</dcterms:modified>
</cp:coreProperties>
</file>