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1\7RP_anal&#252;&#252;siks\7RP_hetkeseis_okt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11\7RP_anal&#252;&#252;siks\Taotlejad_7RP_Eest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1\7RP_anal&#252;&#252;siks\ylle_fp7_20111120%20eesti%20koost&#246;&#246;%20riikidega%20programmid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1\7RP_anal&#252;&#252;siks\7RP_hetkeseis_okt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11\7RP_anal&#252;&#252;siks\7RP_hetkeseis_okt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'RP lõikes'!$B$1</c:f>
              <c:strCache>
                <c:ptCount val="1"/>
                <c:pt idx="0">
                  <c:v>EK poolne rahastus (milj/€)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'RP lõikes'!$A$2:$A$5</c:f>
              <c:strCache>
                <c:ptCount val="4"/>
                <c:pt idx="0">
                  <c:v>4RP</c:v>
                </c:pt>
                <c:pt idx="1">
                  <c:v>5RP</c:v>
                </c:pt>
                <c:pt idx="2">
                  <c:v>6RP</c:v>
                </c:pt>
                <c:pt idx="3">
                  <c:v>7RP</c:v>
                </c:pt>
              </c:strCache>
            </c:strRef>
          </c:cat>
          <c:val>
            <c:numRef>
              <c:f>'RP lõikes'!$B$2:$B$5</c:f>
              <c:numCache>
                <c:formatCode>General</c:formatCode>
                <c:ptCount val="4"/>
                <c:pt idx="0">
                  <c:v>3.9</c:v>
                </c:pt>
                <c:pt idx="1">
                  <c:v>19.2</c:v>
                </c:pt>
                <c:pt idx="2">
                  <c:v>33.799999999999997</c:v>
                </c:pt>
                <c:pt idx="3">
                  <c:v>54.6</c:v>
                </c:pt>
              </c:numCache>
            </c:numRef>
          </c:val>
        </c:ser>
        <c:ser>
          <c:idx val="1"/>
          <c:order val="1"/>
          <c:tx>
            <c:strRef>
              <c:f>'RP lõikes'!$C$1</c:f>
              <c:strCache>
                <c:ptCount val="1"/>
                <c:pt idx="0">
                  <c:v>Projekte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'RP lõikes'!$A$2:$A$5</c:f>
              <c:strCache>
                <c:ptCount val="4"/>
                <c:pt idx="0">
                  <c:v>4RP</c:v>
                </c:pt>
                <c:pt idx="1">
                  <c:v>5RP</c:v>
                </c:pt>
                <c:pt idx="2">
                  <c:v>6RP</c:v>
                </c:pt>
                <c:pt idx="3">
                  <c:v>7RP</c:v>
                </c:pt>
              </c:strCache>
            </c:strRef>
          </c:cat>
          <c:val>
            <c:numRef>
              <c:f>'RP lõikes'!$C$2:$C$5</c:f>
              <c:numCache>
                <c:formatCode>General</c:formatCode>
                <c:ptCount val="4"/>
                <c:pt idx="0">
                  <c:v>86</c:v>
                </c:pt>
                <c:pt idx="1">
                  <c:v>216</c:v>
                </c:pt>
                <c:pt idx="2">
                  <c:v>332</c:v>
                </c:pt>
                <c:pt idx="3">
                  <c:v>296</c:v>
                </c:pt>
              </c:numCache>
            </c:numRef>
          </c:val>
        </c:ser>
        <c:ser>
          <c:idx val="2"/>
          <c:order val="2"/>
          <c:tx>
            <c:strRef>
              <c:f>'RP lõikes'!$D$1</c:f>
              <c:strCache>
                <c:ptCount val="1"/>
                <c:pt idx="0">
                  <c:v>Taotlusi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'RP lõikes'!$A$2:$A$5</c:f>
              <c:strCache>
                <c:ptCount val="4"/>
                <c:pt idx="0">
                  <c:v>4RP</c:v>
                </c:pt>
                <c:pt idx="1">
                  <c:v>5RP</c:v>
                </c:pt>
                <c:pt idx="2">
                  <c:v>6RP</c:v>
                </c:pt>
                <c:pt idx="3">
                  <c:v>7RP</c:v>
                </c:pt>
              </c:strCache>
            </c:strRef>
          </c:cat>
          <c:val>
            <c:numRef>
              <c:f>'RP lõikes'!$D$2:$D$5</c:f>
              <c:numCache>
                <c:formatCode>General</c:formatCode>
                <c:ptCount val="4"/>
                <c:pt idx="0">
                  <c:v>316</c:v>
                </c:pt>
                <c:pt idx="1">
                  <c:v>809</c:v>
                </c:pt>
                <c:pt idx="2">
                  <c:v>1509</c:v>
                </c:pt>
                <c:pt idx="3">
                  <c:v>1312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0452864"/>
        <c:axId val="40454400"/>
        <c:axId val="0"/>
      </c:bar3DChart>
      <c:catAx>
        <c:axId val="40452864"/>
        <c:scaling>
          <c:orientation val="minMax"/>
        </c:scaling>
        <c:delete val="0"/>
        <c:axPos val="l"/>
        <c:majorTickMark val="none"/>
        <c:minorTickMark val="none"/>
        <c:tickLblPos val="nextTo"/>
        <c:crossAx val="40454400"/>
        <c:crosses val="autoZero"/>
        <c:auto val="1"/>
        <c:lblAlgn val="ctr"/>
        <c:lblOffset val="100"/>
        <c:noMultiLvlLbl val="0"/>
      </c:catAx>
      <c:valAx>
        <c:axId val="40454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0452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Org arv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Sheet5!$A$2:$A$12</c:f>
              <c:strCache>
                <c:ptCount val="11"/>
                <c:pt idx="0">
                  <c:v>Üks</c:v>
                </c:pt>
                <c:pt idx="1">
                  <c:v>Kaks</c:v>
                </c:pt>
                <c:pt idx="2">
                  <c:v>Kolm</c:v>
                </c:pt>
                <c:pt idx="3">
                  <c:v>Neli</c:v>
                </c:pt>
                <c:pt idx="4">
                  <c:v>Viis</c:v>
                </c:pt>
                <c:pt idx="5">
                  <c:v>Kuus</c:v>
                </c:pt>
                <c:pt idx="6">
                  <c:v>Seitse</c:v>
                </c:pt>
                <c:pt idx="7">
                  <c:v>Kaheksa</c:v>
                </c:pt>
                <c:pt idx="8">
                  <c:v>Üheksa</c:v>
                </c:pt>
                <c:pt idx="9">
                  <c:v>Kümme</c:v>
                </c:pt>
                <c:pt idx="10">
                  <c:v>&gt;10</c:v>
                </c:pt>
              </c:strCache>
            </c:strRef>
          </c:cat>
          <c:val>
            <c:numRef>
              <c:f>Sheet5!$B$2:$B$12</c:f>
              <c:numCache>
                <c:formatCode>General</c:formatCode>
                <c:ptCount val="11"/>
                <c:pt idx="0">
                  <c:v>225</c:v>
                </c:pt>
                <c:pt idx="1">
                  <c:v>58</c:v>
                </c:pt>
                <c:pt idx="2">
                  <c:v>32</c:v>
                </c:pt>
                <c:pt idx="3">
                  <c:v>16</c:v>
                </c:pt>
                <c:pt idx="4">
                  <c:v>6</c:v>
                </c:pt>
                <c:pt idx="5">
                  <c:v>5</c:v>
                </c:pt>
                <c:pt idx="6">
                  <c:v>8</c:v>
                </c:pt>
                <c:pt idx="7">
                  <c:v>4</c:v>
                </c:pt>
                <c:pt idx="8">
                  <c:v>2</c:v>
                </c:pt>
                <c:pt idx="9">
                  <c:v>3</c:v>
                </c:pt>
                <c:pt idx="10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Edukus (% org arvust)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Sheet5!$A$2:$A$12</c:f>
              <c:strCache>
                <c:ptCount val="11"/>
                <c:pt idx="0">
                  <c:v>Üks</c:v>
                </c:pt>
                <c:pt idx="1">
                  <c:v>Kaks</c:v>
                </c:pt>
                <c:pt idx="2">
                  <c:v>Kolm</c:v>
                </c:pt>
                <c:pt idx="3">
                  <c:v>Neli</c:v>
                </c:pt>
                <c:pt idx="4">
                  <c:v>Viis</c:v>
                </c:pt>
                <c:pt idx="5">
                  <c:v>Kuus</c:v>
                </c:pt>
                <c:pt idx="6">
                  <c:v>Seitse</c:v>
                </c:pt>
                <c:pt idx="7">
                  <c:v>Kaheksa</c:v>
                </c:pt>
                <c:pt idx="8">
                  <c:v>Üheksa</c:v>
                </c:pt>
                <c:pt idx="9">
                  <c:v>Kümme</c:v>
                </c:pt>
                <c:pt idx="10">
                  <c:v>&gt;10</c:v>
                </c:pt>
              </c:strCache>
            </c:strRef>
          </c:cat>
          <c:val>
            <c:numRef>
              <c:f>Sheet5!$C$2:$C$12</c:f>
              <c:numCache>
                <c:formatCode>General</c:formatCode>
                <c:ptCount val="11"/>
                <c:pt idx="0">
                  <c:v>18.7</c:v>
                </c:pt>
                <c:pt idx="1">
                  <c:v>27.6</c:v>
                </c:pt>
                <c:pt idx="2">
                  <c:v>42.4</c:v>
                </c:pt>
                <c:pt idx="3">
                  <c:v>68.75</c:v>
                </c:pt>
                <c:pt idx="4">
                  <c:v>80</c:v>
                </c:pt>
                <c:pt idx="5">
                  <c:v>80</c:v>
                </c:pt>
                <c:pt idx="6">
                  <c:v>50</c:v>
                </c:pt>
                <c:pt idx="7">
                  <c:v>60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0481536"/>
        <c:axId val="40483072"/>
        <c:axId val="0"/>
      </c:bar3DChart>
      <c:catAx>
        <c:axId val="404815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t-EE"/>
          </a:p>
        </c:txPr>
        <c:crossAx val="40483072"/>
        <c:crosses val="autoZero"/>
        <c:auto val="1"/>
        <c:lblAlgn val="ctr"/>
        <c:lblOffset val="100"/>
        <c:noMultiLvlLbl val="0"/>
      </c:catAx>
      <c:valAx>
        <c:axId val="4048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04815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91120685386026"/>
          <c:y val="0.28664507420851648"/>
          <c:w val="0.58512157678403409"/>
          <c:h val="0.52211474110592593"/>
        </c:manualLayout>
      </c:layout>
      <c:radarChart>
        <c:radarStyle val="filled"/>
        <c:varyColors val="0"/>
        <c:ser>
          <c:idx val="0"/>
          <c:order val="0"/>
          <c:cat>
            <c:strRef>
              <c:f>Sheet1!$B$1:$U$1</c:f>
              <c:strCache>
                <c:ptCount val="20"/>
                <c:pt idx="0">
                  <c:v>UK</c:v>
                </c:pt>
                <c:pt idx="1">
                  <c:v>DE</c:v>
                </c:pt>
                <c:pt idx="2">
                  <c:v>IT</c:v>
                </c:pt>
                <c:pt idx="3">
                  <c:v>FR</c:v>
                </c:pt>
                <c:pt idx="4">
                  <c:v>ES</c:v>
                </c:pt>
                <c:pt idx="5">
                  <c:v>NL</c:v>
                </c:pt>
                <c:pt idx="6">
                  <c:v>SE</c:v>
                </c:pt>
                <c:pt idx="7">
                  <c:v>FI</c:v>
                </c:pt>
                <c:pt idx="8">
                  <c:v>BE</c:v>
                </c:pt>
                <c:pt idx="9">
                  <c:v>AT</c:v>
                </c:pt>
                <c:pt idx="10">
                  <c:v>NO</c:v>
                </c:pt>
                <c:pt idx="11">
                  <c:v>EE</c:v>
                </c:pt>
                <c:pt idx="12">
                  <c:v>DK</c:v>
                </c:pt>
                <c:pt idx="13">
                  <c:v>PL</c:v>
                </c:pt>
                <c:pt idx="14">
                  <c:v>EL</c:v>
                </c:pt>
                <c:pt idx="15">
                  <c:v>CH</c:v>
                </c:pt>
                <c:pt idx="16">
                  <c:v>PT</c:v>
                </c:pt>
                <c:pt idx="17">
                  <c:v>HU</c:v>
                </c:pt>
                <c:pt idx="18">
                  <c:v>IE</c:v>
                </c:pt>
                <c:pt idx="19">
                  <c:v>TR</c:v>
                </c:pt>
              </c:strCache>
            </c:strRef>
          </c:cat>
          <c:val>
            <c:numRef>
              <c:f>Sheet1!$B$2:$U$2</c:f>
              <c:numCache>
                <c:formatCode>General</c:formatCode>
                <c:ptCount val="20"/>
                <c:pt idx="0">
                  <c:v>436</c:v>
                </c:pt>
                <c:pt idx="1">
                  <c:v>404</c:v>
                </c:pt>
                <c:pt idx="2">
                  <c:v>300</c:v>
                </c:pt>
                <c:pt idx="3">
                  <c:v>264</c:v>
                </c:pt>
                <c:pt idx="4">
                  <c:v>262</c:v>
                </c:pt>
                <c:pt idx="5">
                  <c:v>204</c:v>
                </c:pt>
                <c:pt idx="6">
                  <c:v>195</c:v>
                </c:pt>
                <c:pt idx="7">
                  <c:v>179</c:v>
                </c:pt>
                <c:pt idx="8">
                  <c:v>157</c:v>
                </c:pt>
                <c:pt idx="9">
                  <c:v>125</c:v>
                </c:pt>
                <c:pt idx="10">
                  <c:v>124</c:v>
                </c:pt>
                <c:pt idx="11">
                  <c:v>120</c:v>
                </c:pt>
                <c:pt idx="12">
                  <c:v>119</c:v>
                </c:pt>
                <c:pt idx="13">
                  <c:v>119</c:v>
                </c:pt>
                <c:pt idx="14">
                  <c:v>111</c:v>
                </c:pt>
                <c:pt idx="15">
                  <c:v>91</c:v>
                </c:pt>
                <c:pt idx="16">
                  <c:v>90</c:v>
                </c:pt>
                <c:pt idx="17">
                  <c:v>85</c:v>
                </c:pt>
                <c:pt idx="18">
                  <c:v>76</c:v>
                </c:pt>
                <c:pt idx="19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36704"/>
        <c:axId val="40542592"/>
      </c:radarChart>
      <c:catAx>
        <c:axId val="4053670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800" b="1"/>
            </a:pPr>
            <a:endParaRPr lang="et-EE"/>
          </a:p>
        </c:txPr>
        <c:crossAx val="40542592"/>
        <c:crosses val="autoZero"/>
        <c:auto val="1"/>
        <c:lblAlgn val="ctr"/>
        <c:lblOffset val="100"/>
        <c:noMultiLvlLbl val="0"/>
      </c:catAx>
      <c:valAx>
        <c:axId val="40542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36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800" b="1">
                    <a:solidFill>
                      <a:srgbClr val="320000"/>
                    </a:solidFill>
                  </a:defRPr>
                </a:pPr>
                <a:endParaRPr lang="et-E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Hindajad!$A$5:$A$8</c:f>
              <c:strCache>
                <c:ptCount val="4"/>
                <c:pt idx="0">
                  <c:v>2007'</c:v>
                </c:pt>
                <c:pt idx="1">
                  <c:v>2008'</c:v>
                </c:pt>
                <c:pt idx="2">
                  <c:v>2009'</c:v>
                </c:pt>
                <c:pt idx="3">
                  <c:v>2010'</c:v>
                </c:pt>
              </c:strCache>
            </c:strRef>
          </c:cat>
          <c:val>
            <c:numRef>
              <c:f>Hindajad!$B$5:$B$8</c:f>
              <c:numCache>
                <c:formatCode>General</c:formatCode>
                <c:ptCount val="4"/>
                <c:pt idx="0">
                  <c:v>34</c:v>
                </c:pt>
                <c:pt idx="1">
                  <c:v>27</c:v>
                </c:pt>
                <c:pt idx="2">
                  <c:v>39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'Hindajad-progr'!$A$1:$A$17</c:f>
              <c:strCache>
                <c:ptCount val="17"/>
                <c:pt idx="0">
                  <c:v>Inimesed</c:v>
                </c:pt>
                <c:pt idx="1">
                  <c:v>IKT</c:v>
                </c:pt>
                <c:pt idx="2">
                  <c:v>Tervis</c:v>
                </c:pt>
                <c:pt idx="3">
                  <c:v>VKE</c:v>
                </c:pt>
                <c:pt idx="4">
                  <c:v>Ideed</c:v>
                </c:pt>
                <c:pt idx="5">
                  <c:v>TeadPot</c:v>
                </c:pt>
                <c:pt idx="6">
                  <c:v>Keskkond</c:v>
                </c:pt>
                <c:pt idx="7">
                  <c:v>Transport</c:v>
                </c:pt>
                <c:pt idx="8">
                  <c:v>SotsHum</c:v>
                </c:pt>
                <c:pt idx="9">
                  <c:v>TeadÜhis</c:v>
                </c:pt>
                <c:pt idx="10">
                  <c:v>Toit</c:v>
                </c:pt>
                <c:pt idx="11">
                  <c:v>NMP</c:v>
                </c:pt>
                <c:pt idx="12">
                  <c:v>Julgeolek</c:v>
                </c:pt>
                <c:pt idx="13">
                  <c:v>Eetika</c:v>
                </c:pt>
                <c:pt idx="14">
                  <c:v>Kosmos</c:v>
                </c:pt>
                <c:pt idx="15">
                  <c:v>TeadReg</c:v>
                </c:pt>
                <c:pt idx="16">
                  <c:v>Energia</c:v>
                </c:pt>
              </c:strCache>
            </c:strRef>
          </c:cat>
          <c:val>
            <c:numRef>
              <c:f>'Hindajad-progr'!$B$1:$B$17</c:f>
              <c:numCache>
                <c:formatCode>General</c:formatCode>
                <c:ptCount val="17"/>
                <c:pt idx="0">
                  <c:v>22</c:v>
                </c:pt>
                <c:pt idx="1">
                  <c:v>19</c:v>
                </c:pt>
                <c:pt idx="2">
                  <c:v>16</c:v>
                </c:pt>
                <c:pt idx="3">
                  <c:v>14</c:v>
                </c:pt>
                <c:pt idx="4">
                  <c:v>11</c:v>
                </c:pt>
                <c:pt idx="5">
                  <c:v>9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0785792"/>
        <c:axId val="40792832"/>
      </c:barChart>
      <c:catAx>
        <c:axId val="407857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t-EE"/>
          </a:p>
        </c:txPr>
        <c:crossAx val="40792832"/>
        <c:crosses val="autoZero"/>
        <c:auto val="1"/>
        <c:lblAlgn val="ctr"/>
        <c:lblOffset val="100"/>
        <c:noMultiLvlLbl val="0"/>
      </c:catAx>
      <c:valAx>
        <c:axId val="40792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785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103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232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283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8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886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464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0581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2240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791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48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377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2B63-87FA-4A3B-B163-F7C89D72241E}" type="datetimeFigureOut">
              <a:rPr lang="et-EE" smtClean="0"/>
              <a:t>1.12.2011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7C704-94FD-4E88-BA77-4F17FFB5452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2404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Eesti EL 7. Raamprogrammis </a:t>
            </a:r>
            <a:r>
              <a:rPr lang="et-EE" b="1">
                <a:solidFill>
                  <a:srgbClr val="C00000"/>
                </a:solidFill>
              </a:rPr>
              <a:t/>
            </a:r>
            <a:br>
              <a:rPr lang="et-EE" b="1">
                <a:solidFill>
                  <a:srgbClr val="C00000"/>
                </a:solidFill>
              </a:rPr>
            </a:br>
            <a:r>
              <a:rPr lang="et-EE" b="1" smtClean="0">
                <a:solidFill>
                  <a:srgbClr val="C00000"/>
                </a:solidFill>
              </a:rPr>
              <a:t>detsember</a:t>
            </a:r>
            <a:r>
              <a:rPr lang="et-EE" b="1" smtClean="0">
                <a:solidFill>
                  <a:srgbClr val="C00000"/>
                </a:solidFill>
              </a:rPr>
              <a:t> </a:t>
            </a:r>
            <a:r>
              <a:rPr lang="et-EE" b="1" dirty="0" smtClean="0">
                <a:solidFill>
                  <a:srgbClr val="C00000"/>
                </a:solidFill>
              </a:rPr>
              <a:t>2011</a:t>
            </a:r>
            <a:endParaRPr lang="et-EE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Ülle Must</a:t>
            </a:r>
          </a:p>
          <a:p>
            <a:r>
              <a:rPr lang="et-EE" dirty="0"/>
              <a:t>u</a:t>
            </a:r>
            <a:r>
              <a:rPr lang="et-EE" dirty="0" smtClean="0"/>
              <a:t>lle.must@archimedes.ee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5215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Eesti läbi nelja raamprogrammi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51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73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Kordamine on tarkuse ema...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085329"/>
              </p:ext>
            </p:extLst>
          </p:nvPr>
        </p:nvGraphicFramePr>
        <p:xfrm>
          <a:off x="179512" y="1340768"/>
          <a:ext cx="8712968" cy="531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47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Koostöö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106976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t-EE" dirty="0"/>
              <a:t>K</a:t>
            </a:r>
            <a:r>
              <a:rPr lang="et-EE" dirty="0" smtClean="0"/>
              <a:t>oostööd </a:t>
            </a:r>
            <a:r>
              <a:rPr lang="et-EE" dirty="0"/>
              <a:t>75 erineva riigi organisatsiooniga. Neist 20 riiki moodustavad 80,2% kõigist </a:t>
            </a:r>
            <a:r>
              <a:rPr lang="et-EE" dirty="0" smtClean="0"/>
              <a:t>koostööpartneritest.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7763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Hindajad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9605430"/>
              </p:ext>
            </p:extLst>
          </p:nvPr>
        </p:nvGraphicFramePr>
        <p:xfrm>
          <a:off x="-324544" y="1844824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dirty="0" smtClean="0">
                <a:solidFill>
                  <a:srgbClr val="C00000"/>
                </a:solidFill>
              </a:rPr>
              <a:t>63 hindajat 37 erinevast organisatsioonist. Eesti eksperte kasutati 121 korda</a:t>
            </a:r>
            <a:endParaRPr lang="et-EE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932007"/>
              </p:ext>
            </p:extLst>
          </p:nvPr>
        </p:nvGraphicFramePr>
        <p:xfrm>
          <a:off x="3563888" y="2564904"/>
          <a:ext cx="5436096" cy="428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304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2013. aasta -  7RP ajaloo suurima eelarvega konkurss</a:t>
            </a:r>
            <a:endParaRPr lang="et-E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640960" cy="1752600"/>
          </a:xfrm>
        </p:spPr>
        <p:txBody>
          <a:bodyPr>
            <a:normAutofit/>
          </a:bodyPr>
          <a:lstStyle/>
          <a:p>
            <a:r>
              <a:rPr lang="et-EE" sz="4800" b="1" dirty="0" smtClean="0">
                <a:solidFill>
                  <a:srgbClr val="C00000"/>
                </a:solidFill>
              </a:rPr>
              <a:t>www.archimedes.ee/edukad</a:t>
            </a:r>
            <a:endParaRPr lang="et-EE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4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55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Eesti EL 7. Raamprogrammis  detsember 2011</vt:lpstr>
      <vt:lpstr>Eesti läbi nelja raamprogrammi</vt:lpstr>
      <vt:lpstr>Kordamine on tarkuse ema...</vt:lpstr>
      <vt:lpstr>Koostöö</vt:lpstr>
      <vt:lpstr>Hindajad</vt:lpstr>
      <vt:lpstr>2013. aasta -  7RP ajaloo suurima eelarvega konkurss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EL 7. Raamprogrammis  november 2011</dc:title>
  <dc:creator>Ülle Must</dc:creator>
  <cp:lastModifiedBy>Kristi Auli</cp:lastModifiedBy>
  <cp:revision>9</cp:revision>
  <dcterms:created xsi:type="dcterms:W3CDTF">2011-11-29T13:43:25Z</dcterms:created>
  <dcterms:modified xsi:type="dcterms:W3CDTF">2011-12-01T10:28:53Z</dcterms:modified>
</cp:coreProperties>
</file>