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t-E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2326" autoAdjust="0"/>
  </p:normalViewPr>
  <p:slideViewPr>
    <p:cSldViewPr>
      <p:cViewPr varScale="1">
        <p:scale>
          <a:sx n="55" d="100"/>
          <a:sy n="55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638" y="2276475"/>
            <a:ext cx="4464050" cy="383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001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31913" y="333375"/>
            <a:ext cx="7412037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t-EE"/>
              <a:t>CLICK TO EDIT MASTER SUBTITLE STYLE</a:t>
            </a:r>
            <a:br>
              <a:rPr lang="et-EE"/>
            </a:br>
            <a:endParaRPr lang="et-EE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1989138"/>
            <a:ext cx="6327775" cy="1752600"/>
          </a:xfrm>
        </p:spPr>
        <p:txBody>
          <a:bodyPr/>
          <a:lstStyle>
            <a:lvl1pPr marL="0" indent="0" fontAlgn="b">
              <a:lnSpc>
                <a:spcPct val="160000"/>
              </a:lnSpc>
              <a:buFontTx/>
              <a:buNone/>
              <a:defRPr/>
            </a:lvl1pPr>
          </a:lstStyle>
          <a:p>
            <a:r>
              <a:rPr lang="et-EE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1187450" y="6092825"/>
            <a:ext cx="21336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5867400" y="6165850"/>
            <a:ext cx="28956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7038" y="274638"/>
            <a:ext cx="1909762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2988" y="274638"/>
            <a:ext cx="55816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42988" y="274638"/>
            <a:ext cx="7643812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6013" y="1600200"/>
            <a:ext cx="3708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813" y="1600200"/>
            <a:ext cx="37099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274638"/>
            <a:ext cx="76438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Getting to know Archimedes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1600200"/>
            <a:ext cx="75707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16013" y="6245225"/>
            <a:ext cx="20161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1">
                <a:solidFill>
                  <a:srgbClr val="99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88025" y="6245225"/>
            <a:ext cx="28876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99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0001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99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>
                <a:latin typeface="Verdana" pitchFamily="34" charset="0"/>
              </a:rPr>
              <a:t>Horisont 2020</a:t>
            </a:r>
          </a:p>
        </p:txBody>
      </p:sp>
      <p:sp>
        <p:nvSpPr>
          <p:cNvPr id="17410" name="Subtitle 2"/>
          <p:cNvSpPr>
            <a:spLocks noGrp="1"/>
          </p:cNvSpPr>
          <p:nvPr>
            <p:ph type="subTitle" idx="1"/>
          </p:nvPr>
        </p:nvSpPr>
        <p:spPr>
          <a:xfrm>
            <a:off x="1043609" y="1989138"/>
            <a:ext cx="8100392" cy="2951162"/>
          </a:xfrm>
        </p:spPr>
        <p:txBody>
          <a:bodyPr/>
          <a:lstStyle/>
          <a:p>
            <a:r>
              <a:rPr lang="et-EE" b="1" dirty="0" smtClean="0">
                <a:latin typeface="Verdana" pitchFamily="34" charset="0"/>
              </a:rPr>
              <a:t>Energia-transport-keskkond</a:t>
            </a:r>
          </a:p>
          <a:p>
            <a:pPr>
              <a:lnSpc>
                <a:spcPct val="100000"/>
              </a:lnSpc>
            </a:pPr>
            <a:r>
              <a:rPr lang="et-EE" b="1" dirty="0" smtClean="0">
                <a:latin typeface="Verdana" pitchFamily="34" charset="0"/>
              </a:rPr>
              <a:t>Liina Saar</a:t>
            </a:r>
          </a:p>
          <a:p>
            <a:pPr>
              <a:lnSpc>
                <a:spcPct val="100000"/>
              </a:lnSpc>
            </a:pPr>
            <a:r>
              <a:rPr lang="et-EE" b="1" dirty="0" smtClean="0">
                <a:latin typeface="Verdana" pitchFamily="34" charset="0"/>
              </a:rPr>
              <a:t>Mari </a:t>
            </a:r>
            <a:r>
              <a:rPr lang="et-EE" b="1" dirty="0" err="1" smtClean="0">
                <a:latin typeface="Verdana" pitchFamily="34" charset="0"/>
              </a:rPr>
              <a:t>Habicht</a:t>
            </a:r>
            <a:endParaRPr lang="et-EE" b="1" dirty="0" smtClean="0">
              <a:latin typeface="Verdana" pitchFamily="34" charset="0"/>
            </a:endParaRPr>
          </a:p>
          <a:p>
            <a:pPr>
              <a:lnSpc>
                <a:spcPct val="100000"/>
              </a:lnSpc>
            </a:pPr>
            <a:endParaRPr lang="et-EE" sz="2000" b="1" dirty="0" smtClean="0">
              <a:latin typeface="Verdana" pitchFamily="34" charset="0"/>
            </a:endParaRPr>
          </a:p>
          <a:p>
            <a:r>
              <a:rPr lang="et-EE" sz="1600" b="1" dirty="0" smtClean="0">
                <a:solidFill>
                  <a:srgbClr val="002060"/>
                </a:solidFill>
                <a:latin typeface="Verdana" pitchFamily="34" charset="0"/>
              </a:rPr>
              <a:t>Osalejad: Vallo Mulk, Aare Ignat, Margit Suuroja, Tõnu </a:t>
            </a:r>
            <a:r>
              <a:rPr lang="et-EE" sz="1600" b="1" dirty="0" err="1" smtClean="0">
                <a:solidFill>
                  <a:srgbClr val="002060"/>
                </a:solidFill>
                <a:latin typeface="Verdana" pitchFamily="34" charset="0"/>
              </a:rPr>
              <a:t>Meidla</a:t>
            </a:r>
            <a:r>
              <a:rPr lang="et-EE" sz="1600" b="1" dirty="0" smtClean="0">
                <a:solidFill>
                  <a:srgbClr val="002060"/>
                </a:solidFill>
                <a:latin typeface="Verdana" pitchFamily="34" charset="0"/>
              </a:rPr>
              <a:t>, Volli Kalm, Malle Kruus, Raivo </a:t>
            </a:r>
            <a:r>
              <a:rPr lang="et-EE" sz="1600" b="1" dirty="0" err="1" smtClean="0">
                <a:solidFill>
                  <a:srgbClr val="002060"/>
                </a:solidFill>
                <a:latin typeface="Verdana" pitchFamily="34" charset="0"/>
              </a:rPr>
              <a:t>Stern</a:t>
            </a:r>
            <a:r>
              <a:rPr lang="et-EE" sz="1600" b="1" dirty="0" smtClean="0">
                <a:solidFill>
                  <a:srgbClr val="002060"/>
                </a:solidFill>
                <a:latin typeface="Verdana" pitchFamily="34" charset="0"/>
              </a:rPr>
              <a:t>, Meelis Pohlak, Rein Vaikmäe, Indrek Ots, Ene Kadastik, Kristjan Silluste, Mati </a:t>
            </a:r>
            <a:r>
              <a:rPr lang="et-EE" sz="1600" b="1" dirty="0" err="1" smtClean="0">
                <a:solidFill>
                  <a:srgbClr val="002060"/>
                </a:solidFill>
                <a:latin typeface="Verdana" pitchFamily="34" charset="0"/>
              </a:rPr>
              <a:t>Ilomets</a:t>
            </a:r>
            <a:r>
              <a:rPr lang="et-EE" sz="1600" b="1" dirty="0" smtClean="0">
                <a:solidFill>
                  <a:srgbClr val="002060"/>
                </a:solidFill>
                <a:latin typeface="Verdana" pitchFamily="34" charset="0"/>
              </a:rPr>
              <a:t>, Maria Leek</a:t>
            </a:r>
          </a:p>
          <a:p>
            <a:endParaRPr lang="et-EE" sz="2000" b="1" dirty="0" smtClean="0">
              <a:latin typeface="Verdana" pitchFamily="34" charset="0"/>
            </a:endParaRPr>
          </a:p>
          <a:p>
            <a:r>
              <a:rPr lang="et-EE" sz="2000" b="1" dirty="0" smtClean="0">
                <a:latin typeface="Verdana" pitchFamily="34" charset="0"/>
              </a:rPr>
              <a:t>Tallinn, 02. detsember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900113" y="620713"/>
            <a:ext cx="7837487" cy="1039812"/>
          </a:xfrm>
        </p:spPr>
        <p:txBody>
          <a:bodyPr/>
          <a:lstStyle/>
          <a:p>
            <a:pPr eaLnBrk="1" hangingPunct="1"/>
            <a:r>
              <a:rPr lang="et-EE" dirty="0" smtClean="0">
                <a:latin typeface="Verdana" pitchFamily="34" charset="0"/>
                <a:sym typeface="Wingdings" pitchFamily="2" charset="2"/>
              </a:rPr>
              <a:t>Diskussiooni tulemused (1)</a:t>
            </a:r>
            <a:endParaRPr lang="en-US" dirty="0" smtClean="0">
              <a:latin typeface="Verdana" pitchFamily="34" charset="0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827584" y="2348880"/>
            <a:ext cx="7993063" cy="3096344"/>
          </a:xfrm>
        </p:spPr>
        <p:txBody>
          <a:bodyPr/>
          <a:lstStyle/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t-EE" dirty="0" smtClean="0"/>
              <a:t>Eestlased kui usaldusväärsed koostööpartnerid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t-EE" dirty="0" smtClean="0"/>
              <a:t>Eesti partnerite kohanemisvõime muutuvates majandus- ja rahastamistingimustes</a:t>
            </a:r>
            <a:endParaRPr lang="et-EE" b="1" dirty="0" smtClean="0">
              <a:solidFill>
                <a:srgbClr val="990033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755650" y="274638"/>
            <a:ext cx="8280400" cy="11430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et-EE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sym typeface="Wingdings" pitchFamily="2" charset="2"/>
              </a:rPr>
              <a:t>Diskussiooni tulemused (2)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 bwMode="gray">
          <a:xfrm>
            <a:off x="1043608" y="1340768"/>
            <a:ext cx="7848872" cy="4997450"/>
          </a:xfrm>
        </p:spPr>
        <p:txBody>
          <a:bodyPr/>
          <a:lstStyle/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t-EE" sz="2400" b="1" dirty="0" smtClean="0"/>
              <a:t>Koostöö</a:t>
            </a:r>
            <a:r>
              <a:rPr lang="et-EE" sz="2400" dirty="0" smtClean="0"/>
              <a:t> olulisus valdkondlike ministeeriumitega ehk riik kui kaasamõtleja ka koostööpartner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t-EE" sz="2400" dirty="0" smtClean="0"/>
              <a:t>DG RTDI </a:t>
            </a:r>
            <a:r>
              <a:rPr lang="et-EE" sz="2400" dirty="0" smtClean="0"/>
              <a:t>+ </a:t>
            </a:r>
            <a:r>
              <a:rPr lang="et-EE" sz="2400" dirty="0" smtClean="0"/>
              <a:t>DG X = </a:t>
            </a:r>
            <a:r>
              <a:rPr lang="et-EE" sz="2400" dirty="0" smtClean="0"/>
              <a:t>HTM + ministeerium </a:t>
            </a:r>
            <a:r>
              <a:rPr lang="et-EE" sz="2400" dirty="0" smtClean="0"/>
              <a:t>X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t-EE" sz="2400" dirty="0" smtClean="0"/>
              <a:t>Eesti peaks  jõudsalt arendama valdkondi, kus on olemas korralikud baasteadmised ja </a:t>
            </a:r>
            <a:r>
              <a:rPr lang="et-EE" sz="2400" b="1" dirty="0" smtClean="0"/>
              <a:t>kompetents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t-EE" sz="2400" dirty="0" smtClean="0"/>
              <a:t>Alustada võib ka väikselt ja kasvada suureks töö käigus</a:t>
            </a:r>
            <a:endParaRPr lang="et-EE" sz="2400" b="1" dirty="0" smtClean="0"/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t-EE" sz="2400" dirty="0" smtClean="0"/>
              <a:t>Teaduskoostöö kui tellimuse täitmine  vs akadeemiline valikuvabadus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endParaRPr lang="et-EE" b="1" dirty="0" smtClean="0">
              <a:solidFill>
                <a:srgbClr val="990033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755650" y="274638"/>
            <a:ext cx="8280400" cy="11430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et-EE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sym typeface="Wingdings" pitchFamily="2" charset="2"/>
              </a:rPr>
              <a:t>Diskussiooni tulemused (3)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 bwMode="gray">
          <a:xfrm>
            <a:off x="1115616" y="2204864"/>
            <a:ext cx="7570787" cy="3268960"/>
          </a:xfrm>
        </p:spPr>
        <p:txBody>
          <a:bodyPr/>
          <a:lstStyle/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t-EE" dirty="0" smtClean="0"/>
              <a:t>Targad lahendused energia ja transpordisektorile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t-EE" dirty="0" smtClean="0"/>
              <a:t>Energia ja transpordisektori keskkonnamõjude vähendamine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t-EE" dirty="0" smtClean="0"/>
              <a:t>Energiatõhusus vs konkurentsivõime</a:t>
            </a:r>
          </a:p>
          <a:p>
            <a:pPr eaLnBrk="1" hangingPunct="1">
              <a:lnSpc>
                <a:spcPct val="90000"/>
              </a:lnSpc>
            </a:pPr>
            <a:endParaRPr lang="en-US" sz="2000" b="1" dirty="0" smtClean="0">
              <a:solidFill>
                <a:srgbClr val="990033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z="2800" smtClean="0"/>
              <a:t>Eesti keskkonnaspetsialistide võimalused Horizon 2020 raames</a:t>
            </a:r>
            <a:endParaRPr lang="en-US" sz="28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42900" lvl="1" indent="-342900">
              <a:lnSpc>
                <a:spcPct val="90000"/>
              </a:lnSpc>
              <a:spcAft>
                <a:spcPts val="1200"/>
              </a:spcAft>
              <a:buFontTx/>
              <a:buChar char="•"/>
            </a:pPr>
            <a:r>
              <a:rPr lang="et-EE" sz="2400" b="1" dirty="0" smtClean="0"/>
              <a:t>Märgalad</a:t>
            </a:r>
            <a:r>
              <a:rPr lang="et-EE" sz="2400" dirty="0" smtClean="0"/>
              <a:t> ja </a:t>
            </a:r>
            <a:r>
              <a:rPr lang="et-EE" sz="2400" b="1" dirty="0" smtClean="0"/>
              <a:t>põlevkivi</a:t>
            </a:r>
            <a:r>
              <a:rPr lang="et-EE" sz="2400" dirty="0" smtClean="0"/>
              <a:t> kui meie unikaalsus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t-EE" dirty="0" smtClean="0">
                <a:solidFill>
                  <a:schemeClr val="tx1"/>
                </a:solidFill>
              </a:rPr>
              <a:t>Kliimamuutuste mõju olemaolevale elurikkusele (tulnukliikide levik, liikide kadu)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t-EE" dirty="0" smtClean="0">
                <a:solidFill>
                  <a:schemeClr val="tx1"/>
                </a:solidFill>
              </a:rPr>
              <a:t>Inimmõju meie (</a:t>
            </a:r>
            <a:r>
              <a:rPr lang="et-EE" dirty="0" err="1" smtClean="0">
                <a:solidFill>
                  <a:schemeClr val="tx1"/>
                </a:solidFill>
              </a:rPr>
              <a:t>pool)looduslikele</a:t>
            </a:r>
            <a:r>
              <a:rPr lang="et-EE" dirty="0" smtClean="0">
                <a:solidFill>
                  <a:schemeClr val="tx1"/>
                </a:solidFill>
              </a:rPr>
              <a:t> kooslustele ja ökosüsteemidele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t-EE" dirty="0" smtClean="0">
                <a:solidFill>
                  <a:schemeClr val="tx1"/>
                </a:solidFill>
              </a:rPr>
              <a:t>Võimalused keskkonnatehnoloogidele seoses loodusressursside jätkusuutliku majandamisega ja ressursitõhususega (ökoinnovatsioon!)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t-EE" dirty="0" smtClean="0">
                <a:solidFill>
                  <a:schemeClr val="tx1"/>
                </a:solidFill>
              </a:rPr>
              <a:t>Palju võimalusi ka keskkonna info- ja vaatlussüsteemide arendajatel ja kliimauurijatel</a:t>
            </a:r>
          </a:p>
          <a:p>
            <a:pPr>
              <a:lnSpc>
                <a:spcPct val="90000"/>
              </a:lnSpc>
            </a:pPr>
            <a:endParaRPr lang="et-EE" dirty="0" smtClean="0"/>
          </a:p>
          <a:p>
            <a:pPr>
              <a:lnSpc>
                <a:spcPct val="90000"/>
              </a:lnSpc>
            </a:pPr>
            <a:endParaRPr lang="et-EE" dirty="0" smtClean="0"/>
          </a:p>
          <a:p>
            <a:pPr>
              <a:lnSpc>
                <a:spcPct val="90000"/>
              </a:lnSpc>
            </a:pPr>
            <a:endParaRPr lang="et-EE" dirty="0" smtClean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rchimedes Design">
  <a:themeElements>
    <a:clrScheme name="Archimed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chimed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rchimed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himed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himed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himed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himed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himed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himed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himed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himed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himed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himed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himed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195</Words>
  <Application>Microsoft Office PowerPoint</Application>
  <PresentationFormat>Ekraaniseanss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Slaiditiitlid</vt:lpstr>
      </vt:variant>
      <vt:variant>
        <vt:i4>5</vt:i4>
      </vt:variant>
    </vt:vector>
  </HeadingPairs>
  <TitlesOfParts>
    <vt:vector size="6" baseType="lpstr">
      <vt:lpstr>Archimedes Design</vt:lpstr>
      <vt:lpstr>Horisont 2020</vt:lpstr>
      <vt:lpstr>Diskussiooni tulemused (1)</vt:lpstr>
      <vt:lpstr>Diskussiooni tulemused (2)</vt:lpstr>
      <vt:lpstr>Diskussiooni tulemused (3)</vt:lpstr>
      <vt:lpstr>Eesti keskkonnaspetsialistide võimalused Horizon 2020 raames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</dc:creator>
  <cp:lastModifiedBy>Maria</cp:lastModifiedBy>
  <cp:revision>15</cp:revision>
  <dcterms:created xsi:type="dcterms:W3CDTF">2011-12-01T22:08:22Z</dcterms:created>
  <dcterms:modified xsi:type="dcterms:W3CDTF">2011-12-02T15:21:46Z</dcterms:modified>
</cp:coreProperties>
</file>