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  <p:sldMasterId id="2147483725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9" r:id="rId4"/>
    <p:sldId id="260" r:id="rId5"/>
    <p:sldId id="264" r:id="rId6"/>
    <p:sldId id="268" r:id="rId7"/>
    <p:sldId id="261" r:id="rId8"/>
    <p:sldId id="262" r:id="rId9"/>
    <p:sldId id="263" r:id="rId10"/>
    <p:sldId id="269" r:id="rId11"/>
    <p:sldId id="270" r:id="rId12"/>
    <p:sldId id="271" r:id="rId13"/>
    <p:sldId id="272" r:id="rId14"/>
    <p:sldId id="257" r:id="rId15"/>
    <p:sldId id="258" r:id="rId16"/>
    <p:sldId id="273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2B7C"/>
    <a:srgbClr val="FFF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482" autoAdjust="0"/>
  </p:normalViewPr>
  <p:slideViewPr>
    <p:cSldViewPr snapToGrid="0" snapToObjects="1">
      <p:cViewPr>
        <p:scale>
          <a:sx n="86" d="100"/>
          <a:sy n="86" d="100"/>
        </p:scale>
        <p:origin x="34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CDA1DD-1969-4CAC-A32D-BD9250C2C2B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D176040-0C33-43C6-8C14-E33B4508C4CF}">
      <dgm:prSet phldrT="[Text]" custT="1"/>
      <dgm:spPr/>
      <dgm:t>
        <a:bodyPr/>
        <a:lstStyle/>
        <a:p>
          <a:r>
            <a:rPr lang="et-EE" sz="1600" dirty="0" smtClean="0"/>
            <a:t>Tehniline eelkontroll</a:t>
          </a:r>
          <a:endParaRPr lang="en-GB" sz="1600" dirty="0"/>
        </a:p>
      </dgm:t>
    </dgm:pt>
    <dgm:pt modelId="{0DEF6978-2AC3-4A5E-8E29-E3363171511D}" type="parTrans" cxnId="{303385C1-FA5C-48A1-9552-25FFB61261EB}">
      <dgm:prSet/>
      <dgm:spPr/>
      <dgm:t>
        <a:bodyPr/>
        <a:lstStyle/>
        <a:p>
          <a:endParaRPr lang="en-GB"/>
        </a:p>
      </dgm:t>
    </dgm:pt>
    <dgm:pt modelId="{DEAE453F-8ED3-4325-AE2B-73FBAFE3CA3B}" type="sibTrans" cxnId="{303385C1-FA5C-48A1-9552-25FFB61261EB}">
      <dgm:prSet/>
      <dgm:spPr/>
      <dgm:t>
        <a:bodyPr/>
        <a:lstStyle/>
        <a:p>
          <a:endParaRPr lang="en-GB"/>
        </a:p>
      </dgm:t>
    </dgm:pt>
    <dgm:pt modelId="{09AD28DC-912E-4025-A6A3-6DC2B7E36BC7}">
      <dgm:prSet phldrT="[Text]" custT="1"/>
      <dgm:spPr/>
      <dgm:t>
        <a:bodyPr/>
        <a:lstStyle/>
        <a:p>
          <a:r>
            <a:rPr lang="et-EE" sz="1600" dirty="0" smtClean="0"/>
            <a:t>Taotluse sisuline hindamine</a:t>
          </a:r>
          <a:endParaRPr lang="en-GB" sz="1600" dirty="0"/>
        </a:p>
      </dgm:t>
    </dgm:pt>
    <dgm:pt modelId="{15B71AC0-C591-4C2C-8BFD-3E7F92817E84}" type="parTrans" cxnId="{AFB6DEEA-46A7-41A3-948F-9D35C520D9AD}">
      <dgm:prSet/>
      <dgm:spPr/>
      <dgm:t>
        <a:bodyPr/>
        <a:lstStyle/>
        <a:p>
          <a:endParaRPr lang="en-GB"/>
        </a:p>
      </dgm:t>
    </dgm:pt>
    <dgm:pt modelId="{8EB281B4-E4F2-4251-B816-F9EBF060264F}" type="sibTrans" cxnId="{AFB6DEEA-46A7-41A3-948F-9D35C520D9AD}">
      <dgm:prSet/>
      <dgm:spPr/>
      <dgm:t>
        <a:bodyPr/>
        <a:lstStyle/>
        <a:p>
          <a:endParaRPr lang="en-GB"/>
        </a:p>
      </dgm:t>
    </dgm:pt>
    <dgm:pt modelId="{41260D4C-9FB2-4905-84DE-1D2A98AF3E27}">
      <dgm:prSet phldrT="[Text]" custT="1"/>
      <dgm:spPr/>
      <dgm:t>
        <a:bodyPr/>
        <a:lstStyle/>
        <a:p>
          <a:r>
            <a:rPr lang="et-EE" sz="1600" dirty="0" smtClean="0"/>
            <a:t>Konsensukoosolek</a:t>
          </a:r>
          <a:endParaRPr lang="en-GB" sz="1600" dirty="0"/>
        </a:p>
      </dgm:t>
    </dgm:pt>
    <dgm:pt modelId="{D1B82379-19C6-4E5F-9166-2AD8F4F3498A}" type="parTrans" cxnId="{15DEDE9A-D1BB-47F3-8630-22BEDFB73878}">
      <dgm:prSet/>
      <dgm:spPr/>
      <dgm:t>
        <a:bodyPr/>
        <a:lstStyle/>
        <a:p>
          <a:endParaRPr lang="en-GB"/>
        </a:p>
      </dgm:t>
    </dgm:pt>
    <dgm:pt modelId="{F1C139A2-A44C-450D-BD82-131A5C5FE54A}" type="sibTrans" cxnId="{15DEDE9A-D1BB-47F3-8630-22BEDFB73878}">
      <dgm:prSet/>
      <dgm:spPr/>
      <dgm:t>
        <a:bodyPr/>
        <a:lstStyle/>
        <a:p>
          <a:endParaRPr lang="en-GB"/>
        </a:p>
      </dgm:t>
    </dgm:pt>
    <dgm:pt modelId="{42B97505-BFB5-4B64-A414-66C32EBC3A61}">
      <dgm:prSet phldrT="[Text]" custT="1"/>
      <dgm:spPr/>
      <dgm:t>
        <a:bodyPr/>
        <a:lstStyle/>
        <a:p>
          <a:r>
            <a:rPr lang="et-EE" sz="1600" dirty="0" smtClean="0"/>
            <a:t>Temaatilise hindamispaneeli koosolek</a:t>
          </a:r>
          <a:endParaRPr lang="en-GB" sz="1600" dirty="0"/>
        </a:p>
      </dgm:t>
    </dgm:pt>
    <dgm:pt modelId="{975914E2-1847-4CD4-B378-89152CFF1DEA}" type="parTrans" cxnId="{8867130F-DADD-47FF-A716-5278E85486EA}">
      <dgm:prSet/>
      <dgm:spPr/>
      <dgm:t>
        <a:bodyPr/>
        <a:lstStyle/>
        <a:p>
          <a:endParaRPr lang="en-GB"/>
        </a:p>
      </dgm:t>
    </dgm:pt>
    <dgm:pt modelId="{F85A24EB-8004-4DB2-B02B-DCA0264EDE54}" type="sibTrans" cxnId="{8867130F-DADD-47FF-A716-5278E85486EA}">
      <dgm:prSet/>
      <dgm:spPr/>
      <dgm:t>
        <a:bodyPr/>
        <a:lstStyle/>
        <a:p>
          <a:endParaRPr lang="en-GB"/>
        </a:p>
      </dgm:t>
    </dgm:pt>
    <dgm:pt modelId="{D7D9E7B9-A1BD-4898-8944-4A60FE469BCD}">
      <dgm:prSet phldrT="[Text]" custT="1"/>
      <dgm:spPr/>
      <dgm:t>
        <a:bodyPr/>
        <a:lstStyle/>
        <a:p>
          <a:r>
            <a:rPr lang="et-EE" sz="1600" dirty="0" smtClean="0"/>
            <a:t>Programmikomitee</a:t>
          </a:r>
          <a:endParaRPr lang="en-GB" sz="1600" dirty="0"/>
        </a:p>
      </dgm:t>
    </dgm:pt>
    <dgm:pt modelId="{0D190A65-D95E-4E3C-81D5-B04E948598FE}" type="parTrans" cxnId="{D4CFAD42-DA98-42AA-BAEE-36ADE5F92DDB}">
      <dgm:prSet/>
      <dgm:spPr/>
      <dgm:t>
        <a:bodyPr/>
        <a:lstStyle/>
        <a:p>
          <a:endParaRPr lang="en-GB"/>
        </a:p>
      </dgm:t>
    </dgm:pt>
    <dgm:pt modelId="{8CB786F9-EA34-493D-8293-CF866FF53DE5}" type="sibTrans" cxnId="{D4CFAD42-DA98-42AA-BAEE-36ADE5F92DDB}">
      <dgm:prSet/>
      <dgm:spPr/>
      <dgm:t>
        <a:bodyPr/>
        <a:lstStyle/>
        <a:p>
          <a:endParaRPr lang="en-GB"/>
        </a:p>
      </dgm:t>
    </dgm:pt>
    <dgm:pt modelId="{ADE2E8C3-BEE9-478E-AE0A-CE3C7C7396E3}" type="pres">
      <dgm:prSet presAssocID="{43CDA1DD-1969-4CAC-A32D-BD9250C2C2BD}" presName="Name0" presStyleCnt="0">
        <dgm:presLayoutVars>
          <dgm:dir/>
          <dgm:animLvl val="lvl"/>
          <dgm:resizeHandles val="exact"/>
        </dgm:presLayoutVars>
      </dgm:prSet>
      <dgm:spPr/>
    </dgm:pt>
    <dgm:pt modelId="{F0523310-4338-424D-9603-F77CBDC3086E}" type="pres">
      <dgm:prSet presAssocID="{5D176040-0C33-43C6-8C14-E33B4508C4CF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7076AFED-8B6F-44D6-A2A9-FA1AF0E82D19}" type="pres">
      <dgm:prSet presAssocID="{DEAE453F-8ED3-4325-AE2B-73FBAFE3CA3B}" presName="parTxOnlySpace" presStyleCnt="0"/>
      <dgm:spPr/>
    </dgm:pt>
    <dgm:pt modelId="{C711FD57-876F-4BF5-9DB4-5688985A5EB7}" type="pres">
      <dgm:prSet presAssocID="{09AD28DC-912E-4025-A6A3-6DC2B7E36BC7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8CD4168-64F8-4662-B0BF-3AA63DFB22EB}" type="pres">
      <dgm:prSet presAssocID="{8EB281B4-E4F2-4251-B816-F9EBF060264F}" presName="parTxOnlySpace" presStyleCnt="0"/>
      <dgm:spPr/>
    </dgm:pt>
    <dgm:pt modelId="{5E965EE6-FAE5-4AD6-9544-E788C864219A}" type="pres">
      <dgm:prSet presAssocID="{41260D4C-9FB2-4905-84DE-1D2A98AF3E27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FEB8FE6F-F8BA-41D0-9AAD-939E3B6E9534}" type="pres">
      <dgm:prSet presAssocID="{F1C139A2-A44C-450D-BD82-131A5C5FE54A}" presName="parTxOnlySpace" presStyleCnt="0"/>
      <dgm:spPr/>
    </dgm:pt>
    <dgm:pt modelId="{1C53AA1A-83B5-494F-94D1-F0EFE2755E63}" type="pres">
      <dgm:prSet presAssocID="{42B97505-BFB5-4B64-A414-66C32EBC3A61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A01FB9-9D52-41EA-8655-577B16C01250}" type="pres">
      <dgm:prSet presAssocID="{F85A24EB-8004-4DB2-B02B-DCA0264EDE54}" presName="parTxOnlySpace" presStyleCnt="0"/>
      <dgm:spPr/>
    </dgm:pt>
    <dgm:pt modelId="{79D773B6-2493-471E-9023-75CCC8741D55}" type="pres">
      <dgm:prSet presAssocID="{D7D9E7B9-A1BD-4898-8944-4A60FE469BC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D4CFAD42-DA98-42AA-BAEE-36ADE5F92DDB}" srcId="{43CDA1DD-1969-4CAC-A32D-BD9250C2C2BD}" destId="{D7D9E7B9-A1BD-4898-8944-4A60FE469BCD}" srcOrd="4" destOrd="0" parTransId="{0D190A65-D95E-4E3C-81D5-B04E948598FE}" sibTransId="{8CB786F9-EA34-493D-8293-CF866FF53DE5}"/>
    <dgm:cxn modelId="{B78695CD-CC5D-424E-9E6B-65E4A17C3E86}" type="presOf" srcId="{41260D4C-9FB2-4905-84DE-1D2A98AF3E27}" destId="{5E965EE6-FAE5-4AD6-9544-E788C864219A}" srcOrd="0" destOrd="0" presId="urn:microsoft.com/office/officeart/2005/8/layout/chevron1"/>
    <dgm:cxn modelId="{3EC100AE-CB75-4490-9F1A-1D65EE259ECA}" type="presOf" srcId="{09AD28DC-912E-4025-A6A3-6DC2B7E36BC7}" destId="{C711FD57-876F-4BF5-9DB4-5688985A5EB7}" srcOrd="0" destOrd="0" presId="urn:microsoft.com/office/officeart/2005/8/layout/chevron1"/>
    <dgm:cxn modelId="{AFB6DEEA-46A7-41A3-948F-9D35C520D9AD}" srcId="{43CDA1DD-1969-4CAC-A32D-BD9250C2C2BD}" destId="{09AD28DC-912E-4025-A6A3-6DC2B7E36BC7}" srcOrd="1" destOrd="0" parTransId="{15B71AC0-C591-4C2C-8BFD-3E7F92817E84}" sibTransId="{8EB281B4-E4F2-4251-B816-F9EBF060264F}"/>
    <dgm:cxn modelId="{92BC4F60-F57E-4FF8-8E00-2FF79AE0EA94}" type="presOf" srcId="{43CDA1DD-1969-4CAC-A32D-BD9250C2C2BD}" destId="{ADE2E8C3-BEE9-478E-AE0A-CE3C7C7396E3}" srcOrd="0" destOrd="0" presId="urn:microsoft.com/office/officeart/2005/8/layout/chevron1"/>
    <dgm:cxn modelId="{9C4CAC74-5B31-4023-808E-8760415CBA23}" type="presOf" srcId="{42B97505-BFB5-4B64-A414-66C32EBC3A61}" destId="{1C53AA1A-83B5-494F-94D1-F0EFE2755E63}" srcOrd="0" destOrd="0" presId="urn:microsoft.com/office/officeart/2005/8/layout/chevron1"/>
    <dgm:cxn modelId="{14B5471E-BA2A-4402-94AE-EEB4843E8896}" type="presOf" srcId="{5D176040-0C33-43C6-8C14-E33B4508C4CF}" destId="{F0523310-4338-424D-9603-F77CBDC3086E}" srcOrd="0" destOrd="0" presId="urn:microsoft.com/office/officeart/2005/8/layout/chevron1"/>
    <dgm:cxn modelId="{303385C1-FA5C-48A1-9552-25FFB61261EB}" srcId="{43CDA1DD-1969-4CAC-A32D-BD9250C2C2BD}" destId="{5D176040-0C33-43C6-8C14-E33B4508C4CF}" srcOrd="0" destOrd="0" parTransId="{0DEF6978-2AC3-4A5E-8E29-E3363171511D}" sibTransId="{DEAE453F-8ED3-4325-AE2B-73FBAFE3CA3B}"/>
    <dgm:cxn modelId="{9B6B1F75-B5DA-4541-9FFC-4AB23A31DD9B}" type="presOf" srcId="{D7D9E7B9-A1BD-4898-8944-4A60FE469BCD}" destId="{79D773B6-2493-471E-9023-75CCC8741D55}" srcOrd="0" destOrd="0" presId="urn:microsoft.com/office/officeart/2005/8/layout/chevron1"/>
    <dgm:cxn modelId="{8867130F-DADD-47FF-A716-5278E85486EA}" srcId="{43CDA1DD-1969-4CAC-A32D-BD9250C2C2BD}" destId="{42B97505-BFB5-4B64-A414-66C32EBC3A61}" srcOrd="3" destOrd="0" parTransId="{975914E2-1847-4CD4-B378-89152CFF1DEA}" sibTransId="{F85A24EB-8004-4DB2-B02B-DCA0264EDE54}"/>
    <dgm:cxn modelId="{15DEDE9A-D1BB-47F3-8630-22BEDFB73878}" srcId="{43CDA1DD-1969-4CAC-A32D-BD9250C2C2BD}" destId="{41260D4C-9FB2-4905-84DE-1D2A98AF3E27}" srcOrd="2" destOrd="0" parTransId="{D1B82379-19C6-4E5F-9166-2AD8F4F3498A}" sibTransId="{F1C139A2-A44C-450D-BD82-131A5C5FE54A}"/>
    <dgm:cxn modelId="{1BE6908C-595A-499E-8DAD-11E85604C418}" type="presParOf" srcId="{ADE2E8C3-BEE9-478E-AE0A-CE3C7C7396E3}" destId="{F0523310-4338-424D-9603-F77CBDC3086E}" srcOrd="0" destOrd="0" presId="urn:microsoft.com/office/officeart/2005/8/layout/chevron1"/>
    <dgm:cxn modelId="{53A987DD-EB0A-471E-B9E4-A67DC4780C2C}" type="presParOf" srcId="{ADE2E8C3-BEE9-478E-AE0A-CE3C7C7396E3}" destId="{7076AFED-8B6F-44D6-A2A9-FA1AF0E82D19}" srcOrd="1" destOrd="0" presId="urn:microsoft.com/office/officeart/2005/8/layout/chevron1"/>
    <dgm:cxn modelId="{05F3EACB-D974-4FF0-9D62-16A0554CA981}" type="presParOf" srcId="{ADE2E8C3-BEE9-478E-AE0A-CE3C7C7396E3}" destId="{C711FD57-876F-4BF5-9DB4-5688985A5EB7}" srcOrd="2" destOrd="0" presId="urn:microsoft.com/office/officeart/2005/8/layout/chevron1"/>
    <dgm:cxn modelId="{948F5613-8F41-4630-8CE5-CCFF705985C0}" type="presParOf" srcId="{ADE2E8C3-BEE9-478E-AE0A-CE3C7C7396E3}" destId="{08CD4168-64F8-4662-B0BF-3AA63DFB22EB}" srcOrd="3" destOrd="0" presId="urn:microsoft.com/office/officeart/2005/8/layout/chevron1"/>
    <dgm:cxn modelId="{5CE6E1C1-19BC-47FF-8723-B597083E5371}" type="presParOf" srcId="{ADE2E8C3-BEE9-478E-AE0A-CE3C7C7396E3}" destId="{5E965EE6-FAE5-4AD6-9544-E788C864219A}" srcOrd="4" destOrd="0" presId="urn:microsoft.com/office/officeart/2005/8/layout/chevron1"/>
    <dgm:cxn modelId="{0D9F4F9E-770D-429A-9432-BA8699B34D4B}" type="presParOf" srcId="{ADE2E8C3-BEE9-478E-AE0A-CE3C7C7396E3}" destId="{FEB8FE6F-F8BA-41D0-9AAD-939E3B6E9534}" srcOrd="5" destOrd="0" presId="urn:microsoft.com/office/officeart/2005/8/layout/chevron1"/>
    <dgm:cxn modelId="{22B80795-7158-4B2B-BBC0-D122009ED8ED}" type="presParOf" srcId="{ADE2E8C3-BEE9-478E-AE0A-CE3C7C7396E3}" destId="{1C53AA1A-83B5-494F-94D1-F0EFE2755E63}" srcOrd="6" destOrd="0" presId="urn:microsoft.com/office/officeart/2005/8/layout/chevron1"/>
    <dgm:cxn modelId="{F2658EF9-4F10-419A-B4A5-2743DBA32B79}" type="presParOf" srcId="{ADE2E8C3-BEE9-478E-AE0A-CE3C7C7396E3}" destId="{16A01FB9-9D52-41EA-8655-577B16C01250}" srcOrd="7" destOrd="0" presId="urn:microsoft.com/office/officeart/2005/8/layout/chevron1"/>
    <dgm:cxn modelId="{D45B54F9-3F9C-472B-9EB6-A98D67FA76BA}" type="presParOf" srcId="{ADE2E8C3-BEE9-478E-AE0A-CE3C7C7396E3}" destId="{79D773B6-2493-471E-9023-75CCC8741D55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523310-4338-424D-9603-F77CBDC3086E}">
      <dsp:nvSpPr>
        <dsp:cNvPr id="0" name=""/>
        <dsp:cNvSpPr/>
      </dsp:nvSpPr>
      <dsp:spPr>
        <a:xfrm>
          <a:off x="2232" y="2333128"/>
          <a:ext cx="1986855" cy="7947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kern="1200" dirty="0" smtClean="0"/>
            <a:t>Tehniline eelkontroll</a:t>
          </a:r>
          <a:endParaRPr lang="en-GB" sz="1600" kern="1200" dirty="0"/>
        </a:p>
      </dsp:txBody>
      <dsp:txXfrm>
        <a:off x="399603" y="2333128"/>
        <a:ext cx="1192113" cy="794742"/>
      </dsp:txXfrm>
    </dsp:sp>
    <dsp:sp modelId="{C711FD57-876F-4BF5-9DB4-5688985A5EB7}">
      <dsp:nvSpPr>
        <dsp:cNvPr id="0" name=""/>
        <dsp:cNvSpPr/>
      </dsp:nvSpPr>
      <dsp:spPr>
        <a:xfrm>
          <a:off x="1790402" y="2333128"/>
          <a:ext cx="1986855" cy="7947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kern="1200" dirty="0" smtClean="0"/>
            <a:t>Taotluse sisuline hindamine</a:t>
          </a:r>
          <a:endParaRPr lang="en-GB" sz="1600" kern="1200" dirty="0"/>
        </a:p>
      </dsp:txBody>
      <dsp:txXfrm>
        <a:off x="2187773" y="2333128"/>
        <a:ext cx="1192113" cy="794742"/>
      </dsp:txXfrm>
    </dsp:sp>
    <dsp:sp modelId="{5E965EE6-FAE5-4AD6-9544-E788C864219A}">
      <dsp:nvSpPr>
        <dsp:cNvPr id="0" name=""/>
        <dsp:cNvSpPr/>
      </dsp:nvSpPr>
      <dsp:spPr>
        <a:xfrm>
          <a:off x="3578572" y="2333128"/>
          <a:ext cx="1986855" cy="7947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kern="1200" dirty="0" smtClean="0"/>
            <a:t>Konsensukoosolek</a:t>
          </a:r>
          <a:endParaRPr lang="en-GB" sz="1600" kern="1200" dirty="0"/>
        </a:p>
      </dsp:txBody>
      <dsp:txXfrm>
        <a:off x="3975943" y="2333128"/>
        <a:ext cx="1192113" cy="794742"/>
      </dsp:txXfrm>
    </dsp:sp>
    <dsp:sp modelId="{1C53AA1A-83B5-494F-94D1-F0EFE2755E63}">
      <dsp:nvSpPr>
        <dsp:cNvPr id="0" name=""/>
        <dsp:cNvSpPr/>
      </dsp:nvSpPr>
      <dsp:spPr>
        <a:xfrm>
          <a:off x="5366742" y="2333128"/>
          <a:ext cx="1986855" cy="7947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kern="1200" dirty="0" smtClean="0"/>
            <a:t>Temaatilise hindamispaneeli koosolek</a:t>
          </a:r>
          <a:endParaRPr lang="en-GB" sz="1600" kern="1200" dirty="0"/>
        </a:p>
      </dsp:txBody>
      <dsp:txXfrm>
        <a:off x="5764113" y="2333128"/>
        <a:ext cx="1192113" cy="794742"/>
      </dsp:txXfrm>
    </dsp:sp>
    <dsp:sp modelId="{79D773B6-2493-471E-9023-75CCC8741D55}">
      <dsp:nvSpPr>
        <dsp:cNvPr id="0" name=""/>
        <dsp:cNvSpPr/>
      </dsp:nvSpPr>
      <dsp:spPr>
        <a:xfrm>
          <a:off x="7154912" y="2333128"/>
          <a:ext cx="1986855" cy="7947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kern="1200" dirty="0" smtClean="0"/>
            <a:t>Programmikomitee</a:t>
          </a:r>
          <a:endParaRPr lang="en-GB" sz="1600" kern="1200" dirty="0"/>
        </a:p>
      </dsp:txBody>
      <dsp:txXfrm>
        <a:off x="7552283" y="2333128"/>
        <a:ext cx="1192113" cy="794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C6B3F327-D5CD-4E6C-AFE2-9FC41B03C91B}" type="datetimeFigureOut">
              <a:rPr lang="en-US"/>
              <a:pPr>
                <a:defRPr/>
              </a:pPr>
              <a:t>10/16/2012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48DC7013-3BF3-4754-BB65-49D64637B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2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5BDA2D45-6714-4AB9-BCA5-05724F96F098}" type="datetimeFigureOut">
              <a:rPr lang="en-US"/>
              <a:pPr>
                <a:defRPr/>
              </a:pPr>
              <a:t>10/16/2012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  <a:p>
            <a:pPr lvl="2"/>
            <a:r>
              <a:rPr lang="et-EE" noProof="0" smtClean="0"/>
              <a:t>Third level</a:t>
            </a:r>
          </a:p>
          <a:p>
            <a:pPr lvl="3"/>
            <a:r>
              <a:rPr lang="et-EE" noProof="0" smtClean="0"/>
              <a:t>Fourth level</a:t>
            </a:r>
          </a:p>
          <a:p>
            <a:pPr lvl="4"/>
            <a:r>
              <a:rPr lang="et-EE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FF7DD7F3-8CB2-4185-8365-8D88BF7BF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4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t-EE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1C5DD8-A12D-417A-A6C7-CA99E38E32DA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pp_logo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222500" y="301625"/>
            <a:ext cx="468153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pp_logo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>
            <a:cxnSpLocks noChangeShapeType="1"/>
          </p:cNvCxnSpPr>
          <p:nvPr userDrawn="1"/>
        </p:nvCxnSpPr>
        <p:spPr bwMode="auto">
          <a:xfrm>
            <a:off x="0" y="639763"/>
            <a:ext cx="9144000" cy="0"/>
          </a:xfrm>
          <a:prstGeom prst="line">
            <a:avLst/>
          </a:prstGeom>
          <a:noFill/>
          <a:ln w="12700">
            <a:solidFill>
              <a:srgbClr val="832B7C"/>
            </a:solidFill>
            <a:round/>
            <a:headEnd/>
            <a:tailEnd/>
          </a:ln>
          <a:effectLst>
            <a:outerShdw blurRad="40000" dist="12700" dir="5400000" rotWithShape="0">
              <a:srgbClr val="808080">
                <a:alpha val="25000"/>
              </a:srgbClr>
            </a:outerShdw>
          </a:effectLst>
          <a:ex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research/participants/portal/page/experts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 txBox="1">
            <a:spLocks/>
          </p:cNvSpPr>
          <p:nvPr/>
        </p:nvSpPr>
        <p:spPr bwMode="auto">
          <a:xfrm>
            <a:off x="0" y="2703513"/>
            <a:ext cx="9144000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t-EE" sz="4400" dirty="0" smtClean="0"/>
              <a:t> </a:t>
            </a:r>
            <a:r>
              <a:rPr lang="et-EE" sz="4400" b="1" dirty="0" smtClean="0">
                <a:solidFill>
                  <a:srgbClr val="7030A0"/>
                </a:solidFill>
              </a:rPr>
              <a:t>7 RP projektitaotluste hindamine</a:t>
            </a:r>
          </a:p>
          <a:p>
            <a:pPr algn="ctr"/>
            <a:endParaRPr lang="et-EE" sz="4400" b="1" dirty="0">
              <a:solidFill>
                <a:srgbClr val="7030A0"/>
              </a:solidFill>
            </a:endParaRPr>
          </a:p>
        </p:txBody>
      </p:sp>
      <p:sp>
        <p:nvSpPr>
          <p:cNvPr id="3075" name="Subtitle 2"/>
          <p:cNvSpPr txBox="1">
            <a:spLocks/>
          </p:cNvSpPr>
          <p:nvPr/>
        </p:nvSpPr>
        <p:spPr bwMode="auto">
          <a:xfrm>
            <a:off x="0" y="5816600"/>
            <a:ext cx="91440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1600" dirty="0" smtClean="0"/>
              <a:t>0</a:t>
            </a:r>
            <a:r>
              <a:rPr lang="et-EE" sz="1600" dirty="0"/>
              <a:t>2</a:t>
            </a:r>
            <a:r>
              <a:rPr lang="en-US" sz="1600" dirty="0" smtClean="0"/>
              <a:t>. </a:t>
            </a:r>
            <a:r>
              <a:rPr lang="et-EE" sz="1600" dirty="0"/>
              <a:t>j</a:t>
            </a:r>
            <a:r>
              <a:rPr lang="et-EE" sz="1600" dirty="0" smtClean="0"/>
              <a:t>a 04. oktoober</a:t>
            </a:r>
            <a:r>
              <a:rPr lang="en-US" sz="1600" dirty="0" smtClean="0"/>
              <a:t> </a:t>
            </a:r>
            <a:r>
              <a:rPr lang="en-US" sz="1600" dirty="0"/>
              <a:t>2012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t-EE" sz="1600" dirty="0"/>
              <a:t>7RP </a:t>
            </a:r>
            <a:r>
              <a:rPr lang="et-EE" sz="1600" dirty="0" smtClean="0"/>
              <a:t>koolitus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422" y="225083"/>
            <a:ext cx="5303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b="1" dirty="0" smtClean="0">
                <a:solidFill>
                  <a:srgbClr val="7030A0"/>
                </a:solidFill>
              </a:rPr>
              <a:t>Taotluse l läbikukkumine </a:t>
            </a:r>
            <a:endParaRPr lang="et-EE" sz="24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7790" y="1575582"/>
            <a:ext cx="806078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dirty="0" smtClean="0"/>
          </a:p>
          <a:p>
            <a:pPr>
              <a:buFont typeface="Arial" pitchFamily="34" charset="0"/>
              <a:buChar char="•"/>
            </a:pPr>
            <a:r>
              <a:rPr lang="fi-FI" sz="2800" dirty="0" smtClean="0"/>
              <a:t>Juhul kui ühe kriteeriumi hinne on alla lävendi(≤2.5)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/>
              <a:t>Kui kogu hinne on ≤9,5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/>
              <a:t>Taotlus, mis saab iga kriteeriumi puhul 3 (hea) ei ole piisavalt hea</a:t>
            </a:r>
          </a:p>
          <a:p>
            <a:pPr>
              <a:buFont typeface="Arial" pitchFamily="34" charset="0"/>
              <a:buChar char="•"/>
            </a:pPr>
            <a:endParaRPr lang="et-E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2880"/>
            <a:ext cx="6907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>
                <a:solidFill>
                  <a:srgbClr val="7030A0"/>
                </a:solidFill>
              </a:rPr>
              <a:t>Kui mitu taotlust saavad sama hinde, siis saab määravaks …</a:t>
            </a:r>
            <a:endParaRPr lang="et-EE" sz="24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94228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dirty="0" smtClean="0"/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Taotlus on esitatud teemal, mida ükski kõrgema hinde saanud taotlus ei kata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/>
              <a:t>Kõrgem hinne esimese kriteeriumi eest (teadus ja tehnoloogia)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Kõrgem hinne kolmanda kriteeriumi eest (mõju)</a:t>
            </a:r>
          </a:p>
          <a:p>
            <a:pPr>
              <a:buFont typeface="Arial" pitchFamily="34" charset="0"/>
              <a:buChar char="•"/>
            </a:pPr>
            <a:endParaRPr lang="et-EE" sz="2400" dirty="0" smtClean="0"/>
          </a:p>
          <a:p>
            <a:r>
              <a:rPr lang="et-EE" sz="2400" u="sng" dirty="0" smtClean="0"/>
              <a:t>Vajadusel muud näitajad: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/>
              <a:t>Panus Euroopa teadusruumi eesmärkide saavutamisse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Parem vastavus tööprogrammi eesmärkidele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Konkreetsete partnerite kaasamine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VKEde kaasamine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Konsortsiumi geograafiline haare jne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1354"/>
            <a:ext cx="6738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b="1" dirty="0" smtClean="0">
                <a:solidFill>
                  <a:srgbClr val="7030A0"/>
                </a:solidFill>
              </a:rPr>
              <a:t>Hinnangu vaidlustamine ( redress)</a:t>
            </a:r>
            <a:endParaRPr lang="et-EE" sz="24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5588" y="1561514"/>
            <a:ext cx="780756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dirty="0" smtClean="0"/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Põhimõtteliselt on võimalik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Väga aeganõudev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Enamasti pole sellest kasu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Võib puudutada vaid protseduurilisi küsimusi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/>
              <a:t>Ei saa vaidlustada sisulisi hinnanguid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b="1" dirty="0" smtClean="0">
                <a:solidFill>
                  <a:srgbClr val="7030A0"/>
                </a:solidFill>
              </a:rPr>
              <a:t>Kui tunned ennast erialal tegijana, kuid tahaksid enam teada 7RP projektide loogikast, siis registreeru eksperdiks:</a:t>
            </a:r>
            <a:endParaRPr lang="et-EE" sz="20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948" y="984737"/>
            <a:ext cx="870790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2400" b="1" dirty="0">
                <a:hlinkClick r:id="rId2"/>
              </a:rPr>
              <a:t>http://ec.europa.eu/research/participants/portal/page/experts</a:t>
            </a:r>
            <a:endParaRPr lang="et-EE" sz="2400" dirty="0" smtClean="0"/>
          </a:p>
          <a:p>
            <a:r>
              <a:rPr lang="et-EE" sz="2400" b="1" dirty="0" smtClean="0">
                <a:solidFill>
                  <a:srgbClr val="7030A0"/>
                </a:solidFill>
              </a:rPr>
              <a:t>Kuidas hindajaid valitakse? </a:t>
            </a:r>
          </a:p>
          <a:p>
            <a:endParaRPr lang="et-EE" sz="2000" b="1" dirty="0" smtClean="0"/>
          </a:p>
          <a:p>
            <a:r>
              <a:rPr lang="et-EE" sz="2400" b="1" dirty="0" smtClean="0"/>
              <a:t>Kriteeriumid: </a:t>
            </a:r>
          </a:p>
          <a:p>
            <a:pPr lvl="1">
              <a:buFont typeface="Arial" pitchFamily="34" charset="0"/>
              <a:buChar char="•"/>
            </a:pPr>
            <a:r>
              <a:rPr lang="et-EE" sz="2400" dirty="0" smtClean="0"/>
              <a:t>eelnev kogemus</a:t>
            </a:r>
          </a:p>
          <a:p>
            <a:pPr lvl="1">
              <a:buFont typeface="Arial" pitchFamily="34" charset="0"/>
              <a:buChar char="•"/>
            </a:pPr>
            <a:r>
              <a:rPr lang="et-EE" sz="2400" dirty="0" smtClean="0"/>
              <a:t>vastav kompetents</a:t>
            </a:r>
          </a:p>
          <a:p>
            <a:pPr lvl="1">
              <a:buFont typeface="Arial" pitchFamily="34" charset="0"/>
              <a:buChar char="•"/>
            </a:pPr>
            <a:r>
              <a:rPr lang="et-EE" sz="2400" dirty="0" smtClean="0"/>
              <a:t>esindatud peab olema nii teadus-kui tööstussektor </a:t>
            </a:r>
          </a:p>
          <a:p>
            <a:pPr lvl="1">
              <a:buFont typeface="Arial" pitchFamily="34" charset="0"/>
              <a:buChar char="•"/>
            </a:pPr>
            <a:r>
              <a:rPr lang="et-EE" sz="2400" dirty="0" smtClean="0"/>
              <a:t>sooline tasakaal</a:t>
            </a:r>
          </a:p>
          <a:p>
            <a:pPr lvl="1">
              <a:buFont typeface="Arial" pitchFamily="34" charset="0"/>
              <a:buChar char="•"/>
            </a:pPr>
            <a:r>
              <a:rPr lang="et-EE" sz="2400" dirty="0" smtClean="0"/>
              <a:t>geograafiline jaotus</a:t>
            </a:r>
          </a:p>
          <a:p>
            <a:pPr lvl="1">
              <a:buFont typeface="Arial" pitchFamily="34" charset="0"/>
              <a:buChar char="•"/>
            </a:pPr>
            <a:r>
              <a:rPr lang="et-EE" sz="2400" dirty="0" smtClean="0"/>
              <a:t>inglise keele valdamine</a:t>
            </a:r>
          </a:p>
          <a:p>
            <a:endParaRPr lang="et-EE" sz="2000" dirty="0" smtClean="0"/>
          </a:p>
          <a:p>
            <a:endParaRPr lang="et-EE" sz="2000" dirty="0" smtClean="0"/>
          </a:p>
          <a:p>
            <a:r>
              <a:rPr lang="et-EE" sz="2400" b="1" dirty="0" smtClean="0">
                <a:solidFill>
                  <a:srgbClr val="C00000"/>
                </a:solidFill>
              </a:rPr>
              <a:t>Euroopa Komsjon on kutsunud perioodil 2007-2010  Eesti eksperte osalema hindamistel 121 korda. Kokku on eksperdina esinenud 63 eestlast</a:t>
            </a:r>
            <a:endParaRPr lang="et-EE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"/>
            <a:ext cx="5416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 smtClean="0">
                <a:solidFill>
                  <a:srgbClr val="7030A0"/>
                </a:solidFill>
              </a:rPr>
              <a:t>Huvide konflikt </a:t>
            </a:r>
            <a:endParaRPr lang="et-EE" sz="28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1692" y="1026943"/>
            <a:ext cx="838434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>
                <a:solidFill>
                  <a:srgbClr val="7030A0"/>
                </a:solidFill>
              </a:rPr>
              <a:t>Hindajaks ei tohi olla isik, kes:</a:t>
            </a:r>
          </a:p>
          <a:p>
            <a:pPr lvl="1">
              <a:buFont typeface="Arial" pitchFamily="34" charset="0"/>
              <a:buChar char="•"/>
            </a:pPr>
            <a:r>
              <a:rPr lang="et-EE" sz="2400" dirty="0" smtClean="0"/>
              <a:t>on osalenud taotluse ettevalmistamises</a:t>
            </a:r>
          </a:p>
          <a:p>
            <a:pPr lvl="1">
              <a:buFont typeface="Arial" pitchFamily="34" charset="0"/>
              <a:buChar char="•"/>
            </a:pPr>
            <a:r>
              <a:rPr lang="fi-FI" sz="2400" dirty="0" smtClean="0"/>
              <a:t>saab taotluse rahastamisest otsest kasu</a:t>
            </a:r>
          </a:p>
          <a:p>
            <a:pPr lvl="1">
              <a:buFont typeface="Arial" pitchFamily="34" charset="0"/>
              <a:buChar char="•"/>
            </a:pPr>
            <a:r>
              <a:rPr lang="et-EE" sz="2400" dirty="0" smtClean="0"/>
              <a:t>on perekondlikult seotudtaotlejaga</a:t>
            </a:r>
          </a:p>
          <a:p>
            <a:pPr lvl="1">
              <a:buFont typeface="Arial" pitchFamily="34" charset="0"/>
              <a:buChar char="•"/>
            </a:pPr>
            <a:r>
              <a:rPr lang="et-EE" sz="2400" dirty="0" smtClean="0"/>
              <a:t>töötab samas organisatsioonis*, etc.</a:t>
            </a:r>
          </a:p>
          <a:p>
            <a:endParaRPr lang="et-EE" sz="2400" dirty="0" smtClean="0"/>
          </a:p>
          <a:p>
            <a:r>
              <a:rPr lang="fi-FI" sz="2400" b="1" dirty="0" smtClean="0">
                <a:solidFill>
                  <a:srgbClr val="7030A0"/>
                </a:solidFill>
              </a:rPr>
              <a:t>Potentsiaalne huvide konflikt </a:t>
            </a:r>
            <a:r>
              <a:rPr lang="fi-FI" sz="2400" dirty="0" smtClean="0"/>
              <a:t>(ei tohi hinnata konkreetset taotlust):</a:t>
            </a:r>
          </a:p>
          <a:p>
            <a:pPr lvl="1">
              <a:buFont typeface="Arial" pitchFamily="34" charset="0"/>
              <a:buChar char="•"/>
            </a:pPr>
            <a:r>
              <a:rPr lang="fi-FI" sz="2400" dirty="0" smtClean="0"/>
              <a:t>töösuhe taotlejaga viimase 3 aasta jooksul</a:t>
            </a:r>
          </a:p>
          <a:p>
            <a:pPr lvl="1">
              <a:buFont typeface="Arial" pitchFamily="34" charset="0"/>
              <a:buChar char="•"/>
            </a:pPr>
            <a:r>
              <a:rPr lang="et-EE" sz="2400" dirty="0" smtClean="0"/>
              <a:t>teadusalane koostöö(antud perioodil või viimase 3 aasta jooksul)</a:t>
            </a:r>
          </a:p>
          <a:p>
            <a:endParaRPr lang="et-EE" sz="2400" dirty="0" smtClean="0"/>
          </a:p>
          <a:p>
            <a:r>
              <a:rPr lang="fi-FI" sz="2400" dirty="0" smtClean="0"/>
              <a:t>*</a:t>
            </a:r>
            <a:r>
              <a:rPr lang="fi-FI" dirty="0" smtClean="0"/>
              <a:t>v.a juhul, kui ettevõte on väga suur ja hindaja töötab taotlejast erinevas osakonnas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Rühm 3"/>
          <p:cNvGrpSpPr>
            <a:grpSpLocks/>
          </p:cNvGrpSpPr>
          <p:nvPr/>
        </p:nvGrpSpPr>
        <p:grpSpPr bwMode="auto">
          <a:xfrm>
            <a:off x="1147762" y="919164"/>
            <a:ext cx="6848475" cy="5019676"/>
            <a:chOff x="720436" y="1380959"/>
            <a:chExt cx="6848763" cy="5019893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436" y="1676399"/>
              <a:ext cx="6650182" cy="47244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2"/>
            <p:cNvSpPr txBox="1">
              <a:spLocks noChangeArrowheads="1"/>
            </p:cNvSpPr>
            <p:nvPr/>
          </p:nvSpPr>
          <p:spPr bwMode="auto">
            <a:xfrm>
              <a:off x="1237673" y="1597891"/>
              <a:ext cx="1339272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9pPr>
            </a:lstStyle>
            <a:p>
              <a:pPr eaLnBrk="1" hangingPunct="1"/>
              <a:endParaRPr lang="et-EE"/>
            </a:p>
          </p:txBody>
        </p:sp>
        <p:sp>
          <p:nvSpPr>
            <p:cNvPr id="5" name="TextBox 6"/>
            <p:cNvSpPr txBox="1">
              <a:spLocks noChangeArrowheads="1"/>
            </p:cNvSpPr>
            <p:nvPr/>
          </p:nvSpPr>
          <p:spPr bwMode="auto">
            <a:xfrm>
              <a:off x="6229927" y="2276764"/>
              <a:ext cx="1339272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9pPr>
            </a:lstStyle>
            <a:p>
              <a:pPr eaLnBrk="1" hangingPunct="1"/>
              <a:r>
                <a:rPr lang="et-EE">
                  <a:solidFill>
                    <a:schemeClr val="bg1"/>
                  </a:solidFill>
                </a:rPr>
                <a:t>Hj</a:t>
              </a:r>
            </a:p>
            <a:p>
              <a:pPr eaLnBrk="1" hangingPunct="1"/>
              <a:r>
                <a:rPr lang="et-EE">
                  <a:solidFill>
                    <a:schemeClr val="bg1"/>
                  </a:solidFill>
                </a:rPr>
                <a:t>hj</a:t>
              </a:r>
            </a:p>
          </p:txBody>
        </p:sp>
        <p:sp>
          <p:nvSpPr>
            <p:cNvPr id="6" name="TextBox 7"/>
            <p:cNvSpPr txBox="1">
              <a:spLocks noChangeArrowheads="1"/>
            </p:cNvSpPr>
            <p:nvPr/>
          </p:nvSpPr>
          <p:spPr bwMode="auto">
            <a:xfrm>
              <a:off x="5477165" y="1380959"/>
              <a:ext cx="1893454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9pPr>
            </a:lstStyle>
            <a:p>
              <a:pPr eaLnBrk="1" hangingPunct="1"/>
              <a:endParaRPr lang="et-EE"/>
            </a:p>
          </p:txBody>
        </p:sp>
        <p:sp>
          <p:nvSpPr>
            <p:cNvPr id="7" name="TextBox 8"/>
            <p:cNvSpPr txBox="1">
              <a:spLocks noChangeArrowheads="1"/>
            </p:cNvSpPr>
            <p:nvPr/>
          </p:nvSpPr>
          <p:spPr bwMode="auto">
            <a:xfrm>
              <a:off x="5477165" y="1611746"/>
              <a:ext cx="752762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9pPr>
            </a:lstStyle>
            <a:p>
              <a:pPr eaLnBrk="1" hangingPunct="1"/>
              <a:endParaRPr lang="et-EE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21186" y="286439"/>
            <a:ext cx="6621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 smtClean="0">
                <a:solidFill>
                  <a:srgbClr val="7030A0"/>
                </a:solidFill>
              </a:rPr>
              <a:t>Taotluse hindamine</a:t>
            </a:r>
            <a:endParaRPr lang="et-EE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95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1354"/>
            <a:ext cx="5725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b="1" dirty="0" smtClean="0">
                <a:solidFill>
                  <a:srgbClr val="7030A0"/>
                </a:solidFill>
              </a:rPr>
              <a:t>Tee hindamisest lõppotsuseni </a:t>
            </a:r>
            <a:endParaRPr lang="et-EE" sz="2400" dirty="0">
              <a:solidFill>
                <a:srgbClr val="7030A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65276569"/>
              </p:ext>
            </p:extLst>
          </p:nvPr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3218"/>
            <a:ext cx="6414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b="1" dirty="0" smtClean="0">
                <a:solidFill>
                  <a:srgbClr val="7030A0"/>
                </a:solidFill>
              </a:rPr>
              <a:t>Tehniline eelkontroll  (Euroopa Komisjon)</a:t>
            </a:r>
            <a:endParaRPr lang="et-EE" sz="24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151" y="1055077"/>
            <a:ext cx="858129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 smtClean="0">
                <a:solidFill>
                  <a:srgbClr val="7030A0"/>
                </a:solidFill>
              </a:rPr>
              <a:t>Kontrollitakse taotluse vastavust konkursi tingimustele: 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/>
              <a:t>Taotlus on laekunud enne konkursi tingimustes antud tähtaega</a:t>
            </a:r>
            <a:r>
              <a:rPr lang="et-EE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Konsortsiumisse kuulub vähemalt konkursitingimustes lubatud minimaalne arv partnereid.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Taotlus on täielik – esitatud on kõik nõutavad administratiivsed vormid (</a:t>
            </a:r>
            <a:r>
              <a:rPr lang="et-EE" sz="2800" i="1" dirty="0" smtClean="0"/>
              <a:t>Part A</a:t>
            </a:r>
            <a:r>
              <a:rPr lang="et-EE" sz="2800" dirty="0" smtClean="0"/>
              <a:t>) ja projekti kirjeldav osa(</a:t>
            </a:r>
            <a:r>
              <a:rPr lang="et-EE" sz="2800" i="1" dirty="0" smtClean="0"/>
              <a:t>Part B</a:t>
            </a:r>
            <a:r>
              <a:rPr lang="et-EE" sz="2800" dirty="0" smtClean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Projekt vastab vormiliselt antud konkursil avatud teemadele (kasutatud on lubatud projektitüüpi, </a:t>
            </a:r>
          </a:p>
          <a:p>
            <a:r>
              <a:rPr lang="fi-FI" sz="2800" dirty="0" smtClean="0"/>
              <a:t>kinni on peetud kõikidest antud konkursi eritingimustest ja piirangutest</a:t>
            </a:r>
            <a:r>
              <a:rPr lang="et-EE" sz="2800" dirty="0" smtClean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Ee</a:t>
            </a:r>
            <a:r>
              <a:rPr lang="fi-FI" sz="2800" dirty="0" smtClean="0"/>
              <a:t>larve koostamisel on jäädud lubatud piiridesse</a:t>
            </a:r>
            <a:r>
              <a:rPr lang="et-EE" sz="2800" dirty="0" smtClean="0"/>
              <a:t>.</a:t>
            </a:r>
            <a:endParaRPr lang="fi-FI" sz="2800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1015"/>
            <a:ext cx="6780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b="1" dirty="0" smtClean="0">
                <a:solidFill>
                  <a:srgbClr val="7030A0"/>
                </a:solidFill>
              </a:rPr>
              <a:t>Taotluste sisuline hindamine </a:t>
            </a:r>
            <a:endParaRPr lang="et-EE" sz="24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57" y="1153551"/>
            <a:ext cx="86375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1) </a:t>
            </a:r>
            <a:r>
              <a:rPr lang="en-US" sz="2400" b="1" dirty="0" err="1" smtClean="0">
                <a:solidFill>
                  <a:srgbClr val="7030A0"/>
                </a:solidFill>
              </a:rPr>
              <a:t>Teaduslik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ja</a:t>
            </a:r>
            <a:r>
              <a:rPr lang="en-US" sz="2400" b="1" dirty="0" smtClean="0">
                <a:solidFill>
                  <a:srgbClr val="7030A0"/>
                </a:solidFill>
              </a:rPr>
              <a:t>/</a:t>
            </a:r>
            <a:r>
              <a:rPr lang="en-US" sz="2400" b="1" dirty="0" err="1" smtClean="0">
                <a:solidFill>
                  <a:srgbClr val="7030A0"/>
                </a:solidFill>
              </a:rPr>
              <a:t>või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tehnoloogiline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kvaliteet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smtClean="0"/>
              <a:t>(</a:t>
            </a:r>
            <a:r>
              <a:rPr lang="en-US" sz="2400" b="1" i="1" dirty="0" smtClean="0"/>
              <a:t>science &amp; technology)</a:t>
            </a:r>
          </a:p>
          <a:p>
            <a:r>
              <a:rPr lang="et-EE" sz="2400" dirty="0" smtClean="0"/>
              <a:t>- sisu, eesmärk, tööplaan</a:t>
            </a:r>
          </a:p>
          <a:p>
            <a:r>
              <a:rPr lang="fi-FI" sz="2400" b="1" dirty="0" smtClean="0"/>
              <a:t>2) </a:t>
            </a:r>
            <a:r>
              <a:rPr lang="fi-FI" sz="2400" b="1" dirty="0" smtClean="0">
                <a:solidFill>
                  <a:srgbClr val="7030A0"/>
                </a:solidFill>
              </a:rPr>
              <a:t>Projekti elluviimise ja juhtimise kvaliteet ja efektiivsus </a:t>
            </a:r>
            <a:r>
              <a:rPr lang="fi-FI" sz="2400" b="1" dirty="0" smtClean="0"/>
              <a:t>(</a:t>
            </a:r>
            <a:r>
              <a:rPr lang="fi-FI" sz="2400" b="1" i="1" dirty="0" smtClean="0"/>
              <a:t>implementation)</a:t>
            </a:r>
          </a:p>
          <a:p>
            <a:r>
              <a:rPr lang="fi-FI" sz="2400" dirty="0" smtClean="0"/>
              <a:t>- partnerid, konsortsium, juhtimine, inim- ja finantsressursside planeerimine ja kasutamine</a:t>
            </a:r>
          </a:p>
          <a:p>
            <a:r>
              <a:rPr lang="fi-FI" sz="2400" b="1" dirty="0" smtClean="0"/>
              <a:t>3) </a:t>
            </a:r>
            <a:r>
              <a:rPr lang="fi-FI" sz="2400" b="1" dirty="0" smtClean="0">
                <a:solidFill>
                  <a:srgbClr val="7030A0"/>
                </a:solidFill>
              </a:rPr>
              <a:t>Projekti</a:t>
            </a:r>
            <a:r>
              <a:rPr lang="et-EE" sz="2400" b="1" dirty="0" smtClean="0">
                <a:solidFill>
                  <a:srgbClr val="7030A0"/>
                </a:solidFill>
              </a:rPr>
              <a:t> </a:t>
            </a:r>
            <a:r>
              <a:rPr lang="fi-FI" sz="2400" b="1" dirty="0" smtClean="0">
                <a:solidFill>
                  <a:srgbClr val="7030A0"/>
                </a:solidFill>
              </a:rPr>
              <a:t>tulemuste arendamise, levitamise ja kasutamise potentsiaalne mõju </a:t>
            </a:r>
            <a:r>
              <a:rPr lang="fi-FI" sz="2400" b="1" dirty="0" smtClean="0"/>
              <a:t>(</a:t>
            </a:r>
            <a:r>
              <a:rPr lang="fi-FI" sz="2400" b="1" i="1" dirty="0" smtClean="0"/>
              <a:t>impact)</a:t>
            </a:r>
          </a:p>
          <a:p>
            <a:r>
              <a:rPr lang="fi-FI" sz="2400" dirty="0" smtClean="0"/>
              <a:t>- panus tööprogrammis loetletud oodatavate mõjude saavutamisse, tulemuste levitamise/kasutamise kava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9151"/>
            <a:ext cx="6133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b="1" dirty="0" smtClean="0">
                <a:solidFill>
                  <a:srgbClr val="7030A0"/>
                </a:solidFill>
              </a:rPr>
              <a:t>Eetikaküsimused </a:t>
            </a:r>
            <a:endParaRPr lang="et-EE" sz="24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66092"/>
            <a:ext cx="91440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dirty="0" smtClean="0"/>
          </a:p>
          <a:p>
            <a:r>
              <a:rPr lang="et-EE" sz="2800" dirty="0" smtClean="0">
                <a:solidFill>
                  <a:srgbClr val="7030A0"/>
                </a:solidFill>
              </a:rPr>
              <a:t>Kõik taotlused peavad sisaldama viidet võimalikele eetikaküsimustele:</a:t>
            </a:r>
          </a:p>
          <a:p>
            <a:pPr lvl="1">
              <a:buFont typeface="Arial" pitchFamily="34" charset="0"/>
              <a:buChar char="•"/>
            </a:pPr>
            <a:r>
              <a:rPr lang="et-EE" sz="2800" dirty="0" smtClean="0"/>
              <a:t>informeeritud nõusolek</a:t>
            </a:r>
          </a:p>
          <a:p>
            <a:pPr lvl="1">
              <a:buFont typeface="Arial" pitchFamily="34" charset="0"/>
              <a:buChar char="•"/>
            </a:pPr>
            <a:r>
              <a:rPr lang="et-EE" sz="2800" dirty="0" smtClean="0"/>
              <a:t>andmekaitse küsimused</a:t>
            </a:r>
          </a:p>
          <a:p>
            <a:pPr lvl="1">
              <a:buFont typeface="Arial" pitchFamily="34" charset="0"/>
              <a:buChar char="•"/>
            </a:pPr>
            <a:r>
              <a:rPr lang="et-EE" sz="2800" dirty="0" smtClean="0"/>
              <a:t>loomade kasutamine</a:t>
            </a:r>
          </a:p>
          <a:p>
            <a:pPr lvl="1">
              <a:buFont typeface="Arial" pitchFamily="34" charset="0"/>
              <a:buChar char="•"/>
            </a:pPr>
            <a:r>
              <a:rPr lang="et-EE" sz="2800" dirty="0" smtClean="0"/>
              <a:t>inimeste tüvirakud</a:t>
            </a:r>
          </a:p>
          <a:p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7286"/>
            <a:ext cx="6794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b="1" dirty="0" smtClean="0">
                <a:solidFill>
                  <a:srgbClr val="7030A0"/>
                </a:solidFill>
              </a:rPr>
              <a:t>Temaatilise  paneeli  üldkoosolek</a:t>
            </a:r>
            <a:endParaRPr lang="et-EE" sz="24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1692" y="1069144"/>
            <a:ext cx="835621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dirty="0" smtClean="0"/>
          </a:p>
          <a:p>
            <a:r>
              <a:rPr lang="et-EE" sz="2800" dirty="0" smtClean="0">
                <a:solidFill>
                  <a:srgbClr val="C00000"/>
                </a:solidFill>
              </a:rPr>
              <a:t>Osalevad kõik hindamisprotsessi kaasatud hindajad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Konsensusraportite alusel koostatakse (soovituslik) pingerida.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Tehakse ettepanekud võrdse arvu punkte saanud taotluste järjestamise osas.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V</a:t>
            </a:r>
            <a:r>
              <a:rPr lang="fi-FI" sz="2800" dirty="0" smtClean="0"/>
              <a:t>õimalus kutsuda projekti</a:t>
            </a:r>
            <a:r>
              <a:rPr lang="et-EE" sz="2800" dirty="0" smtClean="0"/>
              <a:t> </a:t>
            </a:r>
            <a:r>
              <a:rPr lang="fi-FI" sz="2800" dirty="0" smtClean="0"/>
              <a:t>koordinaatoreid</a:t>
            </a:r>
            <a:r>
              <a:rPr lang="et-EE" sz="2800" dirty="0" smtClean="0"/>
              <a:t> </a:t>
            </a:r>
            <a:r>
              <a:rPr lang="fi-FI" sz="2800" dirty="0" smtClean="0"/>
              <a:t>küsimustele vastama</a:t>
            </a:r>
          </a:p>
          <a:p>
            <a:r>
              <a:rPr lang="et-EE" sz="2800" u="sng" dirty="0" smtClean="0">
                <a:solidFill>
                  <a:srgbClr val="C00000"/>
                </a:solidFill>
              </a:rPr>
              <a:t>Tulemus: </a:t>
            </a:r>
          </a:p>
          <a:p>
            <a:pPr>
              <a:buFont typeface="Arial" pitchFamily="34" charset="0"/>
              <a:buChar char="•"/>
            </a:pPr>
            <a:r>
              <a:rPr lang="sv-SE" sz="2800" dirty="0" smtClean="0">
                <a:solidFill>
                  <a:srgbClr val="C00000"/>
                </a:solidFill>
              </a:rPr>
              <a:t>Pingerida künnise ületanud taotlustest, mis </a:t>
            </a:r>
            <a:r>
              <a:rPr lang="sv-SE" sz="2800" b="1" dirty="0" smtClean="0">
                <a:solidFill>
                  <a:srgbClr val="C00000"/>
                </a:solidFill>
              </a:rPr>
              <a:t>võivad</a:t>
            </a:r>
            <a:r>
              <a:rPr lang="sv-SE" sz="2800" dirty="0" smtClean="0">
                <a:solidFill>
                  <a:srgbClr val="C00000"/>
                </a:solidFill>
              </a:rPr>
              <a:t> saada rahastuse</a:t>
            </a:r>
            <a:r>
              <a:rPr lang="et-EE" sz="2800" dirty="0" smtClean="0">
                <a:solidFill>
                  <a:srgbClr val="C00000"/>
                </a:solidFill>
              </a:rPr>
              <a:t>.</a:t>
            </a:r>
            <a:endParaRPr lang="sv-SE" sz="2800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C00000"/>
                </a:solidFill>
              </a:rPr>
              <a:t>Pingerida allapoole künnist jäänud taotlustest, mis kindlasti </a:t>
            </a:r>
            <a:r>
              <a:rPr lang="fi-FI" sz="2800" b="1" dirty="0" smtClean="0">
                <a:solidFill>
                  <a:srgbClr val="C00000"/>
                </a:solidFill>
              </a:rPr>
              <a:t>EI SAA </a:t>
            </a:r>
            <a:r>
              <a:rPr lang="fi-FI" sz="2800" dirty="0" smtClean="0">
                <a:solidFill>
                  <a:srgbClr val="C00000"/>
                </a:solidFill>
              </a:rPr>
              <a:t>rahastust</a:t>
            </a:r>
            <a:r>
              <a:rPr lang="et-EE" sz="2800" dirty="0" smtClean="0">
                <a:solidFill>
                  <a:srgbClr val="C00000"/>
                </a:solidFill>
              </a:rPr>
              <a:t>.</a:t>
            </a:r>
            <a:endParaRPr lang="et-EE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812" y="211015"/>
            <a:ext cx="6119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b="1" dirty="0" smtClean="0">
                <a:solidFill>
                  <a:srgbClr val="7030A0"/>
                </a:solidFill>
              </a:rPr>
              <a:t>Tagasiside projektitaotlejale </a:t>
            </a:r>
            <a:endParaRPr lang="et-EE" sz="24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812" y="1252025"/>
            <a:ext cx="371387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b="1" dirty="0" smtClean="0">
                <a:solidFill>
                  <a:srgbClr val="C00000"/>
                </a:solidFill>
              </a:rPr>
              <a:t>Kokkuvõtlik hindamisraport: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Hinne iga hindamiskriteeriumi kohta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Kommentaarid iga hinde kohta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/>
              <a:t>Soovitused ja ettepanekud muudatusteks läbirääkimistele pääsenud taotlejatele</a:t>
            </a:r>
          </a:p>
          <a:p>
            <a:endParaRPr lang="et-E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2683" y="704850"/>
            <a:ext cx="5261317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7818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dirty="0" smtClean="0"/>
          </a:p>
          <a:p>
            <a:r>
              <a:rPr lang="et-EE" sz="2400" b="1" dirty="0" smtClean="0">
                <a:solidFill>
                  <a:srgbClr val="7030A0"/>
                </a:solidFill>
              </a:rPr>
              <a:t>Hindamisraporti (ESR) punktid </a:t>
            </a:r>
            <a:endParaRPr lang="et-EE" sz="2400" dirty="0" smtClean="0">
              <a:solidFill>
                <a:srgbClr val="7030A0"/>
              </a:solidFill>
            </a:endParaRPr>
          </a:p>
          <a:p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211014" y="1015663"/>
            <a:ext cx="89329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0 </a:t>
            </a:r>
            <a:endParaRPr lang="et-EE" sz="2000" b="1" dirty="0" smtClean="0">
              <a:solidFill>
                <a:srgbClr val="7030A0"/>
              </a:solidFill>
            </a:endParaRPr>
          </a:p>
          <a:p>
            <a:r>
              <a:rPr lang="en-US" sz="2000" dirty="0" smtClean="0"/>
              <a:t>The proposal fails to address the criterion under examination or cannot be judged due to missing or incomplete information.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1 Poor. </a:t>
            </a:r>
            <a:endParaRPr lang="et-EE" sz="2000" b="1" dirty="0" smtClean="0">
              <a:solidFill>
                <a:srgbClr val="7030A0"/>
              </a:solidFill>
            </a:endParaRPr>
          </a:p>
          <a:p>
            <a:r>
              <a:rPr lang="en-US" sz="2000" dirty="0" smtClean="0"/>
              <a:t>The criterion is addressed in an inadequate manner, or there are serious inherent weaknesses.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2 Fair. </a:t>
            </a:r>
            <a:endParaRPr lang="et-EE" sz="2000" b="1" dirty="0" smtClean="0">
              <a:solidFill>
                <a:srgbClr val="7030A0"/>
              </a:solidFill>
            </a:endParaRPr>
          </a:p>
          <a:p>
            <a:r>
              <a:rPr lang="en-US" sz="2000" dirty="0" smtClean="0"/>
              <a:t>While the proposal broadly addresses the criterion, there are significant weaknesses.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3 Good. </a:t>
            </a:r>
            <a:endParaRPr lang="et-EE" sz="2000" b="1" dirty="0" smtClean="0">
              <a:solidFill>
                <a:srgbClr val="7030A0"/>
              </a:solidFill>
            </a:endParaRPr>
          </a:p>
          <a:p>
            <a:r>
              <a:rPr lang="en-US" sz="2000" dirty="0" smtClean="0"/>
              <a:t>The proposal addresses the criterion well, although</a:t>
            </a:r>
          </a:p>
          <a:p>
            <a:r>
              <a:rPr lang="et-EE" sz="2000" dirty="0" smtClean="0"/>
              <a:t>improvements would be necessary.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4 Very good. </a:t>
            </a:r>
            <a:endParaRPr lang="et-EE" sz="2000" b="1" dirty="0" smtClean="0">
              <a:solidFill>
                <a:srgbClr val="7030A0"/>
              </a:solidFill>
            </a:endParaRPr>
          </a:p>
          <a:p>
            <a:r>
              <a:rPr lang="en-US" sz="2000" dirty="0" smtClean="0"/>
              <a:t>The proposal addresses the criterion very well, although certain improvements are still possible.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5 Excellent. </a:t>
            </a:r>
            <a:endParaRPr lang="et-EE" sz="2000" b="1" dirty="0" smtClean="0">
              <a:solidFill>
                <a:srgbClr val="7030A0"/>
              </a:solidFill>
            </a:endParaRPr>
          </a:p>
          <a:p>
            <a:r>
              <a:rPr lang="en-US" sz="2000" dirty="0" smtClean="0"/>
              <a:t>The proposal successfully addresses all relevant aspects of the criterion in question. Any shortcomings are minor.</a:t>
            </a:r>
            <a:endParaRPr lang="et-EE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3218" y="225083"/>
            <a:ext cx="5852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b="1" dirty="0" smtClean="0">
                <a:solidFill>
                  <a:srgbClr val="7030A0"/>
                </a:solidFill>
              </a:rPr>
              <a:t>Taotluste sisuline hindamine </a:t>
            </a:r>
            <a:endParaRPr lang="et-EE" sz="24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1520" y="1505243"/>
            <a:ext cx="756841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dirty="0" smtClean="0"/>
          </a:p>
          <a:p>
            <a:pPr>
              <a:buFont typeface="Arial" pitchFamily="34" charset="0"/>
              <a:buChar char="•"/>
            </a:pPr>
            <a:r>
              <a:rPr lang="fi-FI" sz="2800" dirty="0" smtClean="0"/>
              <a:t>Maksimaalne punktide arv kriteeriumi kohta –</a:t>
            </a:r>
            <a:r>
              <a:rPr lang="et-EE" sz="2800" dirty="0" smtClean="0"/>
              <a:t> </a:t>
            </a:r>
            <a:r>
              <a:rPr lang="fi-FI" sz="2800" dirty="0" smtClean="0"/>
              <a:t>5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Maksimaalne taotlusele antav punktide arv - 15 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Ühe kriteeriumi lävend– 3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Üldine lävend– 10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Punkte võib anda 0 –5ni, ka 0,5 on lubatud</a:t>
            </a:r>
          </a:p>
          <a:p>
            <a:pPr>
              <a:buFont typeface="Arial" pitchFamily="34" charset="0"/>
              <a:buChar char="•"/>
            </a:pPr>
            <a:endParaRPr lang="et-E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687</Words>
  <Application>Microsoft Office PowerPoint</Application>
  <PresentationFormat>On-screen Show (4:3)</PresentationFormat>
  <Paragraphs>121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Ecoprint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Heigo Kütt</dc:creator>
  <cp:lastModifiedBy>Kristi Auli</cp:lastModifiedBy>
  <cp:revision>43</cp:revision>
  <dcterms:created xsi:type="dcterms:W3CDTF">2012-04-09T11:19:36Z</dcterms:created>
  <dcterms:modified xsi:type="dcterms:W3CDTF">2012-10-16T06:45:23Z</dcterms:modified>
</cp:coreProperties>
</file>