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  <p:sldMasterId id="2147483666" r:id="rId2"/>
    <p:sldMasterId id="2147483678" r:id="rId3"/>
    <p:sldMasterId id="2147483648" r:id="rId4"/>
  </p:sldMasterIdLst>
  <p:handoutMasterIdLst>
    <p:handoutMasterId r:id="rId10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2" autoAdjust="0"/>
    <p:restoredTop sz="94573" autoAdjust="0"/>
  </p:normalViewPr>
  <p:slideViewPr>
    <p:cSldViewPr>
      <p:cViewPr>
        <p:scale>
          <a:sx n="94" d="100"/>
          <a:sy n="94" d="100"/>
        </p:scale>
        <p:origin x="786" y="8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05F5E-8C4A-5E40-B481-E93458C57849}" type="datetimeFigureOut">
              <a:rPr lang="en-US" smtClean="0"/>
              <a:t>10/16/2012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4AEF3-434E-8E40-95F6-E7BFDD4C6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616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472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5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5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6836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3008313" cy="5263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908720"/>
            <a:ext cx="5111750" cy="52174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28800"/>
            <a:ext cx="3008313" cy="44973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5444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600" b="1"/>
            </a:lvl1pPr>
          </a:lstStyle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908719"/>
            <a:ext cx="5486400" cy="381885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822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288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396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9" name="Picture 8" descr="pp_logo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6516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492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00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164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8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646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10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9217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762FC-570A-4B9F-9722-A6D1F619FFB0}" type="datetimeFigureOut">
              <a:rPr lang="et-EE" smtClean="0"/>
              <a:t>16.10.2012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1863-DCCB-4A34-BBA0-3FA69134E9D5}" type="slidenum">
              <a:rPr lang="et-EE" smtClean="0"/>
              <a:t>‹#›</a:t>
            </a:fld>
            <a:endParaRPr lang="et-EE"/>
          </a:p>
        </p:txBody>
      </p:sp>
      <p:pic>
        <p:nvPicPr>
          <p:cNvPr id="6" name="Picture 8" descr="pp_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9335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vmlDrawing" Target="../drawings/vmlDrawing1.vml"/><Relationship Id="rId7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oleObject" Target="../embeddings/Microsoft_Excel_97-2003_Worksheet1.xls"/><Relationship Id="rId5" Type="http://schemas.openxmlformats.org/officeDocument/2006/relationships/oleObject" Target="../embeddings/oleObject1.bin"/><Relationship Id="rId10" Type="http://schemas.openxmlformats.org/officeDocument/2006/relationships/image" Target="../media/image4.png"/><Relationship Id="rId4" Type="http://schemas.openxmlformats.org/officeDocument/2006/relationships/image" Target="../media/image2.jpeg"/><Relationship Id="rId9" Type="http://schemas.openxmlformats.org/officeDocument/2006/relationships/oleObject" Target="../embeddings/Microsoft_Excel_97-2003_Worksheet2.xls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 txBox="1">
            <a:spLocks/>
          </p:cNvSpPr>
          <p:nvPr userDrawn="1"/>
        </p:nvSpPr>
        <p:spPr bwMode="auto">
          <a:xfrm>
            <a:off x="0" y="2703513"/>
            <a:ext cx="9144000" cy="278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5000" b="1" dirty="0">
                <a:solidFill>
                  <a:srgbClr val="832B7C"/>
                </a:solidFill>
              </a:rPr>
              <a:t>ESITLUSE PEALKIRI</a:t>
            </a: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0" y="5816600"/>
            <a:ext cx="9144000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/>
              <a:t>09. </a:t>
            </a:r>
            <a:r>
              <a:rPr lang="en-US" sz="2000" dirty="0" err="1" smtClean="0"/>
              <a:t>september</a:t>
            </a:r>
            <a:r>
              <a:rPr lang="en-US" sz="2000" dirty="0" smtClean="0"/>
              <a:t> </a:t>
            </a:r>
            <a:r>
              <a:rPr lang="en-US" sz="2000" dirty="0"/>
              <a:t>2012</a:t>
            </a: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dirty="0"/>
              <a:t>Tartu</a:t>
            </a:r>
          </a:p>
        </p:txBody>
      </p:sp>
    </p:spTree>
    <p:extLst>
      <p:ext uri="{BB962C8B-B14F-4D97-AF65-F5344CB8AC3E}">
        <p14:creationId xmlns:p14="http://schemas.microsoft.com/office/powerpoint/2010/main" val="3690366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 userDrawn="1"/>
        </p:nvSpPr>
        <p:spPr bwMode="auto">
          <a:xfrm>
            <a:off x="685800" y="728663"/>
            <a:ext cx="77724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4800" b="1" dirty="0" err="1" smtClean="0">
                <a:solidFill>
                  <a:srgbClr val="832B7C"/>
                </a:solidFill>
              </a:rPr>
              <a:t>Pealkiri</a:t>
            </a:r>
            <a:endParaRPr lang="en-US" sz="1200" b="1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 bwMode="auto">
          <a:xfrm>
            <a:off x="685800" y="1504950"/>
            <a:ext cx="7772400" cy="57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3000" b="1"/>
              <a:t>Alapealkiri</a:t>
            </a:r>
            <a:endParaRPr lang="en-US" sz="2200" b="1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685800" y="2127250"/>
            <a:ext cx="7772400" cy="190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3200"/>
              </a:lnSpc>
              <a:spcBef>
                <a:spcPts val="500"/>
              </a:spcBef>
              <a:buFont typeface="Arial" charset="0"/>
              <a:buNone/>
            </a:pPr>
            <a:r>
              <a:rPr lang="en-US" sz="2200" dirty="0" err="1"/>
              <a:t>Tekst</a:t>
            </a:r>
            <a:r>
              <a:rPr lang="en-US" sz="2200" dirty="0"/>
              <a:t> </a:t>
            </a:r>
            <a:r>
              <a:rPr lang="en-GB" sz="2200" dirty="0" err="1"/>
              <a:t>Evellorate</a:t>
            </a:r>
            <a:r>
              <a:rPr lang="en-GB" sz="2200" dirty="0"/>
              <a:t> </a:t>
            </a:r>
            <a:r>
              <a:rPr lang="en-GB" sz="2200" dirty="0" err="1"/>
              <a:t>nobis</a:t>
            </a:r>
            <a:r>
              <a:rPr lang="en-GB" sz="2200" dirty="0"/>
              <a:t> </a:t>
            </a:r>
            <a:r>
              <a:rPr lang="en-GB" sz="2200" dirty="0" err="1"/>
              <a:t>voluptas</a:t>
            </a:r>
            <a:r>
              <a:rPr lang="en-GB" sz="2200" dirty="0"/>
              <a:t> et </a:t>
            </a:r>
            <a:r>
              <a:rPr lang="en-GB" sz="2200" dirty="0" err="1"/>
              <a:t>labo</a:t>
            </a:r>
            <a:r>
              <a:rPr lang="en-GB" sz="2200" dirty="0"/>
              <a:t>. Et </a:t>
            </a:r>
            <a:r>
              <a:rPr lang="en-GB" sz="2200" dirty="0" err="1"/>
              <a:t>quia</a:t>
            </a:r>
            <a:r>
              <a:rPr lang="en-GB" sz="2200" dirty="0"/>
              <a:t> </a:t>
            </a:r>
            <a:r>
              <a:rPr lang="en-GB" sz="2200" dirty="0" err="1"/>
              <a:t>volorep</a:t>
            </a:r>
            <a:r>
              <a:rPr lang="en-GB" sz="2200" dirty="0"/>
              <a:t> </a:t>
            </a:r>
            <a:r>
              <a:rPr lang="en-GB" sz="2200" dirty="0" err="1"/>
              <a:t>eligentiam</a:t>
            </a:r>
            <a:r>
              <a:rPr lang="en-GB" sz="2200" dirty="0"/>
              <a:t> </a:t>
            </a:r>
            <a:r>
              <a:rPr lang="en-GB" sz="2200" dirty="0" err="1"/>
              <a:t>archil</a:t>
            </a:r>
            <a:r>
              <a:rPr lang="en-GB" sz="2200" dirty="0"/>
              <a:t> </a:t>
            </a:r>
            <a:r>
              <a:rPr lang="en-GB" sz="2200" dirty="0" err="1"/>
              <a:t>moluptatis</a:t>
            </a:r>
            <a:r>
              <a:rPr lang="en-GB" sz="2200" dirty="0"/>
              <a:t> </a:t>
            </a:r>
            <a:r>
              <a:rPr lang="en-GB" sz="2200" dirty="0" err="1"/>
              <a:t>que</a:t>
            </a:r>
            <a:r>
              <a:rPr lang="en-GB" sz="2200" dirty="0"/>
              <a:t> </a:t>
            </a:r>
            <a:r>
              <a:rPr lang="en-GB" sz="2200" dirty="0" err="1"/>
              <a:t>ditis</a:t>
            </a:r>
            <a:r>
              <a:rPr lang="en-GB" sz="2200" dirty="0"/>
              <a:t> </a:t>
            </a:r>
            <a:r>
              <a:rPr lang="en-GB" sz="2200" dirty="0" err="1"/>
              <a:t>moloreprorae</a:t>
            </a:r>
            <a:endParaRPr lang="en-GB" sz="2200" dirty="0"/>
          </a:p>
          <a:p>
            <a:pPr eaLnBrk="1" hangingPunct="1">
              <a:lnSpc>
                <a:spcPts val="3200"/>
              </a:lnSpc>
              <a:spcBef>
                <a:spcPts val="500"/>
              </a:spcBef>
              <a:buFont typeface="Arial" charset="0"/>
              <a:buNone/>
            </a:pPr>
            <a:r>
              <a:rPr lang="en-US" sz="2200" i="1" dirty="0" err="1"/>
              <a:t>Tekst</a:t>
            </a:r>
            <a:r>
              <a:rPr lang="en-US" sz="2200" dirty="0"/>
              <a:t> </a:t>
            </a:r>
            <a:r>
              <a:rPr lang="en-GB" sz="2200" i="1" dirty="0" err="1"/>
              <a:t>Harume</a:t>
            </a:r>
            <a:r>
              <a:rPr lang="en-GB" sz="2200" i="1" dirty="0"/>
              <a:t> </a:t>
            </a:r>
            <a:r>
              <a:rPr lang="en-GB" sz="2200" i="1" dirty="0" err="1"/>
              <a:t>eicim</a:t>
            </a:r>
            <a:r>
              <a:rPr lang="en-GB" sz="2200" i="1" dirty="0"/>
              <a:t> </a:t>
            </a:r>
            <a:r>
              <a:rPr lang="en-GB" sz="2200" i="1" dirty="0" err="1"/>
              <a:t>lant</a:t>
            </a:r>
            <a:r>
              <a:rPr lang="en-GB" sz="2200" i="1" dirty="0"/>
              <a:t>, tem </a:t>
            </a:r>
            <a:r>
              <a:rPr lang="en-GB" sz="2200" i="1" dirty="0" err="1"/>
              <a:t>quia</a:t>
            </a:r>
            <a:r>
              <a:rPr lang="en-GB" sz="2200" i="1" dirty="0"/>
              <a:t> </a:t>
            </a:r>
            <a:r>
              <a:rPr lang="en-GB" sz="2200" i="1" dirty="0" err="1"/>
              <a:t>quodi</a:t>
            </a:r>
            <a:r>
              <a:rPr lang="en-GB" sz="2200" i="1" dirty="0"/>
              <a:t> </a:t>
            </a:r>
            <a:r>
              <a:rPr lang="en-GB" sz="2200" i="1" dirty="0" err="1"/>
              <a:t>ommolorit</a:t>
            </a:r>
            <a:r>
              <a:rPr lang="en-GB" sz="2200" i="1" dirty="0"/>
              <a:t> </a:t>
            </a:r>
            <a:r>
              <a:rPr lang="en-GB" sz="2200" i="1" dirty="0" err="1"/>
              <a:t>aut</a:t>
            </a:r>
            <a:r>
              <a:rPr lang="en-GB" sz="2200" i="1" dirty="0"/>
              <a:t> et, </a:t>
            </a:r>
            <a:r>
              <a:rPr lang="en-GB" sz="2200" i="1" dirty="0" err="1"/>
              <a:t>simus</a:t>
            </a:r>
            <a:r>
              <a:rPr lang="en-GB" sz="2200" i="1" dirty="0"/>
              <a:t> non rest am </a:t>
            </a:r>
            <a:r>
              <a:rPr lang="en-GB" sz="2200" i="1" dirty="0" err="1"/>
              <a:t>hicia</a:t>
            </a:r>
            <a:r>
              <a:rPr lang="en-GB" sz="2200" i="1" dirty="0"/>
              <a:t> </a:t>
            </a:r>
            <a:r>
              <a:rPr lang="en-GB" sz="2200" i="1" dirty="0" err="1"/>
              <a:t>cor</a:t>
            </a:r>
            <a:r>
              <a:rPr lang="en-GB" sz="2200" i="1" dirty="0"/>
              <a:t> </a:t>
            </a:r>
            <a:r>
              <a:rPr lang="en-GB" sz="2200" i="1" dirty="0" err="1"/>
              <a:t>aliquis</a:t>
            </a:r>
            <a:r>
              <a:rPr lang="en-GB" sz="2200" i="1" dirty="0"/>
              <a:t> </a:t>
            </a:r>
            <a:r>
              <a:rPr lang="en-GB" sz="2200" i="1" dirty="0" err="1"/>
              <a:t>es</a:t>
            </a:r>
            <a:r>
              <a:rPr lang="en-GB" sz="2200" i="1" dirty="0"/>
              <a:t> </a:t>
            </a:r>
            <a:r>
              <a:rPr lang="en-GB" sz="2200" i="1" dirty="0" err="1"/>
              <a:t>int</a:t>
            </a:r>
            <a:r>
              <a:rPr lang="en-GB" sz="2200" i="1" dirty="0"/>
              <a:t>, tem </a:t>
            </a:r>
            <a:r>
              <a:rPr lang="en-GB" sz="2200" i="1" dirty="0" err="1"/>
              <a:t>nost</a:t>
            </a:r>
            <a:r>
              <a:rPr lang="en-GB" sz="2200" i="1" dirty="0"/>
              <a:t>, </a:t>
            </a:r>
            <a:r>
              <a:rPr lang="en-GB" sz="2200" i="1" dirty="0" err="1"/>
              <a:t>que</a:t>
            </a:r>
            <a:r>
              <a:rPr lang="en-GB" sz="2200" i="1" dirty="0"/>
              <a:t> quo et.</a:t>
            </a: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 bwMode="auto">
          <a:xfrm>
            <a:off x="685800" y="4144963"/>
            <a:ext cx="3552825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50"/>
              </a:spcBef>
              <a:buFont typeface="Arial" charset="0"/>
              <a:buNone/>
              <a:defRPr/>
            </a:pPr>
            <a:r>
              <a:rPr lang="et-EE" sz="2200" b="1" dirty="0" smtClean="0"/>
              <a:t>Loetelud:</a:t>
            </a:r>
            <a:endParaRPr lang="et-EE" sz="1200" b="1" dirty="0" smtClean="0">
              <a:solidFill>
                <a:srgbClr val="7F7F7F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228600" indent="-2286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AutoNum type="arabicPeriod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None/>
              <a:defRPr/>
            </a:pPr>
            <a:r>
              <a:rPr lang="en-GB" sz="2000" dirty="0" smtClean="0">
                <a:solidFill>
                  <a:srgbClr val="832B7C"/>
                </a:solidFill>
              </a:rPr>
              <a:t>    </a:t>
            </a:r>
            <a:endParaRPr lang="en-US" sz="1200" dirty="0" smtClean="0">
              <a:solidFill>
                <a:srgbClr val="7F7F7F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 userDrawn="1"/>
        </p:nvSpPr>
        <p:spPr bwMode="auto">
          <a:xfrm>
            <a:off x="4538663" y="4144963"/>
            <a:ext cx="3567112" cy="199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500"/>
              </a:lnSpc>
              <a:spcBef>
                <a:spcPts val="550"/>
              </a:spcBef>
              <a:buFont typeface="Arial" charset="0"/>
              <a:buNone/>
              <a:defRPr/>
            </a:pPr>
            <a:r>
              <a:rPr lang="et-EE" sz="2200" b="1" dirty="0" smtClean="0"/>
              <a:t>Bulletid:</a:t>
            </a:r>
            <a:endParaRPr lang="et-EE" sz="1200" b="1" dirty="0" smtClean="0">
              <a:solidFill>
                <a:srgbClr val="7F7F7F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Arial"/>
              <a:buChar char="•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Arial"/>
              <a:buChar char="•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Wingdings" charset="2"/>
              <a:buChar char="ü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marL="342900" indent="-342900"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Wingdings" charset="2"/>
              <a:buChar char="ü"/>
              <a:defRPr/>
            </a:pPr>
            <a:r>
              <a:rPr lang="en-GB" sz="2200" dirty="0" err="1" smtClean="0">
                <a:solidFill>
                  <a:srgbClr val="832B7C"/>
                </a:solidFill>
              </a:rPr>
              <a:t>Nobis</a:t>
            </a:r>
            <a:r>
              <a:rPr lang="en-GB" sz="2200" dirty="0" smtClean="0">
                <a:solidFill>
                  <a:srgbClr val="832B7C"/>
                </a:solidFill>
              </a:rPr>
              <a:t> </a:t>
            </a:r>
            <a:r>
              <a:rPr lang="en-GB" sz="2200" dirty="0" err="1" smtClean="0">
                <a:solidFill>
                  <a:srgbClr val="832B7C"/>
                </a:solidFill>
              </a:rPr>
              <a:t>voluptas</a:t>
            </a:r>
            <a:r>
              <a:rPr lang="en-GB" sz="2200" dirty="0" smtClean="0">
                <a:solidFill>
                  <a:srgbClr val="832B7C"/>
                </a:solidFill>
              </a:rPr>
              <a:t> et </a:t>
            </a:r>
            <a:r>
              <a:rPr lang="en-GB" sz="2200" dirty="0" err="1" smtClean="0">
                <a:solidFill>
                  <a:srgbClr val="832B7C"/>
                </a:solidFill>
              </a:rPr>
              <a:t>labo</a:t>
            </a:r>
            <a:endParaRPr lang="en-GB" sz="2200" dirty="0" smtClean="0">
              <a:solidFill>
                <a:srgbClr val="832B7C"/>
              </a:solidFill>
            </a:endParaRPr>
          </a:p>
          <a:p>
            <a:pPr eaLnBrk="1" hangingPunct="1">
              <a:lnSpc>
                <a:spcPts val="2500"/>
              </a:lnSpc>
              <a:spcBef>
                <a:spcPts val="550"/>
              </a:spcBef>
              <a:buSzPct val="100000"/>
              <a:buFont typeface="+mj-lt"/>
              <a:buNone/>
              <a:defRPr/>
            </a:pPr>
            <a:r>
              <a:rPr lang="en-GB" sz="2000" dirty="0" smtClean="0">
                <a:solidFill>
                  <a:srgbClr val="832B7C"/>
                </a:solidFill>
              </a:rPr>
              <a:t>      </a:t>
            </a:r>
            <a:endParaRPr lang="en-US" sz="1200" dirty="0" smtClean="0">
              <a:solidFill>
                <a:srgbClr val="7F7F7F"/>
              </a:solidFill>
            </a:endParaRPr>
          </a:p>
        </p:txBody>
      </p:sp>
      <p:sp>
        <p:nvSpPr>
          <p:cNvPr id="12" name="Subtitle 2"/>
          <p:cNvSpPr txBox="1">
            <a:spLocks/>
          </p:cNvSpPr>
          <p:nvPr userDrawn="1"/>
        </p:nvSpPr>
        <p:spPr bwMode="auto">
          <a:xfrm>
            <a:off x="685800" y="6272213"/>
            <a:ext cx="7772400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000" i="1"/>
              <a:t>Pildiallkiri</a:t>
            </a:r>
            <a:endParaRPr lang="en-US" sz="1200" i="1">
              <a:solidFill>
                <a:srgbClr val="7F7F7F"/>
              </a:solidFill>
            </a:endParaRPr>
          </a:p>
        </p:txBody>
      </p:sp>
      <p:pic>
        <p:nvPicPr>
          <p:cNvPr id="13" name="Picture 8" descr="pp_logo.jp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Straight Connector 13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7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9763"/>
            <a:ext cx="9144000" cy="0"/>
          </a:xfrm>
          <a:prstGeom prst="line">
            <a:avLst/>
          </a:prstGeom>
          <a:ln w="12700">
            <a:solidFill>
              <a:srgbClr val="832B7C"/>
            </a:solidFill>
          </a:ln>
          <a:effectLst>
            <a:outerShdw blurRad="40000" dist="12700" dir="5400000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ubtitle 2"/>
          <p:cNvSpPr txBox="1">
            <a:spLocks/>
          </p:cNvSpPr>
          <p:nvPr userDrawn="1"/>
        </p:nvSpPr>
        <p:spPr bwMode="auto">
          <a:xfrm>
            <a:off x="685800" y="855663"/>
            <a:ext cx="7772400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2200" b="1"/>
              <a:t>Graafikud</a:t>
            </a:r>
          </a:p>
        </p:txBody>
      </p:sp>
      <p:graphicFrame>
        <p:nvGraphicFramePr>
          <p:cNvPr id="10" name="Chart 7"/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val="2222064044"/>
              </p:ext>
            </p:extLst>
          </p:nvPr>
        </p:nvGraphicFramePr>
        <p:xfrm>
          <a:off x="-50800" y="1600200"/>
          <a:ext cx="4672013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Chart" r:id="rId6" imgW="4669150" imgH="3895022" progId="Excel.Chart.8">
                  <p:embed/>
                </p:oleObj>
              </mc:Choice>
              <mc:Fallback>
                <p:oleObj name="Chart" r:id="rId6" imgW="4669150" imgH="389502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1600200"/>
                        <a:ext cx="4672013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hart 8"/>
          <p:cNvGraphicFramePr>
            <a:graphicFrameLocks/>
          </p:cNvGraphicFramePr>
          <p:nvPr userDrawn="1"/>
        </p:nvGraphicFramePr>
        <p:xfrm>
          <a:off x="4519613" y="1600200"/>
          <a:ext cx="4675187" cy="389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Chart" r:id="rId9" imgW="4675246" imgH="3895022" progId="Excel.Chart.8">
                  <p:embed/>
                </p:oleObj>
              </mc:Choice>
              <mc:Fallback>
                <p:oleObj name="Chart" r:id="rId9" imgW="4675246" imgH="3895022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9613" y="1600200"/>
                        <a:ext cx="4675187" cy="3895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96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t-E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1F762FC-570A-4B9F-9722-A6D1F619FFB0}" type="datetimeFigureOut">
              <a:rPr lang="et-EE" smtClean="0"/>
              <a:pPr/>
              <a:t>16.10.2012</a:t>
            </a:fld>
            <a:endParaRPr lang="et-E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t-E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E531863-DCCB-4A34-BBA0-3FA69134E9D5}" type="slidenum">
              <a:rPr lang="et-EE" smtClean="0"/>
              <a:pPr/>
              <a:t>‹#›</a:t>
            </a:fld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27265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5000" b="1" kern="1200">
          <a:solidFill>
            <a:srgbClr val="660066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ulle.must@etag.e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ec.europa.eu/research/participants/portal/page/home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dirty="0" smtClean="0"/>
              <a:t>EL 7. raamprogramm</a:t>
            </a:r>
            <a:endParaRPr lang="et-E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000" dirty="0" smtClean="0"/>
              <a:t>Ülle Must</a:t>
            </a:r>
          </a:p>
          <a:p>
            <a:r>
              <a:rPr lang="et-EE" sz="2000" dirty="0" smtClean="0">
                <a:hlinkClick r:id="rId2"/>
              </a:rPr>
              <a:t>ulle.must@etag.ee</a:t>
            </a:r>
            <a:endParaRPr lang="et-EE" sz="2000" dirty="0" smtClean="0"/>
          </a:p>
          <a:p>
            <a:r>
              <a:rPr lang="et-EE" sz="2000" dirty="0" smtClean="0"/>
              <a:t>7RP koolitus </a:t>
            </a:r>
          </a:p>
          <a:p>
            <a:r>
              <a:rPr lang="et-EE" sz="2000" dirty="0" smtClean="0"/>
              <a:t>02. ja 04. oktoober 2012.a.</a:t>
            </a:r>
            <a:endParaRPr lang="et-EE" sz="2000" dirty="0"/>
          </a:p>
        </p:txBody>
      </p:sp>
    </p:spTree>
    <p:extLst>
      <p:ext uri="{BB962C8B-B14F-4D97-AF65-F5344CB8AC3E}">
        <p14:creationId xmlns:p14="http://schemas.microsoft.com/office/powerpoint/2010/main" val="2302043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 teadusmaastik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1700213"/>
            <a:ext cx="72009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56198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85800" y="128270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4000" b="1">
                <a:solidFill>
                  <a:srgbClr val="832B7C"/>
                </a:solidFill>
              </a:rPr>
              <a:t>Pealkiri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620713"/>
            <a:ext cx="9195753" cy="6121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Ctr="1"/>
          <a:lstStyle/>
          <a:p>
            <a:pPr>
              <a:defRPr/>
            </a:pPr>
            <a:endParaRPr lang="de-AT" b="1" dirty="0">
              <a:solidFill>
                <a:srgbClr val="832B7C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50825" y="620713"/>
            <a:ext cx="2736850" cy="6121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t-EE" sz="2000" b="1" dirty="0">
                <a:solidFill>
                  <a:srgbClr val="832B7C"/>
                </a:solidFill>
                <a:latin typeface="+mn-lt"/>
              </a:rPr>
              <a:t>Koostöö</a:t>
            </a:r>
            <a:endParaRPr lang="de-AT" sz="2000" b="1" dirty="0">
              <a:solidFill>
                <a:srgbClr val="832B7C"/>
              </a:solidFill>
              <a:latin typeface="+mn-lt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395288" y="1028700"/>
            <a:ext cx="2449512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de-DE" sz="1600" dirty="0">
                <a:latin typeface="Arial Narrow" pitchFamily="34" charset="0"/>
              </a:rPr>
              <a:t>1</a:t>
            </a:r>
            <a:r>
              <a:rPr lang="de-DE" sz="1600" b="1" dirty="0">
                <a:latin typeface="+mn-lt"/>
              </a:rPr>
              <a:t>. </a:t>
            </a:r>
            <a:r>
              <a:rPr lang="et-EE" sz="1600" b="1" dirty="0">
                <a:latin typeface="+mn-lt"/>
              </a:rPr>
              <a:t>Tervis</a:t>
            </a:r>
            <a:endParaRPr lang="de-AT" sz="1600" b="1" dirty="0">
              <a:latin typeface="+mn-lt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395288" y="1590675"/>
            <a:ext cx="2449512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de-DE" sz="1600" dirty="0">
                <a:latin typeface="Arial Narrow" pitchFamily="34" charset="0"/>
              </a:rPr>
              <a:t>2. </a:t>
            </a:r>
            <a:r>
              <a:rPr lang="et-EE" sz="1600" b="1" dirty="0"/>
              <a:t>Toit, põllumajandus </a:t>
            </a:r>
          </a:p>
          <a:p>
            <a:r>
              <a:rPr lang="et-EE" sz="1600" dirty="0"/>
              <a:t>ja </a:t>
            </a:r>
            <a:r>
              <a:rPr lang="et-EE" sz="1600" b="1" dirty="0"/>
              <a:t>biotehnoloogia</a:t>
            </a:r>
            <a:endParaRPr lang="de-AT" sz="1600" b="1" dirty="0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395288" y="2154238"/>
            <a:ext cx="2449512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de-DE" sz="1600" dirty="0">
                <a:latin typeface="Arial Narrow" pitchFamily="34" charset="0"/>
              </a:rPr>
              <a:t>3</a:t>
            </a:r>
            <a:r>
              <a:rPr lang="de-DE" sz="1600" b="1" dirty="0">
                <a:latin typeface="+mn-lt"/>
              </a:rPr>
              <a:t>. I</a:t>
            </a:r>
            <a:r>
              <a:rPr lang="et-EE" sz="1600" b="1" dirty="0">
                <a:latin typeface="+mn-lt"/>
              </a:rPr>
              <a:t>K</a:t>
            </a:r>
            <a:r>
              <a:rPr lang="de-DE" sz="1600" b="1" dirty="0">
                <a:latin typeface="+mn-lt"/>
              </a:rPr>
              <a:t>T</a:t>
            </a:r>
            <a:endParaRPr lang="de-AT" sz="1600" b="1" dirty="0">
              <a:latin typeface="+mn-lt"/>
            </a:endParaRP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395288" y="2716213"/>
            <a:ext cx="2449512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de-DE" sz="1600" b="1" dirty="0">
                <a:latin typeface="+mn-lt"/>
              </a:rPr>
              <a:t>4</a:t>
            </a:r>
            <a:r>
              <a:rPr lang="de-DE" sz="1400" b="1" dirty="0">
                <a:latin typeface="+mn-lt"/>
              </a:rPr>
              <a:t>. </a:t>
            </a:r>
            <a:r>
              <a:rPr lang="et-EE" sz="1400" b="1" dirty="0">
                <a:latin typeface="+mn-lt"/>
              </a:rPr>
              <a:t>Nanoteadused, nano</a:t>
            </a:r>
          </a:p>
          <a:p>
            <a:pPr>
              <a:defRPr/>
            </a:pPr>
            <a:r>
              <a:rPr lang="et-EE" sz="1400" b="1" dirty="0">
                <a:latin typeface="+mn-lt"/>
              </a:rPr>
              <a:t>tehnoloogiad, materjalid ja uued </a:t>
            </a:r>
          </a:p>
          <a:p>
            <a:pPr>
              <a:defRPr/>
            </a:pPr>
            <a:r>
              <a:rPr lang="et-EE" sz="1400" b="1" dirty="0">
                <a:latin typeface="+mn-lt"/>
              </a:rPr>
              <a:t>tootmistehnoloogiad</a:t>
            </a:r>
            <a:endParaRPr lang="de-AT" sz="1400" b="1" dirty="0">
              <a:latin typeface="+mn-lt"/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395288" y="3279775"/>
            <a:ext cx="2449512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de-DE" sz="1600" dirty="0">
                <a:latin typeface="Arial Narrow" pitchFamily="34" charset="0"/>
              </a:rPr>
              <a:t>5. </a:t>
            </a:r>
            <a:r>
              <a:rPr lang="et-EE" sz="1600" b="1" dirty="0" smtClean="0">
                <a:latin typeface="+mn-lt"/>
              </a:rPr>
              <a:t>Energia</a:t>
            </a:r>
            <a:endParaRPr lang="de-AT" sz="1600" b="1" dirty="0">
              <a:latin typeface="+mn-lt"/>
            </a:endParaRPr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95288" y="3841750"/>
            <a:ext cx="2449512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de-DE" sz="1600" dirty="0">
                <a:latin typeface="Arial Narrow" pitchFamily="34" charset="0"/>
              </a:rPr>
              <a:t>6</a:t>
            </a:r>
            <a:r>
              <a:rPr lang="de-DE" sz="1400" dirty="0">
                <a:latin typeface="Arial Narrow" pitchFamily="34" charset="0"/>
              </a:rPr>
              <a:t>. </a:t>
            </a:r>
            <a:r>
              <a:rPr lang="et-EE" sz="1600" b="1" dirty="0"/>
              <a:t>Keskkond  (sealhulgas </a:t>
            </a:r>
          </a:p>
          <a:p>
            <a:r>
              <a:rPr lang="et-EE" sz="1600" b="1" dirty="0"/>
              <a:t>kliimamuutused) </a:t>
            </a:r>
            <a:endParaRPr lang="de-AT" sz="1600" b="1" dirty="0"/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95288" y="4405313"/>
            <a:ext cx="2449512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de-DE" sz="1600" dirty="0">
                <a:latin typeface="Arial Narrow" pitchFamily="34" charset="0"/>
              </a:rPr>
              <a:t>7. </a:t>
            </a:r>
            <a:r>
              <a:rPr lang="et-EE" sz="1600" b="1" dirty="0"/>
              <a:t>Transport (sealhulgas </a:t>
            </a:r>
          </a:p>
          <a:p>
            <a:r>
              <a:rPr lang="et-EE" sz="1600" b="1" dirty="0"/>
              <a:t>lennundus)</a:t>
            </a:r>
            <a:endParaRPr lang="de-AT" sz="1600" b="1" dirty="0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395288" y="4967288"/>
            <a:ext cx="2449512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de-DE" sz="1600" dirty="0">
                <a:latin typeface="Arial Narrow" pitchFamily="34" charset="0"/>
              </a:rPr>
              <a:t>8. </a:t>
            </a:r>
            <a:r>
              <a:rPr lang="et-EE" sz="1600" b="1" dirty="0"/>
              <a:t>Sotsiaalmajandus- ja </a:t>
            </a:r>
          </a:p>
          <a:p>
            <a:r>
              <a:rPr lang="et-EE" sz="1600" b="1" dirty="0"/>
              <a:t>humanitaarteadused</a:t>
            </a:r>
            <a:endParaRPr lang="de-AT" sz="1600" b="1" dirty="0"/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395288" y="5530850"/>
            <a:ext cx="2449512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de-DE" sz="1600" dirty="0">
                <a:latin typeface="Arial Narrow" pitchFamily="34" charset="0"/>
              </a:rPr>
              <a:t>9</a:t>
            </a:r>
            <a:r>
              <a:rPr lang="de-DE" sz="1600" b="1" dirty="0">
                <a:latin typeface="+mn-lt"/>
              </a:rPr>
              <a:t>. </a:t>
            </a:r>
            <a:r>
              <a:rPr lang="et-EE" sz="1600" b="1" dirty="0">
                <a:latin typeface="+mn-lt"/>
              </a:rPr>
              <a:t>Kosmos</a:t>
            </a:r>
            <a:endParaRPr lang="de-AT" sz="1600" b="1" dirty="0">
              <a:latin typeface="+mn-lt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395288" y="6094413"/>
            <a:ext cx="2449512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de-DE" sz="1600" dirty="0">
                <a:latin typeface="Arial Narrow" pitchFamily="34" charset="0"/>
              </a:rPr>
              <a:t>10. </a:t>
            </a:r>
            <a:r>
              <a:rPr lang="et-EE" sz="1600" b="1" dirty="0"/>
              <a:t>Julgeolek</a:t>
            </a:r>
            <a:endParaRPr lang="de-AT" sz="1600" b="1" dirty="0"/>
          </a:p>
        </p:txBody>
      </p:sp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3203575" y="620713"/>
            <a:ext cx="2736850" cy="2303462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t-EE" sz="2000" b="1" dirty="0">
                <a:solidFill>
                  <a:srgbClr val="832B7C"/>
                </a:solidFill>
                <a:latin typeface="+mn-lt"/>
              </a:rPr>
              <a:t>Ideed</a:t>
            </a:r>
            <a:endParaRPr lang="de-AT" sz="2000" b="1" dirty="0">
              <a:solidFill>
                <a:srgbClr val="832B7C"/>
              </a:solidFill>
              <a:latin typeface="+mn-lt"/>
            </a:endParaRPr>
          </a:p>
        </p:txBody>
      </p:sp>
      <p:sp>
        <p:nvSpPr>
          <p:cNvPr id="19" name="Rectangle 15"/>
          <p:cNvSpPr>
            <a:spLocks noChangeArrowheads="1"/>
          </p:cNvSpPr>
          <p:nvPr/>
        </p:nvSpPr>
        <p:spPr bwMode="auto">
          <a:xfrm>
            <a:off x="3203575" y="3141663"/>
            <a:ext cx="2736850" cy="3600450"/>
          </a:xfrm>
          <a:prstGeom prst="rect">
            <a:avLst/>
          </a:prstGeom>
          <a:solidFill>
            <a:srgbClr val="C9E7A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t-EE" sz="2000" b="1" dirty="0">
                <a:solidFill>
                  <a:srgbClr val="832B7C"/>
                </a:solidFill>
              </a:rPr>
              <a:t>Inimesed</a:t>
            </a:r>
            <a:endParaRPr lang="de-AT" sz="2000" b="1" dirty="0">
              <a:solidFill>
                <a:srgbClr val="832B7C"/>
              </a:solidFill>
            </a:endParaRPr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6156325" y="620713"/>
            <a:ext cx="2736850" cy="4537075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t-EE" sz="2000" b="1" dirty="0">
                <a:solidFill>
                  <a:srgbClr val="832B7C"/>
                </a:solidFill>
                <a:latin typeface="+mn-lt"/>
              </a:rPr>
              <a:t>Võimekus</a:t>
            </a:r>
            <a:endParaRPr lang="de-AT" sz="2000" b="1" dirty="0">
              <a:solidFill>
                <a:srgbClr val="832B7C"/>
              </a:solidFill>
              <a:latin typeface="+mn-lt"/>
            </a:endParaRPr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6299200" y="1125538"/>
            <a:ext cx="2449513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et-EE" sz="1600" b="1" dirty="0" err="1"/>
              <a:t>Teadustaristu</a:t>
            </a:r>
            <a:endParaRPr lang="de-AT" sz="1600" b="1" dirty="0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6299200" y="1684338"/>
            <a:ext cx="2449513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et-EE" sz="1600" b="1" dirty="0">
                <a:latin typeface="+mn-lt"/>
              </a:rPr>
              <a:t>VKE-de huvides läbiviidavad </a:t>
            </a:r>
          </a:p>
          <a:p>
            <a:pPr>
              <a:defRPr/>
            </a:pPr>
            <a:r>
              <a:rPr lang="et-EE" sz="1600" b="1" dirty="0">
                <a:latin typeface="+mn-lt"/>
              </a:rPr>
              <a:t>teadusuuringud </a:t>
            </a:r>
            <a:endParaRPr lang="de-AT" sz="1600" b="1" dirty="0">
              <a:latin typeface="+mn-lt"/>
            </a:endParaRPr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6299200" y="2244725"/>
            <a:ext cx="2449513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et-EE" sz="1600" b="1"/>
              <a:t>Teadmiste piirkonnad</a:t>
            </a:r>
            <a:endParaRPr lang="de-AT" sz="1600" b="1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6299200" y="2805113"/>
            <a:ext cx="2449513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r>
              <a:rPr lang="et-EE" sz="1600" b="1" dirty="0"/>
              <a:t>Teaduspotentsiaal</a:t>
            </a:r>
            <a:endParaRPr lang="de-AT" sz="1600" b="1" dirty="0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6299200" y="3365500"/>
            <a:ext cx="2449513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et-EE" sz="1600" b="1" dirty="0">
                <a:latin typeface="+mn-lt"/>
              </a:rPr>
              <a:t>Teadus ühiskonnas</a:t>
            </a:r>
            <a:endParaRPr lang="de-AT" sz="1600" b="1" dirty="0">
              <a:latin typeface="+mn-lt"/>
            </a:endParaRPr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6299200" y="3924300"/>
            <a:ext cx="2449513" cy="5286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et-EE" sz="1600" b="1" dirty="0">
                <a:latin typeface="+mn-lt"/>
              </a:rPr>
              <a:t>Teaduspoliitika ühtne areng</a:t>
            </a:r>
            <a:endParaRPr lang="de-AT" sz="1600" b="1" dirty="0">
              <a:latin typeface="+mn-lt"/>
            </a:endParaRPr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6299200" y="4484688"/>
            <a:ext cx="2449513" cy="528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tIns="18000" anchor="ctr"/>
          <a:lstStyle/>
          <a:p>
            <a:pPr>
              <a:defRPr/>
            </a:pPr>
            <a:r>
              <a:rPr lang="et-EE" sz="1600" b="1" dirty="0">
                <a:latin typeface="+mj-lt"/>
              </a:rPr>
              <a:t>Rahvusvaheline koostöö</a:t>
            </a:r>
            <a:endParaRPr lang="de-AT" sz="1600" b="1" dirty="0">
              <a:latin typeface="+mj-lt"/>
            </a:endParaRPr>
          </a:p>
        </p:txBody>
      </p:sp>
      <p:sp>
        <p:nvSpPr>
          <p:cNvPr id="37" name="Rectangle 17"/>
          <p:cNvSpPr>
            <a:spLocks noChangeArrowheads="1"/>
          </p:cNvSpPr>
          <p:nvPr/>
        </p:nvSpPr>
        <p:spPr bwMode="auto">
          <a:xfrm>
            <a:off x="6156325" y="5212556"/>
            <a:ext cx="2736850" cy="6647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t-EE" sz="1600" b="1" dirty="0">
                <a:latin typeface="+mn-lt"/>
              </a:rPr>
              <a:t>Euratom </a:t>
            </a:r>
          </a:p>
        </p:txBody>
      </p:sp>
      <p:sp>
        <p:nvSpPr>
          <p:cNvPr id="38" name="Rectangle 18"/>
          <p:cNvSpPr>
            <a:spLocks noChangeArrowheads="1"/>
          </p:cNvSpPr>
          <p:nvPr/>
        </p:nvSpPr>
        <p:spPr bwMode="auto">
          <a:xfrm>
            <a:off x="6156325" y="5877272"/>
            <a:ext cx="2736850" cy="8648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>
              <a:defRPr/>
            </a:pPr>
            <a:r>
              <a:rPr lang="et-EE" sz="1600" b="1" dirty="0" smtClean="0"/>
              <a:t>Teadusuuringute Ühiskeskus</a:t>
            </a:r>
            <a:endParaRPr lang="de-AT" sz="16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884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EL </a:t>
            </a:r>
            <a:r>
              <a:rPr lang="et-EE" dirty="0" err="1" smtClean="0"/>
              <a:t>raamaprogrammid</a:t>
            </a:r>
            <a:r>
              <a:rPr lang="et-EE" dirty="0" smtClean="0"/>
              <a:t> on: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dirty="0" smtClean="0"/>
              <a:t>Suunatud ülalt-alla (kirjand etteantud teemal)</a:t>
            </a:r>
          </a:p>
          <a:p>
            <a:r>
              <a:rPr lang="et-EE" dirty="0" smtClean="0"/>
              <a:t>Majanduspoliitilise suunitlusega</a:t>
            </a:r>
          </a:p>
          <a:p>
            <a:r>
              <a:rPr lang="et-EE" dirty="0" smtClean="0"/>
              <a:t>Toetavad teadus- ja innovatsioonitegevuse </a:t>
            </a:r>
            <a:r>
              <a:rPr lang="et-EE" smtClean="0"/>
              <a:t>kõiki aspekte</a:t>
            </a:r>
            <a:endParaRPr lang="et-EE" dirty="0"/>
          </a:p>
          <a:p>
            <a:r>
              <a:rPr lang="et-EE" dirty="0" smtClean="0"/>
              <a:t>Tugeva Euroopa mõõtega</a:t>
            </a:r>
          </a:p>
          <a:p>
            <a:r>
              <a:rPr lang="et-EE" dirty="0" smtClean="0"/>
              <a:t>Koostööd toetav (nii rahvusvaheline kui ka valdkondlik)</a:t>
            </a:r>
          </a:p>
          <a:p>
            <a:r>
              <a:rPr lang="et-EE" dirty="0" smtClean="0"/>
              <a:t>Positiivse diskrimineerimisega (VKE, sugu, ka riikide grupid)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820901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6712"/>
            <a:ext cx="9144000" cy="792088"/>
          </a:xfrm>
        </p:spPr>
        <p:txBody>
          <a:bodyPr/>
          <a:lstStyle/>
          <a:p>
            <a:r>
              <a:rPr lang="et-EE" sz="2400" dirty="0">
                <a:solidFill>
                  <a:srgbClr val="832B7C"/>
                </a:solidFill>
                <a:hlinkClick r:id="rId2"/>
              </a:rPr>
              <a:t>http://ec.europa.eu/research/participants/portal/page/home</a:t>
            </a:r>
            <a:r>
              <a:rPr lang="et-EE" dirty="0">
                <a:solidFill>
                  <a:srgbClr val="832B7C"/>
                </a:solidFill>
              </a:rPr>
              <a:t/>
            </a:r>
            <a:br>
              <a:rPr lang="et-EE" dirty="0">
                <a:solidFill>
                  <a:srgbClr val="832B7C"/>
                </a:solidFill>
              </a:rPr>
            </a:br>
            <a:endParaRPr lang="et-EE" dirty="0"/>
          </a:p>
        </p:txBody>
      </p:sp>
      <p:pic>
        <p:nvPicPr>
          <p:cNvPr id="3" name="Picture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337" y="1268760"/>
            <a:ext cx="8821783" cy="542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flipV="1">
            <a:off x="139337" y="3184434"/>
            <a:ext cx="2882537" cy="3048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H="1" flipV="1">
            <a:off x="3635896" y="3184434"/>
            <a:ext cx="971006" cy="387531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5915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ETAG värvipalet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ETAG värvipalet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ETAG värvipalett 1">
      <a:dk1>
        <a:sysClr val="windowText" lastClr="000000"/>
      </a:dk1>
      <a:lt1>
        <a:sysClr val="window" lastClr="FFFFFF"/>
      </a:lt1>
      <a:dk2>
        <a:srgbClr val="005587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D1A56"/>
      </a:hlink>
      <a:folHlink>
        <a:srgbClr val="5D1A5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</TotalTime>
  <Words>141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Custom Design</vt:lpstr>
      <vt:lpstr>1_Custom Design</vt:lpstr>
      <vt:lpstr>2_Custom Design</vt:lpstr>
      <vt:lpstr>Office Theme</vt:lpstr>
      <vt:lpstr>Chart</vt:lpstr>
      <vt:lpstr>EL 7. raamprogramm</vt:lpstr>
      <vt:lpstr>EL teadusmaastik</vt:lpstr>
      <vt:lpstr>PowerPoint Presentation</vt:lpstr>
      <vt:lpstr>EL raamaprogrammid on:</vt:lpstr>
      <vt:lpstr>http://ec.europa.eu/research/participants/portal/page/home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Liina Raju</dc:creator>
  <cp:lastModifiedBy>Kristi Auli</cp:lastModifiedBy>
  <cp:revision>13</cp:revision>
  <dcterms:created xsi:type="dcterms:W3CDTF">2012-09-06T13:35:51Z</dcterms:created>
  <dcterms:modified xsi:type="dcterms:W3CDTF">2012-10-16T06:44:33Z</dcterms:modified>
</cp:coreProperties>
</file>