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20"/>
  </p:notesMasterIdLst>
  <p:handoutMasterIdLst>
    <p:handoutMasterId r:id="rId21"/>
  </p:handoutMasterIdLst>
  <p:sldIdLst>
    <p:sldId id="277" r:id="rId5"/>
    <p:sldId id="301" r:id="rId6"/>
    <p:sldId id="325" r:id="rId7"/>
    <p:sldId id="326" r:id="rId8"/>
    <p:sldId id="290" r:id="rId9"/>
    <p:sldId id="282" r:id="rId10"/>
    <p:sldId id="330" r:id="rId11"/>
    <p:sldId id="327" r:id="rId12"/>
    <p:sldId id="331" r:id="rId13"/>
    <p:sldId id="309" r:id="rId14"/>
    <p:sldId id="329" r:id="rId15"/>
    <p:sldId id="332" r:id="rId16"/>
    <p:sldId id="263" r:id="rId17"/>
    <p:sldId id="320" r:id="rId18"/>
    <p:sldId id="274" r:id="rId19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0898" autoAdjust="0"/>
  </p:normalViewPr>
  <p:slideViewPr>
    <p:cSldViewPr>
      <p:cViewPr varScale="1">
        <p:scale>
          <a:sx n="94" d="100"/>
          <a:sy n="94" d="100"/>
        </p:scale>
        <p:origin x="20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A4DA-D01A-496C-871C-6AF9678F31B0}" type="datetimeFigureOut">
              <a:rPr lang="et-EE" smtClean="0"/>
              <a:t>19.03.2019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B98E-717F-41BD-A019-45EAD61A5E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53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iret.rutiku@etag.ee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raili.torga@etag.e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6180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5054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</a:t>
            </a:r>
            <a:r>
              <a:rPr lang="et-EE" baseline="0" dirty="0" smtClean="0"/>
              <a:t> täpsemalt: https://www.etag.ee/wp-content/uploads/2019/03/EAG-hindamisjuhend_2019.pdf</a:t>
            </a:r>
          </a:p>
          <a:p>
            <a:endParaRPr lang="et-E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NB! EAG taotlustes ei ole rõhk PI senisel teadustööl ega publikatsioonidel, vaid eelnevale</a:t>
            </a:r>
            <a:r>
              <a:rPr lang="et-EE" baseline="0" dirty="0" smtClean="0"/>
              <a:t> uurimistööle tugineval rakenduslikul </a:t>
            </a:r>
            <a:r>
              <a:rPr lang="et-EE" dirty="0" smtClean="0"/>
              <a:t>projektiideel</a:t>
            </a:r>
            <a:r>
              <a:rPr lang="et-EE" baseline="0" dirty="0" smtClean="0"/>
              <a:t> ja tulemuste rakenduspotentsiaalil.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1737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</a:t>
            </a:r>
            <a:r>
              <a:rPr lang="et-EE" baseline="0" dirty="0" smtClean="0"/>
              <a:t> täpsemalt: https://www.etag.ee/wp-content/uploads/2019/03/EAG-hindamisjuhend_2019.pdf</a:t>
            </a:r>
          </a:p>
          <a:p>
            <a:endParaRPr lang="et-E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NB! EAG taotlustes ei ole rõhk PI senisel teadustööl ega publikatsioonidel, vaid eelnevale</a:t>
            </a:r>
            <a:r>
              <a:rPr lang="et-EE" baseline="0" dirty="0" smtClean="0"/>
              <a:t> uurimistööle tugineval rakenduslikul </a:t>
            </a:r>
            <a:r>
              <a:rPr lang="et-EE" dirty="0" smtClean="0"/>
              <a:t>projektiideel</a:t>
            </a:r>
            <a:r>
              <a:rPr lang="et-EE" baseline="0" dirty="0" smtClean="0"/>
              <a:t> ja tulemuste rakenduspotentsiaalil.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8909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2942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5572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1" dirty="0" err="1" smtClean="0"/>
              <a:t>Üldinfo</a:t>
            </a:r>
            <a:r>
              <a:rPr lang="et-EE" sz="1200" b="1" dirty="0" smtClean="0"/>
              <a:t>: Siret Rutiku </a:t>
            </a:r>
          </a:p>
          <a:p>
            <a:pPr marL="0" indent="0">
              <a:buNone/>
            </a:pPr>
            <a:r>
              <a:rPr lang="et-EE" sz="1200" dirty="0" smtClean="0"/>
              <a:t>(</a:t>
            </a:r>
            <a:r>
              <a:rPr lang="et-EE" sz="1200" dirty="0" smtClean="0">
                <a:hlinkClick r:id="rId3"/>
              </a:rPr>
              <a:t>siret.rutiku@etag.ee</a:t>
            </a:r>
            <a:r>
              <a:rPr lang="et-EE" sz="1200" dirty="0" smtClean="0"/>
              <a:t>, tel 731 7381)</a:t>
            </a:r>
          </a:p>
          <a:p>
            <a:endParaRPr lang="et-EE" sz="1200" b="1" dirty="0" smtClean="0"/>
          </a:p>
          <a:p>
            <a:r>
              <a:rPr lang="et-EE" sz="1200" b="1" dirty="0" smtClean="0"/>
              <a:t>Taotluste menetlemine:  Raili Torga </a:t>
            </a:r>
          </a:p>
          <a:p>
            <a:pPr marL="0" indent="0">
              <a:buNone/>
            </a:pPr>
            <a:r>
              <a:rPr lang="et-EE" sz="1200" dirty="0" smtClean="0"/>
              <a:t>(</a:t>
            </a:r>
            <a:r>
              <a:rPr lang="et-EE" sz="1200" dirty="0" smtClean="0">
                <a:hlinkClick r:id="rId4"/>
              </a:rPr>
              <a:t>raili.torga@etag.ee</a:t>
            </a:r>
            <a:r>
              <a:rPr lang="et-EE" sz="1200" dirty="0" smtClean="0"/>
              <a:t>, tel 731 7358)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63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 põhjalikumalt: https://www.etag.ee/rahastamine/uurimistoetused/arendusgrant/ </a:t>
            </a:r>
          </a:p>
          <a:p>
            <a:endParaRPr lang="et-EE" dirty="0" smtClean="0"/>
          </a:p>
          <a:p>
            <a:r>
              <a:rPr lang="et-EE" dirty="0" smtClean="0"/>
              <a:t>EAG raamtingimuste väljatöötamisel</a:t>
            </a:r>
            <a:r>
              <a:rPr lang="et-EE" baseline="0" dirty="0" smtClean="0"/>
              <a:t> oli eeskujuks Euroopa Teadusagentuuri (</a:t>
            </a:r>
            <a:r>
              <a:rPr lang="et-EE" baseline="0" dirty="0" err="1" smtClean="0"/>
              <a:t>European</a:t>
            </a:r>
            <a:r>
              <a:rPr lang="et-EE" baseline="0" dirty="0" smtClean="0"/>
              <a:t> </a:t>
            </a:r>
            <a:r>
              <a:rPr lang="et-EE" baseline="0" dirty="0" err="1" smtClean="0"/>
              <a:t>Research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Council</a:t>
            </a:r>
            <a:r>
              <a:rPr lang="et-EE" baseline="0" dirty="0" smtClean="0"/>
              <a:t>, ERC) </a:t>
            </a:r>
            <a:r>
              <a:rPr lang="et-EE" baseline="0" dirty="0" err="1" smtClean="0"/>
              <a:t>Proof</a:t>
            </a:r>
            <a:r>
              <a:rPr lang="et-EE" baseline="0" dirty="0" smtClean="0"/>
              <a:t>-of-</a:t>
            </a:r>
            <a:r>
              <a:rPr lang="et-EE" baseline="0" dirty="0" err="1" smtClean="0"/>
              <a:t>Concept</a:t>
            </a:r>
            <a:r>
              <a:rPr lang="et-EE" baseline="0" dirty="0" smtClean="0"/>
              <a:t> Grant. Vt täpsemalt: https://erc.europa.eu/funding/proof-concept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466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 põhjalikumalt: https://www.etag.ee/wp-content/uploads/2016/11/FrascatiManual2015_2ptk.pdf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4714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 täpsemalt: https://www.etag.ee/wp-content/uploads/2019/01/Eksperimentaalarenduse-piiritlemine.pdf </a:t>
            </a:r>
          </a:p>
          <a:p>
            <a:endParaRPr lang="et-EE" dirty="0" smtClean="0"/>
          </a:p>
          <a:p>
            <a:r>
              <a:rPr lang="et-EE" dirty="0" smtClean="0"/>
              <a:t>Vt https://eur-lex.europa.eu/legal-content/ET/TXT/PDF/?uri=CELEX:52014XC0627(01)&amp;from=EN</a:t>
            </a:r>
          </a:p>
          <a:p>
            <a:endParaRPr lang="et-E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NB! </a:t>
            </a:r>
            <a:r>
              <a:rPr lang="et-EE" sz="1200" dirty="0" smtClean="0"/>
              <a:t>Kaubanduslikul eesmärgil kasutata­vate prototüüpide ja katseprojektide arendamine on lubatud ainult tingimusel, kui prototüüp on tingimata kaubanduslik lõpptoode ja kui selle tootmine üksnes tutvustamise ja valideerimise eesmärgil on liiga kallis. </a:t>
            </a:r>
          </a:p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4910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</a:rPr>
              <a:t>VT täpsemalt https://www.etag.ee/wp-content/uploads/2019/01/Tehnoloogilise-valmiduse-tasemed.pdf 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Alus- ja</a:t>
            </a:r>
            <a:r>
              <a:rPr lang="et-EE" baseline="0" dirty="0" smtClean="0">
                <a:solidFill>
                  <a:srgbClr val="FF0000"/>
                </a:solidFill>
              </a:rPr>
              <a:t> rakendusuuringute, eksperimentaalarenduse ja tootearenduse piirid ei ole täpselt määratletud – alusuuringute tulemuseks ei pruugi alla TVT 2, rakendusuuringute tulemuseks võib olla ka ainult TVT 3 jne. </a:t>
            </a: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3386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Teatud juhtudel on võimalik grandiperioodi pikendamine.</a:t>
            </a:r>
            <a:r>
              <a:rPr lang="et-EE" baseline="0" dirty="0" smtClean="0"/>
              <a:t> Seejuures </a:t>
            </a:r>
            <a:r>
              <a:rPr lang="et-EE" baseline="0" dirty="0" err="1" smtClean="0"/>
              <a:t>rahastuse</a:t>
            </a:r>
            <a:r>
              <a:rPr lang="et-EE" baseline="0" dirty="0" smtClean="0"/>
              <a:t> kogumaht ei suurene.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2959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Taotlus koostatakse inglise keeles, sest hindajatena kaasatakse </a:t>
            </a:r>
            <a:r>
              <a:rPr lang="et-EE" dirty="0" err="1" smtClean="0"/>
              <a:t>välisretsensente</a:t>
            </a:r>
            <a:r>
              <a:rPr lang="et-EE" dirty="0" smtClean="0"/>
              <a:t>.</a:t>
            </a:r>
            <a:r>
              <a:rPr lang="et-EE" baseline="0" dirty="0" smtClean="0"/>
              <a:t> 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NB! EAG taotlustes ei ole rõhk PI senisel teadustööl ega publikatsioonidel, vaid eelnevale</a:t>
            </a:r>
            <a:r>
              <a:rPr lang="et-EE" baseline="0" dirty="0" smtClean="0"/>
              <a:t> uurimistööle tugineval rakenduslikul </a:t>
            </a:r>
            <a:r>
              <a:rPr lang="et-EE" dirty="0" smtClean="0"/>
              <a:t>projektiideel</a:t>
            </a:r>
            <a:r>
              <a:rPr lang="et-EE" baseline="0" dirty="0" smtClean="0"/>
              <a:t> ja tulemuste rakenduspotentsiaalil.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8340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</a:t>
            </a:r>
            <a:r>
              <a:rPr lang="et-EE" baseline="0" dirty="0" smtClean="0"/>
              <a:t> täpsemalt: https://www.etag.ee/wp-content/uploads/2019/03/EAG-taotlemise-kord_2019.pdf </a:t>
            </a:r>
          </a:p>
          <a:p>
            <a:endParaRPr lang="et-EE" baseline="0" dirty="0" smtClean="0"/>
          </a:p>
          <a:p>
            <a:r>
              <a:rPr lang="et-EE" baseline="0" dirty="0" smtClean="0"/>
              <a:t>TVT tasemeid hindab ekspertkomisjon</a:t>
            </a:r>
          </a:p>
          <a:p>
            <a:endParaRPr lang="et-EE" baseline="0" dirty="0" smtClean="0"/>
          </a:p>
          <a:p>
            <a:r>
              <a:rPr lang="et-EE" baseline="0" dirty="0" smtClean="0"/>
              <a:t>NB! Eeltaotluse koostamisel on soovitatav tutvuda ka hindamisjuhendiga! Vt https://www.etag.ee/wp-content/uploads/2019/03/EAG-hindamisjuhend_2019.pdf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0343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</a:t>
            </a:r>
            <a:r>
              <a:rPr lang="et-EE" baseline="0" dirty="0" smtClean="0"/>
              <a:t> täpsemalt: https://www.etag.ee/wp-content/uploads/2019/03/EAG-taotlemise-kord_2019.pdf </a:t>
            </a:r>
          </a:p>
          <a:p>
            <a:endParaRPr lang="et-EE" baseline="0" dirty="0" smtClean="0"/>
          </a:p>
          <a:p>
            <a:r>
              <a:rPr lang="et-EE" baseline="0" dirty="0" smtClean="0"/>
              <a:t>TVT tasemeid hindab ekspertkomisjon</a:t>
            </a:r>
          </a:p>
          <a:p>
            <a:endParaRPr lang="et-EE" baseline="0" dirty="0" smtClean="0"/>
          </a:p>
          <a:p>
            <a:r>
              <a:rPr lang="et-EE" baseline="0" dirty="0" smtClean="0"/>
              <a:t>NB! Taotluse koostamisel on soovitatav tutvuda ka hindamisjuhendiga! Vt https://www.etag.ee/wp-content/uploads/2019/03/EAG-hindamisjuhend_2019.pdf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466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1D67-FD33-4EBD-B062-DBF352D52A38}" type="datetime1">
              <a:rPr lang="et-EE" smtClean="0"/>
              <a:t>19.03.2019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C30B-91F6-41E7-94F5-93B7F8494641}" type="datetime1">
              <a:rPr lang="et-EE" smtClean="0"/>
              <a:t>19.03.2019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8BD-367E-4EA9-A422-C1B35B3F6F8E}" type="datetime1">
              <a:rPr lang="et-EE" smtClean="0"/>
              <a:t>19.03.2019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4A0F-2925-4018-B6CC-EB5E290E247D}" type="datetime1">
              <a:rPr lang="et-EE" smtClean="0"/>
              <a:t>19.03.2019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53B6-77B0-4E8C-8A91-B355F901046F}" type="datetime1">
              <a:rPr lang="et-EE" smtClean="0"/>
              <a:t>19.03.2019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91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Eesti Teadusagentuur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C06-6C2F-4CDE-A446-B3F316AF69DC}" type="datetime1">
              <a:rPr lang="et-EE" smtClean="0"/>
              <a:t>19.03.2019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AA75-72BA-42F9-A6EB-79B75E4C1CFA}" type="datetime1">
              <a:rPr lang="et-EE" smtClean="0"/>
              <a:t>19.03.2019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69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60B-0A5E-48E5-BA3D-B695D1362AE4}" type="datetime1">
              <a:rPr lang="et-EE" smtClean="0"/>
              <a:t>19.03.2019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AE9A-E226-4D32-99FB-DAD69715D112}" type="datetime1">
              <a:rPr lang="et-EE" smtClean="0"/>
              <a:t>19.03.2019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928-1729-42FE-96FC-2F28F1BF76AD}" type="datetime1">
              <a:rPr lang="et-EE" smtClean="0"/>
              <a:t>19.03.2019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F760-9209-47F6-9025-2C07ABA10418}" type="datetime1">
              <a:rPr lang="et-EE" smtClean="0"/>
              <a:t>19.03.2019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mlDrawing" Target="../drawings/vmlDrawing1.vml"/><Relationship Id="rId7" Type="http://schemas.openxmlformats.org/officeDocument/2006/relationships/oleObject" Target="../embeddings/oleObject2.bin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" name="Chart" r:id="rId5" imgW="4669150" imgH="3895022" progId="Excel.Sheet.8">
                  <p:embed/>
                </p:oleObj>
              </mc:Choice>
              <mc:Fallback>
                <p:oleObj name="Chart" r:id="rId5" imgW="4669150" imgH="3895022" progId="Excel.Sheet.8">
                  <p:embed/>
                  <p:pic>
                    <p:nvPicPr>
                      <p:cNvPr id="0" name="Picture 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" name="Chart" r:id="rId7" imgW="4675246" imgH="3895022" progId="Excel.Sheet.8">
                  <p:embed/>
                </p:oleObj>
              </mc:Choice>
              <mc:Fallback>
                <p:oleObj name="Chart" r:id="rId7" imgW="4675246" imgH="3895022" progId="Excel.Sheet.8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4735B0-542C-461E-B945-7A5B9E2000CD}" type="datetime1">
              <a:rPr lang="et-EE" smtClean="0"/>
              <a:t>19.03.2019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g.ee/rahastamine/uurimistoetused/personaalne-uurimistoetus/put-taotlusvoor-2019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https://www.etag.ee/rahastamine/uurimistoetused/personaalne-uurimistoetus/put-taotlusvoor-2019/put-kkk-201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869160"/>
            <a:ext cx="7772400" cy="899815"/>
          </a:xfrm>
        </p:spPr>
        <p:txBody>
          <a:bodyPr/>
          <a:lstStyle/>
          <a:p>
            <a:pPr algn="r"/>
            <a:r>
              <a:rPr lang="et-EE" sz="3200" dirty="0" smtClean="0">
                <a:solidFill>
                  <a:srgbClr val="7030A0"/>
                </a:solidFill>
              </a:rPr>
              <a:t/>
            </a:r>
            <a:br>
              <a:rPr lang="et-EE" sz="3200" dirty="0" smtClean="0">
                <a:solidFill>
                  <a:srgbClr val="7030A0"/>
                </a:solidFill>
              </a:rPr>
            </a:br>
            <a:r>
              <a:rPr lang="et-EE" sz="3200" dirty="0" smtClean="0">
                <a:solidFill>
                  <a:srgbClr val="7030A0"/>
                </a:solidFill>
              </a:rPr>
              <a:t>14.03.2019 </a:t>
            </a:r>
            <a:r>
              <a:rPr lang="et-EE" sz="3200" dirty="0" err="1" smtClean="0">
                <a:solidFill>
                  <a:srgbClr val="7030A0"/>
                </a:solidFill>
              </a:rPr>
              <a:t>taLLINNAs</a:t>
            </a:r>
            <a:r>
              <a:rPr lang="et-EE" sz="3200" dirty="0" smtClean="0">
                <a:solidFill>
                  <a:srgbClr val="7030A0"/>
                </a:solidFill>
              </a:rPr>
              <a:t/>
            </a:r>
            <a:br>
              <a:rPr lang="et-EE" sz="3200" dirty="0" smtClean="0">
                <a:solidFill>
                  <a:srgbClr val="7030A0"/>
                </a:solidFill>
              </a:rPr>
            </a:br>
            <a:r>
              <a:rPr lang="et-EE" sz="3200" dirty="0" smtClean="0">
                <a:solidFill>
                  <a:srgbClr val="7030A0"/>
                </a:solidFill>
              </a:rPr>
              <a:t>19.03.2019 </a:t>
            </a:r>
            <a:r>
              <a:rPr lang="et-EE" sz="3200" dirty="0" err="1" smtClean="0">
                <a:solidFill>
                  <a:srgbClr val="7030A0"/>
                </a:solidFill>
              </a:rPr>
              <a:t>TaRTUs</a:t>
            </a:r>
            <a:endParaRPr lang="et-EE" sz="3200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2880320"/>
          </a:xfrm>
        </p:spPr>
        <p:txBody>
          <a:bodyPr>
            <a:normAutofit/>
          </a:bodyPr>
          <a:lstStyle/>
          <a:p>
            <a:r>
              <a:rPr lang="et-EE" sz="6000" b="1" dirty="0" smtClean="0">
                <a:solidFill>
                  <a:srgbClr val="7030A0"/>
                </a:solidFill>
              </a:rPr>
              <a:t>Arendusgrandi taotlemine 2019. aastal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76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8"/>
    </mc:Choice>
    <mc:Fallback xmlns="">
      <p:transition spd="slow" advTm="72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067128" cy="69269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taotlemine: eelarve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r>
              <a:rPr lang="et-EE" sz="2700" dirty="0" smtClean="0"/>
              <a:t>EAG sisaldab </a:t>
            </a:r>
            <a:r>
              <a:rPr lang="et-EE" sz="2700" b="1" dirty="0" smtClean="0"/>
              <a:t>otseseid kulusid ja </a:t>
            </a:r>
            <a:r>
              <a:rPr lang="et-EE" sz="2700" b="1" dirty="0" err="1" smtClean="0"/>
              <a:t>üldkulu</a:t>
            </a:r>
            <a:r>
              <a:rPr lang="et-EE" sz="2700" dirty="0" smtClean="0"/>
              <a:t>;</a:t>
            </a:r>
          </a:p>
          <a:p>
            <a:r>
              <a:rPr lang="et-EE" sz="2700" b="1" dirty="0"/>
              <a:t>Otsesed kulud </a:t>
            </a:r>
            <a:r>
              <a:rPr lang="et-EE" sz="2700" dirty="0"/>
              <a:t>jagunevad </a:t>
            </a:r>
            <a:r>
              <a:rPr lang="et-EE" sz="2700" b="1" dirty="0"/>
              <a:t>personali- ja teadustöö </a:t>
            </a:r>
            <a:r>
              <a:rPr lang="et-EE" sz="2700" b="1" dirty="0" smtClean="0"/>
              <a:t>kuludeks;</a:t>
            </a:r>
          </a:p>
          <a:p>
            <a:r>
              <a:rPr lang="et-EE" sz="2700" b="1" dirty="0" err="1" smtClean="0"/>
              <a:t>Üldkulu</a:t>
            </a:r>
            <a:r>
              <a:rPr lang="et-EE" sz="2700" dirty="0" smtClean="0"/>
              <a:t> moodustab 25%  otsestest kuludest;</a:t>
            </a:r>
          </a:p>
          <a:p>
            <a:r>
              <a:rPr lang="et-EE" sz="2700" b="1" dirty="0" smtClean="0"/>
              <a:t>Maksimaalne taotletav summa</a:t>
            </a:r>
            <a:r>
              <a:rPr lang="et-EE" sz="2700" dirty="0" smtClean="0"/>
              <a:t> on 100 000 eurot, võimalik on taotleda ka väiksemat summat;</a:t>
            </a:r>
          </a:p>
          <a:p>
            <a:r>
              <a:rPr lang="et-EE" sz="2700" b="1" dirty="0" smtClean="0"/>
              <a:t>Kaasfinantseering</a:t>
            </a:r>
            <a:r>
              <a:rPr lang="et-EE" sz="2700" dirty="0" smtClean="0"/>
              <a:t> teistest allikatest on lubatud (saab selgitada taotluses), ettevõtte või avaliku sektori asutuse poolne kaasrahastus annab hindamisel eelise. </a:t>
            </a:r>
          </a:p>
          <a:p>
            <a:endParaRPr lang="et-EE" sz="2700" dirty="0"/>
          </a:p>
          <a:p>
            <a:pPr marL="0" indent="0">
              <a:buNone/>
            </a:pPr>
            <a:r>
              <a:rPr lang="et-EE" sz="2700" b="1" dirty="0" smtClean="0">
                <a:solidFill>
                  <a:srgbClr val="7030A0"/>
                </a:solidFill>
              </a:rPr>
              <a:t>NB!</a:t>
            </a:r>
            <a:r>
              <a:rPr lang="et-EE" sz="2700" dirty="0" smtClean="0"/>
              <a:t> 2019. a taotlusvooru kogumaht on ca 400 000 eurot, st </a:t>
            </a:r>
            <a:r>
              <a:rPr lang="et-EE" sz="2700" dirty="0" err="1" smtClean="0"/>
              <a:t>rahastuse</a:t>
            </a:r>
            <a:r>
              <a:rPr lang="et-EE" sz="2700" dirty="0" smtClean="0"/>
              <a:t> saab 4-5 projekti. Järgnevatel aastatel on plaanis </a:t>
            </a:r>
            <a:r>
              <a:rPr lang="et-EE" sz="2700" dirty="0" err="1" smtClean="0"/>
              <a:t>rahastuse</a:t>
            </a:r>
            <a:r>
              <a:rPr lang="et-EE" sz="2700" dirty="0" smtClean="0"/>
              <a:t> kasv.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893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taotluse hindamine (1/2)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400" b="1" dirty="0" smtClean="0"/>
              <a:t>Eeltaotluses </a:t>
            </a:r>
            <a:r>
              <a:rPr lang="et-EE" sz="3400" dirty="0" smtClean="0"/>
              <a:t>hinnatakse:</a:t>
            </a:r>
          </a:p>
          <a:p>
            <a:r>
              <a:rPr lang="et-EE" sz="3400" dirty="0" smtClean="0"/>
              <a:t>innovatsioonipotentsiaali;</a:t>
            </a:r>
          </a:p>
          <a:p>
            <a:r>
              <a:rPr lang="et-EE" sz="3400" dirty="0" smtClean="0"/>
              <a:t>potentsiaalset mõju.</a:t>
            </a:r>
          </a:p>
          <a:p>
            <a:pPr marL="0" indent="0">
              <a:buNone/>
            </a:pPr>
            <a:r>
              <a:rPr lang="et-EE" sz="3400" b="1" dirty="0" smtClean="0"/>
              <a:t>Taotluses</a:t>
            </a:r>
            <a:r>
              <a:rPr lang="et-EE" sz="3400" dirty="0" smtClean="0"/>
              <a:t> hinnatakse:</a:t>
            </a:r>
          </a:p>
          <a:p>
            <a:r>
              <a:rPr lang="et-EE" sz="3400" dirty="0" smtClean="0"/>
              <a:t>innovatsioonipotentsiaali</a:t>
            </a:r>
            <a:r>
              <a:rPr lang="et-EE" sz="3400" dirty="0"/>
              <a:t>;</a:t>
            </a:r>
          </a:p>
          <a:p>
            <a:r>
              <a:rPr lang="et-EE" sz="3400" dirty="0" smtClean="0"/>
              <a:t>potentsiaalset mõju;</a:t>
            </a:r>
          </a:p>
          <a:p>
            <a:r>
              <a:rPr lang="et-EE" sz="3400" dirty="0" smtClean="0"/>
              <a:t>tööplaani, sh projektirühma;</a:t>
            </a:r>
          </a:p>
          <a:p>
            <a:r>
              <a:rPr lang="et-EE" sz="3400" dirty="0" smtClean="0"/>
              <a:t>eetika- ja andmete haldamise arvestamist;</a:t>
            </a:r>
          </a:p>
          <a:p>
            <a:r>
              <a:rPr lang="et-EE" sz="3400" dirty="0" smtClean="0"/>
              <a:t>olulisust Eesti majandusele ja ühiskonnale.</a:t>
            </a:r>
          </a:p>
          <a:p>
            <a:endParaRPr lang="et-EE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142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taotluse hindamine (2/2)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3400" b="1" dirty="0" smtClean="0"/>
              <a:t>Eeltaotlusi </a:t>
            </a:r>
            <a:r>
              <a:rPr lang="et-EE" sz="3400" dirty="0" smtClean="0"/>
              <a:t>hinnatakse mitteeristaval skaalal (</a:t>
            </a:r>
            <a:r>
              <a:rPr lang="et-EE" sz="3400" dirty="0" err="1" smtClean="0"/>
              <a:t>yes</a:t>
            </a:r>
            <a:r>
              <a:rPr lang="et-EE" sz="3400" dirty="0" smtClean="0"/>
              <a:t>-no): Kõik taotlused, mis saavad 9 punktist vähemalt 7 (sh kindlasti punktis 1.3. ja 2.2.), pääsevad edasi taotlusvooru.</a:t>
            </a:r>
          </a:p>
          <a:p>
            <a:pPr marL="0" indent="0">
              <a:buNone/>
            </a:pPr>
            <a:endParaRPr lang="et-EE" sz="3400" dirty="0" smtClean="0"/>
          </a:p>
          <a:p>
            <a:pPr marL="0" indent="0">
              <a:buNone/>
            </a:pPr>
            <a:r>
              <a:rPr lang="et-EE" sz="3400" b="1" dirty="0" smtClean="0"/>
              <a:t>Taotlusi</a:t>
            </a:r>
            <a:r>
              <a:rPr lang="et-EE" sz="3400" dirty="0" smtClean="0"/>
              <a:t> hinnatakse eristaval skaalal (hinded 0-5):</a:t>
            </a:r>
          </a:p>
          <a:p>
            <a:r>
              <a:rPr lang="et-EE" sz="3400" dirty="0" smtClean="0"/>
              <a:t>Alla </a:t>
            </a:r>
            <a:r>
              <a:rPr lang="et-EE" sz="3400" dirty="0" err="1" smtClean="0"/>
              <a:t>lävendi</a:t>
            </a:r>
            <a:r>
              <a:rPr lang="et-EE" sz="3400" dirty="0" smtClean="0"/>
              <a:t> hinnatud taotlused ei kvalifitseeru rahuldamisele. </a:t>
            </a:r>
            <a:r>
              <a:rPr lang="et-EE" sz="3400" dirty="0" err="1" smtClean="0"/>
              <a:t>Lävend</a:t>
            </a:r>
            <a:r>
              <a:rPr lang="et-EE" sz="3400" dirty="0" smtClean="0"/>
              <a:t> on määratletud hindamisjuhendis;</a:t>
            </a:r>
          </a:p>
          <a:p>
            <a:r>
              <a:rPr lang="et-EE" sz="3400" dirty="0" smtClean="0"/>
              <a:t>Üle </a:t>
            </a:r>
            <a:r>
              <a:rPr lang="et-EE" sz="3400" dirty="0" err="1" smtClean="0"/>
              <a:t>lävendi</a:t>
            </a:r>
            <a:r>
              <a:rPr lang="et-EE" sz="3400" dirty="0" smtClean="0"/>
              <a:t> hinnatud taotlustest koostatakse valdkondade ülene pingerida;</a:t>
            </a:r>
          </a:p>
          <a:p>
            <a:r>
              <a:rPr lang="et-EE" sz="3400" dirty="0" smtClean="0"/>
              <a:t>Võrdsete punktide korral on hindamisjuhendis määratletud eelistamise alused.</a:t>
            </a:r>
          </a:p>
          <a:p>
            <a:endParaRPr lang="et-EE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887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>
                <a:solidFill>
                  <a:srgbClr val="7030A0"/>
                </a:solidFill>
              </a:rPr>
              <a:t>Taotleja meelespea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88632"/>
          </a:xfrm>
        </p:spPr>
        <p:txBody>
          <a:bodyPr>
            <a:noAutofit/>
          </a:bodyPr>
          <a:lstStyle/>
          <a:p>
            <a:r>
              <a:rPr lang="et-EE" sz="2800" dirty="0" smtClean="0"/>
              <a:t>Eeltaotluste esitamine toimub 1.04.-30.04. kella 17-ni. </a:t>
            </a:r>
            <a:r>
              <a:rPr lang="et-EE" sz="2800" b="1" dirty="0" smtClean="0"/>
              <a:t>Taotlus on esitatud alles siis, kui </a:t>
            </a:r>
            <a:r>
              <a:rPr lang="et-EE" sz="2800" b="1" dirty="0" err="1" smtClean="0"/>
              <a:t>vastuvõttev</a:t>
            </a:r>
            <a:r>
              <a:rPr lang="et-EE" sz="2800" b="1" dirty="0" smtClean="0"/>
              <a:t> asutus on selle kinnitanud. Jälgi asutusesisest töökorraldust ja tähtaega!</a:t>
            </a:r>
          </a:p>
          <a:p>
            <a:r>
              <a:rPr lang="et-EE" sz="2800" dirty="0" smtClean="0"/>
              <a:t>Taotluste esitamine toimub eeldatavasti mai lõpus-juuni alguses (täpsem info selgub mai alguses);</a:t>
            </a:r>
          </a:p>
          <a:p>
            <a:r>
              <a:rPr lang="et-EE" sz="2800" dirty="0" smtClean="0"/>
              <a:t>Esialgsed tulemused antakse eeldatavast teada novembri alguses, </a:t>
            </a:r>
            <a:r>
              <a:rPr lang="et-EE" sz="2800" dirty="0" err="1" smtClean="0"/>
              <a:t>rahastusotsused</a:t>
            </a:r>
            <a:r>
              <a:rPr lang="et-EE" sz="2800" dirty="0" smtClean="0"/>
              <a:t> tehakse ja lepingud sõlmitakse detsembris (siis võib ka projektiga alustada).</a:t>
            </a:r>
          </a:p>
          <a:p>
            <a:r>
              <a:rPr lang="et-EE" sz="2800" b="1" dirty="0" smtClean="0"/>
              <a:t>NB!</a:t>
            </a:r>
            <a:r>
              <a:rPr lang="et-EE" sz="2800" dirty="0" smtClean="0"/>
              <a:t> Taotlusvoorus rahastatakse eeldatavasti 4-5 projekti.</a:t>
            </a:r>
          </a:p>
          <a:p>
            <a:r>
              <a:rPr lang="et-EE" sz="2800" dirty="0" smtClean="0"/>
              <a:t>Uus taotlusvoor toimub eeldatavasti 2020. a alguses.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>
                <a:solidFill>
                  <a:srgbClr val="7030A0"/>
                </a:solidFill>
              </a:rPr>
              <a:t>Taotleja meelespea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836711"/>
            <a:ext cx="8784976" cy="5884763"/>
          </a:xfrm>
        </p:spPr>
        <p:txBody>
          <a:bodyPr>
            <a:normAutofit fontScale="85000" lnSpcReduction="10000"/>
          </a:bodyPr>
          <a:lstStyle/>
          <a:p>
            <a:r>
              <a:rPr lang="et-EE" sz="2800" dirty="0" smtClean="0"/>
              <a:t>Tutvu ETAgi kodulehel eksperimentaalarenduse ja TVT piiritlemise juhenditega. </a:t>
            </a:r>
            <a:r>
              <a:rPr lang="et-EE" sz="2800" b="1" dirty="0" smtClean="0"/>
              <a:t>EAG ei ole mõeldud alus- ega rakendusuuringuteks! </a:t>
            </a:r>
          </a:p>
          <a:p>
            <a:r>
              <a:rPr lang="et-EE" sz="2800" dirty="0" smtClean="0"/>
              <a:t>Kirjuta </a:t>
            </a:r>
            <a:r>
              <a:rPr lang="et-EE" sz="2800" dirty="0"/>
              <a:t>taotlus ise. </a:t>
            </a:r>
            <a:r>
              <a:rPr lang="et-EE" sz="2800" b="1" dirty="0"/>
              <a:t>Teiste autorite tekstide kasutamisel viita nendele</a:t>
            </a:r>
            <a:r>
              <a:rPr lang="et-EE" sz="2800" dirty="0"/>
              <a:t>;</a:t>
            </a:r>
          </a:p>
          <a:p>
            <a:r>
              <a:rPr lang="et-EE" sz="2800" dirty="0"/>
              <a:t>Korrasta </a:t>
            </a:r>
            <a:r>
              <a:rPr lang="et-EE" sz="2800" dirty="0" smtClean="0"/>
              <a:t>oma </a:t>
            </a:r>
            <a:r>
              <a:rPr lang="et-EE" sz="2800" b="1" dirty="0" smtClean="0"/>
              <a:t>CV </a:t>
            </a:r>
            <a:r>
              <a:rPr lang="et-EE" sz="2800" b="1" dirty="0" err="1" smtClean="0"/>
              <a:t>ETISes</a:t>
            </a:r>
            <a:r>
              <a:rPr lang="et-EE" sz="2800" dirty="0" smtClean="0"/>
              <a:t>;</a:t>
            </a:r>
            <a:endParaRPr lang="et-EE" sz="2800" dirty="0"/>
          </a:p>
          <a:p>
            <a:r>
              <a:rPr lang="et-EE" sz="2800" dirty="0" smtClean="0"/>
              <a:t>Mõtle taotlust koostades, kas see on </a:t>
            </a:r>
            <a:r>
              <a:rPr lang="et-EE" sz="2800" b="1" dirty="0" smtClean="0"/>
              <a:t>arusaadav ka erialavälisele lugejale. </a:t>
            </a:r>
            <a:r>
              <a:rPr lang="et-EE" sz="2800" dirty="0" smtClean="0"/>
              <a:t>Retsensentidena kaasatakse ka ettevõtjaid.</a:t>
            </a:r>
          </a:p>
          <a:p>
            <a:r>
              <a:rPr lang="et-EE" sz="2800" dirty="0" smtClean="0"/>
              <a:t>Kui projektist on </a:t>
            </a:r>
            <a:r>
              <a:rPr lang="et-EE" sz="2800" b="1" dirty="0" smtClean="0"/>
              <a:t>huvitatud partnerid </a:t>
            </a:r>
            <a:r>
              <a:rPr lang="et-EE" sz="2800" dirty="0" smtClean="0"/>
              <a:t>(nt mõni ettevõte), hangi </a:t>
            </a:r>
            <a:r>
              <a:rPr lang="et-EE" sz="2800" b="1" dirty="0" smtClean="0"/>
              <a:t>sisukas ja põhjendatud toetuskiri</a:t>
            </a:r>
            <a:r>
              <a:rPr lang="et-EE" sz="2800" dirty="0" smtClean="0"/>
              <a:t>.</a:t>
            </a:r>
          </a:p>
          <a:p>
            <a:r>
              <a:rPr lang="et-EE" sz="2800" b="1" dirty="0" smtClean="0">
                <a:solidFill>
                  <a:srgbClr val="FF0000"/>
                </a:solidFill>
              </a:rPr>
              <a:t>NB! </a:t>
            </a:r>
            <a:r>
              <a:rPr lang="et-EE" sz="2800" b="1" dirty="0" smtClean="0"/>
              <a:t>Taotluse esitamisega kinnitab taotleja ja </a:t>
            </a:r>
            <a:r>
              <a:rPr lang="et-EE" sz="2800" b="1" dirty="0" err="1" smtClean="0"/>
              <a:t>vastuvõttev</a:t>
            </a:r>
            <a:r>
              <a:rPr lang="et-EE" sz="2800" b="1" dirty="0" smtClean="0"/>
              <a:t> asutus et intellektuaalomandi küsimustes on kokku lepitud. Enne taotluse esitamist konsulteeri aegsasti oma asutuse pädeva töötajaga!</a:t>
            </a:r>
          </a:p>
          <a:p>
            <a:r>
              <a:rPr lang="et-EE" sz="2800" dirty="0" smtClean="0"/>
              <a:t>Loe  läbi hindamisjuhend. Enne taotluse kinnitamisele </a:t>
            </a:r>
            <a:r>
              <a:rPr lang="et-EE" sz="2800" dirty="0"/>
              <a:t>saatmist </a:t>
            </a:r>
            <a:r>
              <a:rPr lang="et-EE" sz="2800" dirty="0" smtClean="0"/>
              <a:t>loe </a:t>
            </a:r>
            <a:r>
              <a:rPr lang="et-EE" sz="2800" b="1" dirty="0" smtClean="0"/>
              <a:t>see läbi n-ö hindaja pilguga</a:t>
            </a:r>
            <a:r>
              <a:rPr lang="et-EE" sz="2800" dirty="0" smtClean="0"/>
              <a:t>.</a:t>
            </a:r>
          </a:p>
          <a:p>
            <a:endParaRPr lang="et-E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37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600" dirty="0" smtClean="0">
                <a:solidFill>
                  <a:srgbClr val="7030A0"/>
                </a:solidFill>
              </a:rPr>
              <a:t>Täpsem info</a:t>
            </a:r>
            <a:endParaRPr lang="et-EE" sz="36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et-EE" sz="2400" b="1" dirty="0" smtClean="0">
                <a:solidFill>
                  <a:srgbClr val="FF0000"/>
                </a:solidFill>
                <a:hlinkClick r:id="rId3"/>
              </a:rPr>
              <a:t>2019. a taotlusvooru materjalid</a:t>
            </a:r>
            <a:r>
              <a:rPr lang="et-EE" sz="2400" b="1" dirty="0" smtClean="0">
                <a:solidFill>
                  <a:srgbClr val="FF0000"/>
                </a:solidFill>
              </a:rPr>
              <a:t>, sh </a:t>
            </a:r>
            <a:r>
              <a:rPr lang="et-EE" sz="2400" b="1" dirty="0" smtClean="0">
                <a:solidFill>
                  <a:srgbClr val="FF0000"/>
                </a:solidFill>
                <a:hlinkClick r:id="rId4"/>
              </a:rPr>
              <a:t>korduma kippuvad küsimused</a:t>
            </a:r>
            <a:endParaRPr lang="et-EE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15</a:t>
            </a:fld>
            <a:endParaRPr lang="et-EE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848" y="1335641"/>
            <a:ext cx="7308304" cy="53905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7"/>
    </mc:Choice>
    <mc:Fallback xmlns="">
      <p:transition spd="slow" advTm="88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692696"/>
          </a:xfrm>
        </p:spPr>
        <p:txBody>
          <a:bodyPr/>
          <a:lstStyle/>
          <a:p>
            <a:r>
              <a:rPr lang="et-EE" sz="3600" dirty="0" smtClean="0">
                <a:solidFill>
                  <a:srgbClr val="7030A0"/>
                </a:solidFill>
              </a:rPr>
              <a:t>Arendusgrant</a:t>
            </a:r>
            <a:endParaRPr lang="et-EE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5"/>
            <a:ext cx="8640960" cy="6028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 smtClean="0"/>
              <a:t>Arendusgrandi (EAG; inglise </a:t>
            </a:r>
            <a:r>
              <a:rPr lang="et-EE" sz="2800" i="1" dirty="0" err="1" smtClean="0"/>
              <a:t>Proof</a:t>
            </a:r>
            <a:r>
              <a:rPr lang="et-EE" sz="2800" i="1" dirty="0" smtClean="0"/>
              <a:t>-of </a:t>
            </a:r>
            <a:r>
              <a:rPr lang="et-EE" sz="2800" i="1" dirty="0" err="1" smtClean="0"/>
              <a:t>Concept</a:t>
            </a:r>
            <a:r>
              <a:rPr lang="et-EE" sz="2800" i="1" dirty="0" smtClean="0"/>
              <a:t> Grant</a:t>
            </a:r>
            <a:r>
              <a:rPr lang="et-EE" sz="2800" dirty="0" smtClean="0"/>
              <a:t>) </a:t>
            </a:r>
          </a:p>
          <a:p>
            <a:pPr marL="0" indent="0">
              <a:buNone/>
            </a:pPr>
            <a:r>
              <a:rPr lang="et-EE" sz="2800" b="1" dirty="0" smtClean="0"/>
              <a:t>eesmärk</a:t>
            </a:r>
            <a:r>
              <a:rPr lang="et-EE" sz="2800" dirty="0" smtClean="0"/>
              <a:t> </a:t>
            </a:r>
            <a:r>
              <a:rPr lang="et-EE" sz="2800" dirty="0"/>
              <a:t>on </a:t>
            </a:r>
            <a:r>
              <a:rPr lang="et-EE" sz="2800" dirty="0" err="1"/>
              <a:t>eksperimentaalarendusprojektide</a:t>
            </a:r>
            <a:r>
              <a:rPr lang="et-EE" sz="2800" dirty="0"/>
              <a:t> toetamise kaudu edendada tehnoloogiasiiret, teadustulemuste rakendamist ettevõtluses ja ühiskonnas laiemalt ning suurendada teaduse ühiskondlikku ja majanduslikku mõju</a:t>
            </a:r>
            <a:r>
              <a:rPr lang="et-EE" sz="2800" dirty="0" smtClean="0"/>
              <a:t>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/>
              <a:t>EAG on mõeldud </a:t>
            </a:r>
            <a:r>
              <a:rPr lang="et-EE" sz="2800" b="1" dirty="0"/>
              <a:t>eksperimentaalarenduseks, mitte alus- ega rakendusuuringuteks. 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PUT </a:t>
            </a:r>
            <a:r>
              <a:rPr lang="et-EE" sz="2800" dirty="0" err="1" smtClean="0"/>
              <a:t>järeldoktori</a:t>
            </a:r>
            <a:r>
              <a:rPr lang="et-EE" sz="2800" dirty="0" smtClean="0"/>
              <a:t>-, stardi- ja rühmagrant on mõeldud alus- või rakendusuuringuteks.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b="1" dirty="0"/>
          </a:p>
          <a:p>
            <a:pPr marL="0" indent="0">
              <a:buNone/>
            </a:pPr>
            <a:endParaRPr lang="et-E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4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692696"/>
          </a:xfrm>
        </p:spPr>
        <p:txBody>
          <a:bodyPr/>
          <a:lstStyle/>
          <a:p>
            <a:r>
              <a:rPr lang="et-EE" sz="3600" dirty="0" smtClean="0">
                <a:solidFill>
                  <a:srgbClr val="7030A0"/>
                </a:solidFill>
              </a:rPr>
              <a:t>Eksperimentaalarendus </a:t>
            </a:r>
            <a:endParaRPr lang="et-EE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5"/>
            <a:ext cx="8568952" cy="6028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 smtClean="0"/>
              <a:t> </a:t>
            </a:r>
            <a:endParaRPr lang="et-EE" sz="2800" dirty="0" smtClean="0"/>
          </a:p>
          <a:p>
            <a:r>
              <a:rPr lang="et-EE" sz="2800" b="1" dirty="0"/>
              <a:t>Eksperimentaalarendus</a:t>
            </a:r>
            <a:r>
              <a:rPr lang="et-EE" sz="2800" dirty="0"/>
              <a:t> on süstemaatiline töö, mis põhineb uurimistegevuse tulemusena saadud teadmistel ja praktilistel kogemustel ning loob uut teadmist eesmärgiga valmistada uusi tooteid, võtta kasutusele uusi protsesse või täiustada olemasolevaid tooteid või protsesse. </a:t>
            </a:r>
          </a:p>
          <a:p>
            <a:pPr marL="0" indent="0">
              <a:buNone/>
            </a:pPr>
            <a:endParaRPr lang="et-EE" sz="2800" dirty="0"/>
          </a:p>
          <a:p>
            <a:r>
              <a:rPr lang="et-EE" sz="2800" dirty="0"/>
              <a:t>Uute toodete või protsesside väljatöötamine kuulub eksperimentaalarenduse alla juhul, kui see vastab teadus- ja arendustegevust kirjeldavatele </a:t>
            </a:r>
            <a:r>
              <a:rPr lang="et-EE" sz="2800" dirty="0" smtClean="0"/>
              <a:t>tingimustele (uudsus, loomingulisus, tulemuste ettemääramatus, süstemaatilisus, </a:t>
            </a:r>
            <a:r>
              <a:rPr lang="et-EE" sz="2800" dirty="0" err="1" smtClean="0"/>
              <a:t>ülekantavus</a:t>
            </a:r>
            <a:r>
              <a:rPr lang="et-EE" sz="2800" dirty="0" smtClean="0"/>
              <a:t>/korratavus).</a:t>
            </a:r>
            <a:endParaRPr lang="et-E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50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/>
          <a:lstStyle/>
          <a:p>
            <a:pPr algn="l"/>
            <a:r>
              <a:rPr lang="et-EE" sz="3200" dirty="0" smtClean="0">
                <a:solidFill>
                  <a:srgbClr val="7030A0"/>
                </a:solidFill>
              </a:rPr>
              <a:t>Eksperimentaalarenduse piiritlemine</a:t>
            </a:r>
            <a:endParaRPr lang="et-EE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>
            <a:noAutofit/>
          </a:bodyPr>
          <a:lstStyle/>
          <a:p>
            <a:r>
              <a:rPr lang="et-EE" sz="2200" dirty="0"/>
              <a:t>Olemasolevate </a:t>
            </a:r>
            <a:r>
              <a:rPr lang="et-EE" sz="2200" dirty="0" smtClean="0"/>
              <a:t>teaduslike </a:t>
            </a:r>
            <a:r>
              <a:rPr lang="et-EE" sz="2200" b="1" dirty="0" smtClean="0"/>
              <a:t>teadmiste </a:t>
            </a:r>
            <a:r>
              <a:rPr lang="et-EE" sz="2200" b="1" dirty="0"/>
              <a:t>ja oskuste </a:t>
            </a:r>
            <a:r>
              <a:rPr lang="et-EE" sz="2200" b="1" dirty="0" smtClean="0"/>
              <a:t>kasutamine </a:t>
            </a:r>
            <a:r>
              <a:rPr lang="et-EE" sz="2200" b="1" dirty="0"/>
              <a:t>uute, muudetud või täiustatud toodete, prot­sesside või teenuste </a:t>
            </a:r>
            <a:r>
              <a:rPr lang="et-EE" sz="2200" b="1" dirty="0" smtClean="0"/>
              <a:t>arendamiseks</a:t>
            </a:r>
            <a:r>
              <a:rPr lang="et-EE" sz="2200" dirty="0"/>
              <a:t>. See võib näiteks hõlmata ka </a:t>
            </a:r>
            <a:r>
              <a:rPr lang="et-EE" sz="2200" dirty="0" smtClean="0"/>
              <a:t>tegevust uute </a:t>
            </a:r>
            <a:r>
              <a:rPr lang="et-EE" sz="2200" dirty="0"/>
              <a:t>toodete, protsesside või teenuste </a:t>
            </a:r>
            <a:r>
              <a:rPr lang="et-EE" sz="2200" dirty="0" smtClean="0"/>
              <a:t>põhimõtteliseks määratlemiseks, kavandamiseks </a:t>
            </a:r>
            <a:r>
              <a:rPr lang="et-EE" sz="2200" dirty="0"/>
              <a:t>ja </a:t>
            </a:r>
            <a:r>
              <a:rPr lang="et-EE" sz="2200" dirty="0" smtClean="0"/>
              <a:t>dokumenteerimiseks. </a:t>
            </a:r>
          </a:p>
          <a:p>
            <a:pPr marL="0" indent="0">
              <a:buNone/>
            </a:pPr>
            <a:endParaRPr lang="et-EE" sz="2200" dirty="0" smtClean="0"/>
          </a:p>
          <a:p>
            <a:r>
              <a:rPr lang="et-EE" sz="2200" dirty="0" smtClean="0"/>
              <a:t>Uute </a:t>
            </a:r>
            <a:r>
              <a:rPr lang="et-EE" sz="2200" dirty="0"/>
              <a:t>või täiustatud toodete, protsesside või teenuste </a:t>
            </a:r>
            <a:r>
              <a:rPr lang="et-EE" sz="2200" dirty="0" smtClean="0"/>
              <a:t>prototüüpide </a:t>
            </a:r>
            <a:r>
              <a:rPr lang="et-EE" sz="2200" dirty="0"/>
              <a:t>loomine, tutvustamine, </a:t>
            </a:r>
            <a:r>
              <a:rPr lang="et-EE" sz="2200" b="1" dirty="0"/>
              <a:t>katseta­mine ja valideerimine </a:t>
            </a:r>
            <a:r>
              <a:rPr lang="et-EE" sz="2200" b="1" dirty="0" smtClean="0"/>
              <a:t>tegelikke </a:t>
            </a:r>
            <a:r>
              <a:rPr lang="et-EE" sz="2200" b="1" dirty="0"/>
              <a:t>töötingimusi kajastavas keskkonnas</a:t>
            </a:r>
            <a:r>
              <a:rPr lang="et-EE" sz="2200" dirty="0"/>
              <a:t>, kui põhieesmärk on </a:t>
            </a:r>
            <a:r>
              <a:rPr lang="et-EE" sz="2200" dirty="0" smtClean="0"/>
              <a:t>olulises </a:t>
            </a:r>
            <a:r>
              <a:rPr lang="et-EE" sz="2200" dirty="0"/>
              <a:t>osas tehniliselt </a:t>
            </a:r>
            <a:r>
              <a:rPr lang="et-EE" sz="2200" dirty="0" smtClean="0"/>
              <a:t>täiustada mitte­valmis </a:t>
            </a:r>
            <a:r>
              <a:rPr lang="et-EE" sz="2200" dirty="0"/>
              <a:t>toodet, protsessi või </a:t>
            </a:r>
            <a:r>
              <a:rPr lang="et-EE" sz="2200" dirty="0" smtClean="0"/>
              <a:t>teenust.</a:t>
            </a:r>
          </a:p>
          <a:p>
            <a:pPr marL="0" indent="0">
              <a:buNone/>
            </a:pPr>
            <a:endParaRPr lang="et-EE" sz="2200" dirty="0" smtClean="0"/>
          </a:p>
          <a:p>
            <a:r>
              <a:rPr lang="et-EE" sz="2200" b="1" dirty="0" smtClean="0">
                <a:solidFill>
                  <a:srgbClr val="7030A0"/>
                </a:solidFill>
              </a:rPr>
              <a:t>NB!</a:t>
            </a:r>
            <a:r>
              <a:rPr lang="et-EE" sz="2200" dirty="0" smtClean="0"/>
              <a:t> Eksperimentaalarendus </a:t>
            </a:r>
            <a:r>
              <a:rPr lang="et-EE" sz="2200" dirty="0"/>
              <a:t>ei hõlma olema­solevate toodete, </a:t>
            </a:r>
            <a:r>
              <a:rPr lang="et-EE" sz="2200" dirty="0" smtClean="0"/>
              <a:t>tootmisprotsesside</a:t>
            </a:r>
            <a:r>
              <a:rPr lang="et-EE" sz="2200" dirty="0"/>
              <a:t>, teenuste </a:t>
            </a:r>
            <a:r>
              <a:rPr lang="et-EE" sz="2200" dirty="0" smtClean="0"/>
              <a:t>jt </a:t>
            </a:r>
            <a:r>
              <a:rPr lang="et-EE" sz="2200" dirty="0"/>
              <a:t>toimingute rutiinset või perioodilist muutmist, isegi kui sellised muudatused tähendavad </a:t>
            </a:r>
            <a:r>
              <a:rPr lang="et-EE" sz="2200" dirty="0" smtClean="0"/>
              <a:t>täiustamist.</a:t>
            </a:r>
            <a:endParaRPr lang="et-EE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819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7632848" cy="620688"/>
          </a:xfrm>
        </p:spPr>
        <p:txBody>
          <a:bodyPr/>
          <a:lstStyle/>
          <a:p>
            <a:r>
              <a:rPr lang="et-EE" sz="3200" dirty="0" smtClean="0">
                <a:solidFill>
                  <a:srgbClr val="7030A0"/>
                </a:solidFill>
              </a:rPr>
              <a:t>Tehnoloogilise valmiduse tasemed (TVT)</a:t>
            </a:r>
            <a:endParaRPr lang="et-EE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61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 smtClean="0"/>
              <a:t>(inglise </a:t>
            </a:r>
            <a:r>
              <a:rPr lang="et-EE" sz="2800" i="1" dirty="0" err="1" smtClean="0"/>
              <a:t>Technology</a:t>
            </a:r>
            <a:r>
              <a:rPr lang="et-EE" sz="2800" i="1" dirty="0" smtClean="0"/>
              <a:t> </a:t>
            </a:r>
            <a:r>
              <a:rPr lang="et-EE" sz="2800" i="1" dirty="0" err="1" smtClean="0"/>
              <a:t>Readiness</a:t>
            </a:r>
            <a:r>
              <a:rPr lang="et-EE" sz="2800" i="1" dirty="0" smtClean="0"/>
              <a:t> </a:t>
            </a:r>
            <a:r>
              <a:rPr lang="et-EE" sz="2800" i="1" dirty="0" err="1" smtClean="0"/>
              <a:t>Levels</a:t>
            </a:r>
            <a:r>
              <a:rPr lang="et-EE" sz="2800" i="1" dirty="0" smtClean="0"/>
              <a:t>, TRL</a:t>
            </a:r>
            <a:r>
              <a:rPr lang="et-EE" sz="2800" dirty="0" smtClean="0"/>
              <a:t>)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r>
              <a:rPr lang="et-EE" sz="2800" dirty="0" smtClean="0"/>
              <a:t>EAG algab TVT 4 lõpus või järel.</a:t>
            </a:r>
          </a:p>
          <a:p>
            <a:pPr marL="0" indent="0">
              <a:buNone/>
            </a:pPr>
            <a:r>
              <a:rPr lang="et-EE" sz="2800" dirty="0" smtClean="0"/>
              <a:t>EAG sihttase ei ole piiritletud, aga tegevused peavad mahtuma TA-määratluse alla. </a:t>
            </a:r>
          </a:p>
          <a:p>
            <a:pPr marL="0" indent="0">
              <a:buNone/>
            </a:pPr>
            <a:endParaRPr lang="et-EE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5</a:t>
            </a:fld>
            <a:endParaRPr lang="et-EE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63562"/>
              </p:ext>
            </p:extLst>
          </p:nvPr>
        </p:nvGraphicFramePr>
        <p:xfrm>
          <a:off x="251522" y="1916832"/>
          <a:ext cx="8578038" cy="21995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48630"/>
                <a:gridCol w="851568"/>
                <a:gridCol w="864096"/>
                <a:gridCol w="936104"/>
                <a:gridCol w="1162936"/>
                <a:gridCol w="1141320"/>
                <a:gridCol w="883186"/>
                <a:gridCol w="917014"/>
                <a:gridCol w="873184"/>
              </a:tblGrid>
              <a:tr h="72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1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2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3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4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</a:rPr>
                        <a:t>TVT 5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</a:rPr>
                        <a:t>TVT 6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7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8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TVT 9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47751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 smtClean="0">
                          <a:effectLst/>
                        </a:rPr>
                        <a:t>Alus- uuringud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Rakendus- uuringud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1" dirty="0" smtClean="0">
                          <a:effectLst/>
                        </a:rPr>
                        <a:t>Eksperimentaal- </a:t>
                      </a:r>
                      <a:r>
                        <a:rPr lang="et-EE" sz="2400" b="1" dirty="0">
                          <a:effectLst/>
                        </a:rPr>
                        <a:t>arendus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Tootearendus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691680" y="386104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91880" y="3861296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8144" y="3861048"/>
            <a:ext cx="6850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raamtingimused (1/2)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/>
          </a:bodyPr>
          <a:lstStyle/>
          <a:p>
            <a:r>
              <a:rPr lang="et-EE" sz="2800" dirty="0" smtClean="0"/>
              <a:t>EAG kestus on </a:t>
            </a:r>
            <a:r>
              <a:rPr lang="et-EE" sz="2800" b="1" dirty="0" smtClean="0"/>
              <a:t>üks aasta</a:t>
            </a:r>
            <a:r>
              <a:rPr lang="et-EE" sz="2800" dirty="0" smtClean="0"/>
              <a:t>, maht </a:t>
            </a:r>
            <a:r>
              <a:rPr lang="et-EE" sz="2800" b="1" dirty="0" smtClean="0"/>
              <a:t>kuni 100 000 eurot</a:t>
            </a:r>
            <a:r>
              <a:rPr lang="et-EE" sz="2800" dirty="0" smtClean="0"/>
              <a:t>;</a:t>
            </a:r>
          </a:p>
          <a:p>
            <a:r>
              <a:rPr lang="et-EE" sz="2800" dirty="0" smtClean="0"/>
              <a:t>EAG</a:t>
            </a:r>
            <a:r>
              <a:rPr lang="et-EE" sz="2800" b="1" dirty="0" smtClean="0"/>
              <a:t> </a:t>
            </a:r>
            <a:r>
              <a:rPr lang="et-EE" sz="2800" dirty="0" smtClean="0"/>
              <a:t>taotleja peab </a:t>
            </a:r>
            <a:r>
              <a:rPr lang="et-EE" sz="2800" dirty="0"/>
              <a:t>olema </a:t>
            </a:r>
            <a:r>
              <a:rPr lang="et-EE" sz="2800" dirty="0" smtClean="0"/>
              <a:t>projekti juht; </a:t>
            </a:r>
            <a:endParaRPr lang="et-EE" sz="2800" dirty="0"/>
          </a:p>
          <a:p>
            <a:pPr lvl="0"/>
            <a:r>
              <a:rPr lang="et-EE" sz="2800" dirty="0" smtClean="0"/>
              <a:t>EAG </a:t>
            </a:r>
            <a:r>
              <a:rPr lang="et-EE" sz="2800" dirty="0"/>
              <a:t>kasutamine on seotud </a:t>
            </a:r>
            <a:r>
              <a:rPr lang="et-EE" sz="2800" dirty="0" smtClean="0"/>
              <a:t>töölepingu nõudega </a:t>
            </a:r>
            <a:r>
              <a:rPr lang="et-EE" sz="2800" dirty="0"/>
              <a:t>vähemalt ühe </a:t>
            </a:r>
            <a:r>
              <a:rPr lang="et-EE" sz="2800" b="1" dirty="0" err="1" smtClean="0"/>
              <a:t>evalveeritud</a:t>
            </a:r>
            <a:r>
              <a:rPr lang="et-EE" sz="2800" b="1" dirty="0" smtClean="0"/>
              <a:t> Eesti </a:t>
            </a:r>
            <a:r>
              <a:rPr lang="et-EE" sz="2800" b="1" dirty="0" err="1" smtClean="0"/>
              <a:t>TA-asutusega</a:t>
            </a:r>
            <a:r>
              <a:rPr lang="et-EE" sz="2800" dirty="0" smtClean="0"/>
              <a:t>;</a:t>
            </a:r>
          </a:p>
          <a:p>
            <a:r>
              <a:rPr lang="et-EE" sz="2800" dirty="0"/>
              <a:t>Projektijuhti võib teatud juhtudel muuta, aga </a:t>
            </a:r>
            <a:r>
              <a:rPr lang="et-EE" sz="2800" b="1" dirty="0"/>
              <a:t>projekti ei saa peatada ega teise asutusse viia</a:t>
            </a:r>
            <a:r>
              <a:rPr lang="et-EE" sz="2800" dirty="0"/>
              <a:t>;</a:t>
            </a:r>
          </a:p>
          <a:p>
            <a:pPr lvl="0"/>
            <a:r>
              <a:rPr lang="et-EE" sz="2800" dirty="0" smtClean="0"/>
              <a:t>Projekti </a:t>
            </a:r>
            <a:r>
              <a:rPr lang="et-EE" sz="2800" b="1" dirty="0" smtClean="0"/>
              <a:t>läbiviimine toimub Eestis</a:t>
            </a:r>
            <a:r>
              <a:rPr lang="et-EE" sz="2800" dirty="0" smtClean="0"/>
              <a:t>; </a:t>
            </a:r>
          </a:p>
          <a:p>
            <a:r>
              <a:rPr lang="et-EE" sz="2800" dirty="0" smtClean="0"/>
              <a:t>EAG ei </a:t>
            </a:r>
            <a:r>
              <a:rPr lang="et-EE" sz="2800" b="1" dirty="0" smtClean="0"/>
              <a:t>ole seotud teiste PUT grantidega</a:t>
            </a:r>
            <a:r>
              <a:rPr lang="et-EE" sz="2800" dirty="0" smtClean="0"/>
              <a:t>;</a:t>
            </a:r>
          </a:p>
          <a:p>
            <a:r>
              <a:rPr lang="et-EE" sz="2800" dirty="0" smtClean="0"/>
              <a:t>Projekti võib kaasata </a:t>
            </a:r>
            <a:r>
              <a:rPr lang="et-EE" sz="2800" b="1" dirty="0" err="1" smtClean="0"/>
              <a:t>TA-asutuste</a:t>
            </a:r>
            <a:r>
              <a:rPr lang="et-EE" sz="2800" b="1" dirty="0" smtClean="0"/>
              <a:t> väliseid rühmaliikmeid (nt ettevõttest)</a:t>
            </a:r>
            <a:r>
              <a:rPr lang="et-EE" sz="2800" dirty="0"/>
              <a:t>.</a:t>
            </a:r>
            <a:endParaRPr lang="et-EE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9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raamtingimused (2/2)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94296"/>
            <a:ext cx="8640960" cy="5544616"/>
          </a:xfrm>
        </p:spPr>
        <p:txBody>
          <a:bodyPr>
            <a:normAutofit/>
          </a:bodyPr>
          <a:lstStyle/>
          <a:p>
            <a:r>
              <a:rPr lang="et-EE" sz="2800" b="1" dirty="0" smtClean="0"/>
              <a:t>Teadusvaldkondadele</a:t>
            </a:r>
            <a:r>
              <a:rPr lang="et-EE" sz="2800" dirty="0" smtClean="0"/>
              <a:t> piiranguid ei ole;</a:t>
            </a:r>
          </a:p>
          <a:p>
            <a:r>
              <a:rPr lang="et-EE" sz="2800" dirty="0"/>
              <a:t>Taotlused esitatakse </a:t>
            </a:r>
            <a:r>
              <a:rPr lang="et-EE" sz="2800" dirty="0" err="1"/>
              <a:t>ETISes</a:t>
            </a:r>
            <a:r>
              <a:rPr lang="et-EE" sz="2800" dirty="0"/>
              <a:t> </a:t>
            </a:r>
            <a:r>
              <a:rPr lang="et-EE" sz="2800" b="1" dirty="0"/>
              <a:t>inglise keeles</a:t>
            </a:r>
            <a:r>
              <a:rPr lang="et-EE" sz="2800" dirty="0"/>
              <a:t>;</a:t>
            </a:r>
          </a:p>
          <a:p>
            <a:r>
              <a:rPr lang="et-EE" sz="2800" dirty="0"/>
              <a:t>Taotlemine toimub </a:t>
            </a:r>
            <a:r>
              <a:rPr lang="et-EE" sz="2800" b="1" dirty="0"/>
              <a:t>kahes etapis:</a:t>
            </a:r>
          </a:p>
          <a:p>
            <a:pPr lvl="1"/>
            <a:r>
              <a:rPr lang="et-EE" sz="2400" b="1" dirty="0"/>
              <a:t>Eeltaotlus (negatiivse tulemuse korral voorus edasi ei pääse)</a:t>
            </a:r>
          </a:p>
          <a:p>
            <a:pPr lvl="1"/>
            <a:r>
              <a:rPr lang="et-EE" sz="2400" b="1" dirty="0"/>
              <a:t>Taotlus </a:t>
            </a:r>
          </a:p>
          <a:p>
            <a:r>
              <a:rPr lang="et-EE" sz="2800" dirty="0"/>
              <a:t>Taotluste hindamiseks moodustatakse spetsiaalne valdkondade ülene ekspertkomisjon;</a:t>
            </a:r>
          </a:p>
          <a:p>
            <a:r>
              <a:rPr lang="et-EE" sz="2800" dirty="0"/>
              <a:t>Iga taotlust hindab vähemalt kaks retsensenti;</a:t>
            </a:r>
          </a:p>
          <a:p>
            <a:r>
              <a:rPr lang="et-EE" sz="2800" dirty="0" smtClean="0"/>
              <a:t>Taotluste pingerida moodustatakse valdkondade üleselt;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543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taotlemine: eeltaotlus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sz="3400" b="1" dirty="0" smtClean="0"/>
              <a:t>Eeltaotluses </a:t>
            </a:r>
            <a:r>
              <a:rPr lang="et-EE" sz="3400" dirty="0" smtClean="0"/>
              <a:t>näidatakse ära:</a:t>
            </a:r>
          </a:p>
          <a:p>
            <a:r>
              <a:rPr lang="et-EE" sz="3400" dirty="0" smtClean="0"/>
              <a:t>taotleja;</a:t>
            </a:r>
            <a:endParaRPr lang="et-EE" sz="3400" b="1" dirty="0"/>
          </a:p>
          <a:p>
            <a:r>
              <a:rPr lang="et-EE" sz="3400" dirty="0" smtClean="0"/>
              <a:t>projekti </a:t>
            </a:r>
            <a:r>
              <a:rPr lang="et-EE" sz="3400" dirty="0"/>
              <a:t>nimetus eesti ja inglise </a:t>
            </a:r>
            <a:r>
              <a:rPr lang="et-EE" sz="3400" dirty="0" smtClean="0"/>
              <a:t>keeles;</a:t>
            </a:r>
            <a:endParaRPr lang="et-EE" sz="3400" b="1" dirty="0"/>
          </a:p>
          <a:p>
            <a:r>
              <a:rPr lang="et-EE" sz="3400" dirty="0" smtClean="0"/>
              <a:t>projektiidee </a:t>
            </a:r>
            <a:r>
              <a:rPr lang="et-EE" sz="3400" dirty="0"/>
              <a:t>lühikirjeldus, sh oodatavad tulemused kogu väärtusahelale ja nende </a:t>
            </a:r>
            <a:r>
              <a:rPr lang="et-EE" sz="3400" dirty="0" smtClean="0"/>
              <a:t>eeldatav TVT projekti </a:t>
            </a:r>
            <a:r>
              <a:rPr lang="et-EE" sz="3400" dirty="0"/>
              <a:t>lõpus </a:t>
            </a:r>
            <a:r>
              <a:rPr lang="et-EE" sz="3400" dirty="0" smtClean="0"/>
              <a:t>ja </a:t>
            </a:r>
            <a:r>
              <a:rPr lang="et-EE" sz="3400" dirty="0"/>
              <a:t>võimalikud </a:t>
            </a:r>
            <a:r>
              <a:rPr lang="et-EE" sz="3400" dirty="0" smtClean="0"/>
              <a:t>jätkamissuunad;</a:t>
            </a:r>
            <a:endParaRPr lang="et-EE" sz="3400" b="1" dirty="0"/>
          </a:p>
          <a:p>
            <a:r>
              <a:rPr lang="et-EE" sz="3400" dirty="0" smtClean="0"/>
              <a:t>uurimistöö </a:t>
            </a:r>
            <a:r>
              <a:rPr lang="et-EE" sz="3400" dirty="0"/>
              <a:t>tulemused, millele projektiidee tugineb, sh nende </a:t>
            </a:r>
            <a:r>
              <a:rPr lang="et-EE" sz="3400" dirty="0" smtClean="0"/>
              <a:t>TVT. </a:t>
            </a:r>
            <a:r>
              <a:rPr lang="et-EE" sz="3400" dirty="0"/>
              <a:t>Taotlused, milles see TVT on </a:t>
            </a:r>
            <a:r>
              <a:rPr lang="et-EE" sz="3400" dirty="0" smtClean="0"/>
              <a:t>madalam </a:t>
            </a:r>
            <a:r>
              <a:rPr lang="et-EE" sz="3400" dirty="0"/>
              <a:t>kui 4, ei kvalifitseeru </a:t>
            </a:r>
            <a:r>
              <a:rPr lang="et-EE" sz="3400" dirty="0" smtClean="0"/>
              <a:t>EAG taotlemiseks;</a:t>
            </a:r>
            <a:endParaRPr lang="et-EE" sz="3400" b="1" dirty="0"/>
          </a:p>
          <a:p>
            <a:r>
              <a:rPr lang="et-EE" sz="3400" dirty="0" smtClean="0"/>
              <a:t>potentsiaalne </a:t>
            </a:r>
            <a:r>
              <a:rPr lang="et-EE" sz="3400" dirty="0"/>
              <a:t>mõju, sh tulemuste eeldatav kasu Eesti majandusele, ühiskonnale, poliitikale ja/või avalikele teenustele ning selle </a:t>
            </a:r>
            <a:r>
              <a:rPr lang="et-EE" sz="3400" dirty="0" smtClean="0"/>
              <a:t>saavutamise </a:t>
            </a:r>
            <a:r>
              <a:rPr lang="et-EE" sz="3400" dirty="0"/>
              <a:t>võimalikud </a:t>
            </a:r>
            <a:r>
              <a:rPr lang="et-EE" sz="3400" dirty="0" smtClean="0"/>
              <a:t>viisid.</a:t>
            </a:r>
            <a:endParaRPr lang="et-EE" sz="3400" b="1" dirty="0"/>
          </a:p>
          <a:p>
            <a:r>
              <a:rPr lang="et-EE" sz="3400" dirty="0" smtClean="0"/>
              <a:t>grandi </a:t>
            </a:r>
            <a:r>
              <a:rPr lang="et-EE" sz="3400" dirty="0"/>
              <a:t>maht ja periood, sh projektist huvitatud ettevõtte või avaliku sektori asutuse poolne kaasrahastus, kui olemas</a:t>
            </a:r>
            <a:r>
              <a:rPr lang="et-EE" sz="3400" dirty="0" smtClean="0"/>
              <a:t>.</a:t>
            </a:r>
            <a:endParaRPr lang="et-EE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197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10160"/>
            <a:ext cx="7643192" cy="702856"/>
          </a:xfrm>
        </p:spPr>
        <p:txBody>
          <a:bodyPr/>
          <a:lstStyle/>
          <a:p>
            <a:r>
              <a:rPr lang="et-EE" sz="4000" dirty="0" smtClean="0">
                <a:solidFill>
                  <a:srgbClr val="7030A0"/>
                </a:solidFill>
              </a:rPr>
              <a:t>EAG taotlemine: taotlus</a:t>
            </a:r>
            <a:endParaRPr lang="et-EE" sz="4000" dirty="0">
              <a:solidFill>
                <a:srgbClr val="7030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t-EE" sz="3400" b="1" dirty="0" smtClean="0"/>
              <a:t>Taotluses </a:t>
            </a:r>
            <a:r>
              <a:rPr lang="et-EE" sz="3400" dirty="0" smtClean="0"/>
              <a:t>näidatakse ära (</a:t>
            </a:r>
            <a:r>
              <a:rPr lang="et-EE" sz="3400" b="1" dirty="0" smtClean="0"/>
              <a:t>lisaks eeltaotluses olevale infole, mida saab taotluses täiendada</a:t>
            </a:r>
            <a:r>
              <a:rPr lang="et-EE" sz="3400" dirty="0" smtClean="0"/>
              <a:t>):</a:t>
            </a:r>
          </a:p>
          <a:p>
            <a:r>
              <a:rPr lang="et-EE" dirty="0" smtClean="0"/>
              <a:t>meetodid </a:t>
            </a:r>
            <a:r>
              <a:rPr lang="et-EE" dirty="0"/>
              <a:t>ja tööplaan, võimalikud riskid ning edukuse hindamise ja riskide maandamise meetmed</a:t>
            </a:r>
            <a:r>
              <a:rPr lang="et-EE" dirty="0" smtClean="0"/>
              <a:t>;</a:t>
            </a:r>
            <a:endParaRPr lang="et-EE" sz="3400" b="1" dirty="0"/>
          </a:p>
          <a:p>
            <a:r>
              <a:rPr lang="et-EE" dirty="0" smtClean="0"/>
              <a:t>kuidas </a:t>
            </a:r>
            <a:r>
              <a:rPr lang="et-EE" dirty="0"/>
              <a:t>plaanitakse projekti tulemusi avalikkusele tutvustada</a:t>
            </a:r>
            <a:r>
              <a:rPr lang="et-EE" sz="3400" dirty="0" smtClean="0"/>
              <a:t>;</a:t>
            </a:r>
          </a:p>
          <a:p>
            <a:r>
              <a:rPr lang="en-GB" dirty="0" err="1"/>
              <a:t>kavandatud</a:t>
            </a:r>
            <a:r>
              <a:rPr lang="en-GB" dirty="0"/>
              <a:t> </a:t>
            </a:r>
            <a:r>
              <a:rPr lang="en-GB" dirty="0" err="1" smtClean="0"/>
              <a:t>koostöö</a:t>
            </a:r>
            <a:r>
              <a:rPr lang="en-GB" dirty="0"/>
              <a:t>, </a:t>
            </a:r>
            <a:r>
              <a:rPr lang="en-GB" dirty="0" err="1"/>
              <a:t>sh</a:t>
            </a:r>
            <a:r>
              <a:rPr lang="en-GB" dirty="0"/>
              <a:t> (</a:t>
            </a:r>
            <a:r>
              <a:rPr lang="en-GB" dirty="0" err="1"/>
              <a:t>ettevõtlus</a:t>
            </a:r>
            <a:r>
              <a:rPr lang="en-GB" dirty="0"/>
              <a:t>)</a:t>
            </a:r>
            <a:r>
              <a:rPr lang="en-GB" dirty="0" err="1"/>
              <a:t>partnerite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ekspertide</a:t>
            </a:r>
            <a:r>
              <a:rPr lang="en-GB" dirty="0"/>
              <a:t> </a:t>
            </a:r>
            <a:r>
              <a:rPr lang="en-GB" dirty="0" err="1"/>
              <a:t>kaasamine</a:t>
            </a:r>
            <a:r>
              <a:rPr lang="et-EE" dirty="0"/>
              <a:t>, ning </a:t>
            </a:r>
            <a:r>
              <a:rPr lang="et-EE" dirty="0" smtClean="0"/>
              <a:t>vajaliku </a:t>
            </a:r>
            <a:r>
              <a:rPr lang="et-EE" dirty="0"/>
              <a:t>taristu </a:t>
            </a:r>
            <a:r>
              <a:rPr lang="et-EE" dirty="0" smtClean="0"/>
              <a:t>kättesaadavus;</a:t>
            </a:r>
            <a:endParaRPr lang="et-EE" sz="3400" b="1" dirty="0"/>
          </a:p>
          <a:p>
            <a:r>
              <a:rPr lang="et-EE" dirty="0" smtClean="0"/>
              <a:t>kas </a:t>
            </a:r>
            <a:r>
              <a:rPr lang="et-EE" dirty="0"/>
              <a:t>projekti osapoolte vahel on kokku lepitud intellektuaalomandiga seonduvate õiguste ja kohustuste </a:t>
            </a:r>
            <a:r>
              <a:rPr lang="et-EE" dirty="0" smtClean="0"/>
              <a:t>jaotumine;</a:t>
            </a:r>
            <a:r>
              <a:rPr lang="et-EE" sz="3400" dirty="0" smtClean="0"/>
              <a:t> </a:t>
            </a:r>
          </a:p>
          <a:p>
            <a:r>
              <a:rPr lang="et-EE" sz="3400" dirty="0" smtClean="0"/>
              <a:t>andmete haldamine </a:t>
            </a:r>
            <a:r>
              <a:rPr lang="et-EE" sz="3400" dirty="0"/>
              <a:t>ja </a:t>
            </a:r>
            <a:r>
              <a:rPr lang="et-EE" sz="3400" dirty="0" smtClean="0"/>
              <a:t>eetikaküsimused.</a:t>
            </a:r>
            <a:endParaRPr lang="et-EE" sz="3400" b="1" dirty="0"/>
          </a:p>
          <a:p>
            <a:endParaRPr lang="et-EE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221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</TotalTime>
  <Words>1322</Words>
  <Application>Microsoft Office PowerPoint</Application>
  <PresentationFormat>On-screen Show (4:3)</PresentationFormat>
  <Paragraphs>184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Wingdings</vt:lpstr>
      <vt:lpstr>Custom Design</vt:lpstr>
      <vt:lpstr>1_Custom Design</vt:lpstr>
      <vt:lpstr>2_Custom Design</vt:lpstr>
      <vt:lpstr>Office Theme</vt:lpstr>
      <vt:lpstr>Chart</vt:lpstr>
      <vt:lpstr> 14.03.2019 taLLINNAs 19.03.2019 TaRTUs</vt:lpstr>
      <vt:lpstr>Arendusgrant</vt:lpstr>
      <vt:lpstr>Eksperimentaalarendus </vt:lpstr>
      <vt:lpstr>Eksperimentaalarenduse piiritlemine</vt:lpstr>
      <vt:lpstr>Tehnoloogilise valmiduse tasemed (TVT)</vt:lpstr>
      <vt:lpstr>EAG raamtingimused (1/2)</vt:lpstr>
      <vt:lpstr>EAG raamtingimused (2/2)</vt:lpstr>
      <vt:lpstr>EAG taotlemine: eeltaotlus</vt:lpstr>
      <vt:lpstr>EAG taotlemine: taotlus</vt:lpstr>
      <vt:lpstr>EAG taotlemine: eelarve</vt:lpstr>
      <vt:lpstr>EAG taotluse hindamine (1/2)</vt:lpstr>
      <vt:lpstr>EAG taotluse hindamine (2/2)</vt:lpstr>
      <vt:lpstr>Taotleja meelespea (1/2)</vt:lpstr>
      <vt:lpstr>Taotleja meelespea (2/2)</vt:lpstr>
      <vt:lpstr>Täpsem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Siret Rutiku</cp:lastModifiedBy>
  <cp:revision>272</cp:revision>
  <cp:lastPrinted>2018-03-14T11:53:37Z</cp:lastPrinted>
  <dcterms:created xsi:type="dcterms:W3CDTF">2012-09-06T13:35:51Z</dcterms:created>
  <dcterms:modified xsi:type="dcterms:W3CDTF">2019-03-19T06:43:19Z</dcterms:modified>
</cp:coreProperties>
</file>