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277" r:id="rId4"/>
    <p:sldId id="266" r:id="rId5"/>
    <p:sldId id="278" r:id="rId6"/>
    <p:sldId id="264" r:id="rId7"/>
    <p:sldId id="279" r:id="rId8"/>
    <p:sldId id="259" r:id="rId9"/>
    <p:sldId id="280" r:id="rId10"/>
    <p:sldId id="281" r:id="rId11"/>
    <p:sldId id="267" r:id="rId12"/>
    <p:sldId id="265" r:id="rId13"/>
    <p:sldId id="273" r:id="rId14"/>
    <p:sldId id="274" r:id="rId15"/>
    <p:sldId id="270" r:id="rId16"/>
    <p:sldId id="282" r:id="rId17"/>
    <p:sldId id="272" r:id="rId18"/>
    <p:sldId id="283" r:id="rId19"/>
    <p:sldId id="28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3937"/>
    <a:srgbClr val="3264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693" autoAdjust="0"/>
    <p:restoredTop sz="94660"/>
  </p:normalViewPr>
  <p:slideViewPr>
    <p:cSldViewPr snapToGrid="0">
      <p:cViewPr varScale="1">
        <p:scale>
          <a:sx n="68" d="100"/>
          <a:sy n="68" d="100"/>
        </p:scale>
        <p:origin x="9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F69C76-66A9-482C-9E24-2D877AA8B45C}" type="datetimeFigureOut">
              <a:rPr lang="en-GB" smtClean="0"/>
              <a:t>16/08/2022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06E16-A2CB-4E94-A97A-03B1957BA0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5597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EBEEC-6C01-4286-8CF0-EF1447C88996}" type="slidenum">
              <a:rPr lang="et-EE" smtClean="0"/>
              <a:t>5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886093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D0C66-98F8-4CFD-9F38-BDD35FFA5EC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767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0416-495A-4DEE-AAA9-F64D86366A62}" type="datetimeFigureOut">
              <a:rPr lang="en-GB" smtClean="0"/>
              <a:t>16/08/2022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18A3-FA01-49CF-825D-716B89AFD7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400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0416-495A-4DEE-AAA9-F64D86366A62}" type="datetimeFigureOut">
              <a:rPr lang="en-GB" smtClean="0"/>
              <a:t>16/08/2022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18A3-FA01-49CF-825D-716B89AFD7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416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0416-495A-4DEE-AAA9-F64D86366A62}" type="datetimeFigureOut">
              <a:rPr lang="en-GB" smtClean="0"/>
              <a:t>16/08/2022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18A3-FA01-49CF-825D-716B89AFD7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997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0416-495A-4DEE-AAA9-F64D86366A62}" type="datetimeFigureOut">
              <a:rPr lang="en-GB" smtClean="0"/>
              <a:t>16/08/2022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18A3-FA01-49CF-825D-716B89AFD7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04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0416-495A-4DEE-AAA9-F64D86366A62}" type="datetimeFigureOut">
              <a:rPr lang="en-GB" smtClean="0"/>
              <a:t>16/08/2022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18A3-FA01-49CF-825D-716B89AFD7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737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0416-495A-4DEE-AAA9-F64D86366A62}" type="datetimeFigureOut">
              <a:rPr lang="en-GB" smtClean="0"/>
              <a:t>16/08/2022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18A3-FA01-49CF-825D-716B89AFD7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577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0416-495A-4DEE-AAA9-F64D86366A62}" type="datetimeFigureOut">
              <a:rPr lang="en-GB" smtClean="0"/>
              <a:t>16/08/2022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18A3-FA01-49CF-825D-716B89AFD7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915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0416-495A-4DEE-AAA9-F64D86366A62}" type="datetimeFigureOut">
              <a:rPr lang="en-GB" smtClean="0"/>
              <a:t>16/08/2022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18A3-FA01-49CF-825D-716B89AFD7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0279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0416-495A-4DEE-AAA9-F64D86366A62}" type="datetimeFigureOut">
              <a:rPr lang="en-GB" smtClean="0"/>
              <a:t>16/08/2022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18A3-FA01-49CF-825D-716B89AFD7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0298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0416-495A-4DEE-AAA9-F64D86366A62}" type="datetimeFigureOut">
              <a:rPr lang="en-GB" smtClean="0"/>
              <a:t>16/08/2022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18A3-FA01-49CF-825D-716B89AFD7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162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0416-495A-4DEE-AAA9-F64D86366A62}" type="datetimeFigureOut">
              <a:rPr lang="en-GB" smtClean="0"/>
              <a:t>16/08/2022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18A3-FA01-49CF-825D-716B89AFD7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2561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C0416-495A-4DEE-AAA9-F64D86366A62}" type="datetimeFigureOut">
              <a:rPr lang="en-GB" smtClean="0"/>
              <a:t>16/08/2022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018A3-FA01-49CF-825D-716B89AFD7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077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8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5521" y="2334487"/>
            <a:ext cx="5657417" cy="39848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3686" y="581025"/>
            <a:ext cx="6670643" cy="2437186"/>
          </a:xfrm>
        </p:spPr>
        <p:txBody>
          <a:bodyPr>
            <a:normAutofit fontScale="90000"/>
          </a:bodyPr>
          <a:lstStyle/>
          <a:p>
            <a:pPr algn="l"/>
            <a:r>
              <a:rPr lang="en-GB" b="1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Taimede</a:t>
            </a:r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r>
              <a:rPr lang="en-GB" b="1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suhtlusviisid</a:t>
            </a:r>
            <a:r>
              <a:rPr lang="en-GB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: </a:t>
            </a:r>
            <a:r>
              <a:rPr lang="en-GB" b="1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omavahel</a:t>
            </a:r>
            <a:r>
              <a:rPr lang="en-GB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r>
              <a:rPr lang="en-GB" b="1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ja</a:t>
            </a:r>
            <a:r>
              <a:rPr lang="en-GB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r>
              <a:rPr lang="en-GB" b="1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herbivooridega</a:t>
            </a:r>
            <a:endParaRPr lang="en-GB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3686" y="3266412"/>
            <a:ext cx="2959693" cy="899982"/>
          </a:xfrm>
        </p:spPr>
        <p:txBody>
          <a:bodyPr>
            <a:normAutofit/>
          </a:bodyPr>
          <a:lstStyle/>
          <a:p>
            <a:pPr algn="l"/>
            <a:r>
              <a:rPr lang="en-GB" sz="3600" b="1" dirty="0" smtClean="0"/>
              <a:t>Triinu Remmel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931" y="5204909"/>
            <a:ext cx="3400076" cy="13272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38175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  <a:tint val="66000"/>
                  <a:satMod val="160000"/>
                </a:schemeClr>
              </a:gs>
              <a:gs pos="50000">
                <a:schemeClr val="accent6">
                  <a:lumMod val="50000"/>
                  <a:tint val="44500"/>
                  <a:satMod val="160000"/>
                </a:schemeClr>
              </a:gs>
              <a:gs pos="100000">
                <a:schemeClr val="accent6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11253825" y="0"/>
            <a:ext cx="938175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  <a:tint val="66000"/>
                  <a:satMod val="160000"/>
                </a:schemeClr>
              </a:gs>
              <a:gs pos="50000">
                <a:schemeClr val="accent6">
                  <a:lumMod val="50000"/>
                  <a:tint val="44500"/>
                  <a:satMod val="160000"/>
                </a:schemeClr>
              </a:gs>
              <a:gs pos="100000">
                <a:schemeClr val="accent6">
                  <a:lumMod val="5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75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1489" y="609332"/>
            <a:ext cx="7953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</a:rPr>
              <a:t>Keskkond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</a:rPr>
              <a:t>mõjutab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</a:rPr>
              <a:t>lõhnade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</a:rPr>
              <a:t>abil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</a:rPr>
              <a:t>suhtlemist</a:t>
            </a:r>
            <a:endParaRPr lang="et-EE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489" y="1611735"/>
            <a:ext cx="6915927" cy="45806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74279" y="1544623"/>
            <a:ext cx="4077049" cy="48936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 smtClean="0"/>
              <a:t>Kui</a:t>
            </a:r>
            <a:r>
              <a:rPr lang="en-GB" sz="2400" dirty="0" smtClean="0"/>
              <a:t> </a:t>
            </a:r>
            <a:r>
              <a:rPr lang="en-GB" sz="2400" dirty="0" err="1" smtClean="0"/>
              <a:t>putukas</a:t>
            </a:r>
            <a:r>
              <a:rPr lang="en-GB" sz="2400" dirty="0" smtClean="0"/>
              <a:t> </a:t>
            </a:r>
            <a:r>
              <a:rPr lang="en-GB" sz="2400" dirty="0" err="1" smtClean="0"/>
              <a:t>närib</a:t>
            </a:r>
            <a:r>
              <a:rPr lang="en-GB" sz="2400" dirty="0" smtClean="0"/>
              <a:t>, </a:t>
            </a:r>
            <a:r>
              <a:rPr lang="en-GB" sz="2400" dirty="0" err="1" smtClean="0"/>
              <a:t>hakkab</a:t>
            </a:r>
            <a:r>
              <a:rPr lang="en-GB" sz="2400" dirty="0" smtClean="0"/>
              <a:t> </a:t>
            </a:r>
            <a:r>
              <a:rPr lang="en-GB" sz="2400" dirty="0" err="1" smtClean="0"/>
              <a:t>taim</a:t>
            </a:r>
            <a:r>
              <a:rPr lang="en-GB" sz="2400" dirty="0" smtClean="0"/>
              <a:t> </a:t>
            </a:r>
            <a:r>
              <a:rPr lang="en-GB" sz="2400" dirty="0" err="1" smtClean="0"/>
              <a:t>tugevamini</a:t>
            </a:r>
            <a:r>
              <a:rPr lang="en-GB" sz="2400" dirty="0" smtClean="0"/>
              <a:t> </a:t>
            </a:r>
            <a:r>
              <a:rPr lang="en-GB" sz="2400" dirty="0" err="1" smtClean="0"/>
              <a:t>lõhnama</a:t>
            </a:r>
            <a:endParaRPr lang="en-GB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 smtClean="0"/>
              <a:t>Ka</a:t>
            </a:r>
            <a:r>
              <a:rPr lang="en-GB" sz="2400" dirty="0" smtClean="0"/>
              <a:t> </a:t>
            </a:r>
            <a:r>
              <a:rPr lang="en-GB" sz="2400" dirty="0" err="1" smtClean="0"/>
              <a:t>põud</a:t>
            </a:r>
            <a:r>
              <a:rPr lang="en-GB" sz="2400" dirty="0" smtClean="0"/>
              <a:t> </a:t>
            </a:r>
            <a:r>
              <a:rPr lang="en-GB" sz="2400" dirty="0" err="1" smtClean="0"/>
              <a:t>tekitab</a:t>
            </a:r>
            <a:r>
              <a:rPr lang="en-GB" sz="2400" dirty="0" smtClean="0"/>
              <a:t> </a:t>
            </a:r>
            <a:r>
              <a:rPr lang="en-GB" sz="2400" dirty="0" err="1" smtClean="0"/>
              <a:t>tugevama</a:t>
            </a:r>
            <a:r>
              <a:rPr lang="en-GB" sz="2400" dirty="0" smtClean="0"/>
              <a:t> </a:t>
            </a:r>
            <a:r>
              <a:rPr lang="en-GB" sz="2400" dirty="0" err="1" smtClean="0"/>
              <a:t>lõhna</a:t>
            </a:r>
            <a:endParaRPr lang="en-GB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 smtClean="0"/>
              <a:t>Temperatuur</a:t>
            </a:r>
            <a:r>
              <a:rPr lang="en-GB" sz="2400" dirty="0" smtClean="0"/>
              <a:t> </a:t>
            </a:r>
            <a:r>
              <a:rPr lang="en-GB" sz="2400" dirty="0" err="1" smtClean="0"/>
              <a:t>suurendab</a:t>
            </a:r>
            <a:r>
              <a:rPr lang="en-GB" sz="2400" dirty="0" smtClean="0"/>
              <a:t>, </a:t>
            </a:r>
            <a:r>
              <a:rPr lang="en-GB" sz="2400" dirty="0" err="1" smtClean="0"/>
              <a:t>süsihappegaas</a:t>
            </a:r>
            <a:r>
              <a:rPr lang="en-GB" sz="2400" dirty="0" smtClean="0"/>
              <a:t> </a:t>
            </a:r>
            <a:r>
              <a:rPr lang="en-GB" sz="2400" dirty="0" err="1" smtClean="0"/>
              <a:t>vähendab</a:t>
            </a:r>
            <a:r>
              <a:rPr lang="en-GB" sz="2400" dirty="0" smtClean="0"/>
              <a:t> </a:t>
            </a:r>
            <a:r>
              <a:rPr lang="en-GB" sz="2400" dirty="0" err="1" smtClean="0"/>
              <a:t>lõhnamist</a:t>
            </a:r>
            <a:endParaRPr lang="en-GB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06491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5348" y="1333542"/>
            <a:ext cx="6873252" cy="484123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1239618" y="868018"/>
            <a:ext cx="5103857" cy="45602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t-EE" sz="2800" b="1" dirty="0" smtClean="0">
                <a:solidFill>
                  <a:schemeClr val="accent6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Vestlus või pealtkuulamine:</a:t>
            </a:r>
            <a:r>
              <a:rPr lang="et-EE" sz="2400" b="1" dirty="0" smtClean="0">
                <a:solidFill>
                  <a:schemeClr val="accent6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t-EE" sz="2400" b="1" dirty="0" smtClean="0">
                <a:solidFill>
                  <a:schemeClr val="accent6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</a:br>
            <a:endParaRPr lang="et-EE" sz="2400" b="1" dirty="0" smtClean="0">
              <a:latin typeface="+mn-lt"/>
              <a:cs typeface="Arial" panose="020B0604020202020204" pitchFamily="34" charset="0"/>
            </a:endParaRPr>
          </a:p>
          <a:p>
            <a:r>
              <a:rPr lang="et-EE" sz="2400" dirty="0" smtClean="0">
                <a:latin typeface="+mn-lt"/>
                <a:cs typeface="Arial" panose="020B0604020202020204" pitchFamily="34" charset="0"/>
              </a:rPr>
              <a:t>Lõhnasignaalid võivad olla mõeldud ainult putukatele</a:t>
            </a:r>
            <a:r>
              <a:rPr lang="en-GB" sz="2400" dirty="0" smtClean="0">
                <a:latin typeface="+mn-lt"/>
                <a:cs typeface="Arial" panose="020B0604020202020204" pitchFamily="34" charset="0"/>
              </a:rPr>
              <a:t>, </a:t>
            </a:r>
            <a:r>
              <a:rPr lang="en-GB" sz="2400" dirty="0" err="1" smtClean="0">
                <a:latin typeface="+mn-lt"/>
                <a:cs typeface="Arial" panose="020B0604020202020204" pitchFamily="34" charset="0"/>
              </a:rPr>
              <a:t>mitte</a:t>
            </a:r>
            <a:r>
              <a:rPr lang="en-GB" sz="2400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+mn-lt"/>
                <a:cs typeface="Arial" panose="020B0604020202020204" pitchFamily="34" charset="0"/>
              </a:rPr>
              <a:t>teistele</a:t>
            </a:r>
            <a:r>
              <a:rPr lang="en-GB" sz="2400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+mn-lt"/>
                <a:cs typeface="Arial" panose="020B0604020202020204" pitchFamily="34" charset="0"/>
              </a:rPr>
              <a:t>taimedele</a:t>
            </a:r>
            <a:endParaRPr lang="et-EE" sz="2400" dirty="0">
              <a:latin typeface="+mn-lt"/>
              <a:cs typeface="Arial" panose="020B0604020202020204" pitchFamily="34" charset="0"/>
            </a:endParaRPr>
          </a:p>
          <a:p>
            <a:endParaRPr lang="et-EE" sz="2400" b="1" dirty="0" smtClean="0">
              <a:latin typeface="+mn-lt"/>
              <a:cs typeface="Arial" panose="020B0604020202020204" pitchFamily="34" charset="0"/>
            </a:endParaRPr>
          </a:p>
          <a:p>
            <a:endParaRPr lang="et-EE" sz="2400" dirty="0">
              <a:latin typeface="+mn-lt"/>
              <a:cs typeface="Arial" panose="020B0604020202020204" pitchFamily="34" charset="0"/>
            </a:endParaRPr>
          </a:p>
          <a:p>
            <a:r>
              <a:rPr lang="et-EE" sz="2400" dirty="0" smtClean="0">
                <a:latin typeface="+mn-lt"/>
                <a:cs typeface="Arial" panose="020B0604020202020204" pitchFamily="34" charset="0"/>
              </a:rPr>
              <a:t>Mis neil </a:t>
            </a:r>
            <a:r>
              <a:rPr lang="en-GB" sz="2400" dirty="0" err="1" smtClean="0">
                <a:latin typeface="+mn-lt"/>
                <a:cs typeface="Arial" panose="020B0604020202020204" pitchFamily="34" charset="0"/>
              </a:rPr>
              <a:t>meelega</a:t>
            </a:r>
            <a:r>
              <a:rPr lang="en-GB" sz="2400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+mn-lt"/>
                <a:cs typeface="Arial" panose="020B0604020202020204" pitchFamily="34" charset="0"/>
              </a:rPr>
              <a:t>signaliseerimisest</a:t>
            </a:r>
            <a:r>
              <a:rPr lang="et-EE" sz="2400" dirty="0" smtClean="0">
                <a:latin typeface="+mn-lt"/>
                <a:cs typeface="Arial" panose="020B0604020202020204" pitchFamily="34" charset="0"/>
              </a:rPr>
              <a:t> kasu oleks?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t-EE" sz="2400" dirty="0" smtClean="0">
              <a:latin typeface="+mn-lt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2400" dirty="0" smtClean="0">
                <a:latin typeface="+mn-lt"/>
                <a:cs typeface="Arial" panose="020B0604020202020204" pitchFamily="34" charset="0"/>
              </a:rPr>
              <a:t>Sugulaste abistamine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t-EE" sz="2400" dirty="0" smtClean="0">
              <a:latin typeface="+mn-lt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2400" dirty="0" smtClean="0">
                <a:latin typeface="+mn-lt"/>
                <a:cs typeface="Arial" panose="020B0604020202020204" pitchFamily="34" charset="0"/>
              </a:rPr>
              <a:t>Ühine kaitse</a:t>
            </a:r>
            <a:endParaRPr lang="et-EE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1519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39"/>
    </mc:Choice>
    <mc:Fallback xmlns="">
      <p:transition spd="slow" advTm="61039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92573" y="640044"/>
            <a:ext cx="489917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/>
              <a:t>Kui</a:t>
            </a:r>
            <a:r>
              <a:rPr lang="en-GB" sz="2400" dirty="0" smtClean="0"/>
              <a:t> </a:t>
            </a:r>
            <a:r>
              <a:rPr lang="en-GB" sz="2400" dirty="0" err="1" smtClean="0"/>
              <a:t>kuldvitsakooslus</a:t>
            </a:r>
            <a:r>
              <a:rPr lang="en-GB" sz="2400" dirty="0" smtClean="0"/>
              <a:t> </a:t>
            </a:r>
            <a:r>
              <a:rPr lang="en-GB" sz="2400" dirty="0" err="1" smtClean="0"/>
              <a:t>oli</a:t>
            </a:r>
            <a:r>
              <a:rPr lang="en-GB" sz="2400" dirty="0" smtClean="0"/>
              <a:t> </a:t>
            </a:r>
            <a:r>
              <a:rPr lang="en-GB" sz="2400" dirty="0" err="1" smtClean="0"/>
              <a:t>kasvanud</a:t>
            </a:r>
            <a:r>
              <a:rPr lang="en-GB" sz="2400" dirty="0" smtClean="0"/>
              <a:t> </a:t>
            </a:r>
            <a:r>
              <a:rPr lang="en-GB" sz="2400" dirty="0" err="1" smtClean="0"/>
              <a:t>aastaid</a:t>
            </a:r>
            <a:r>
              <a:rPr lang="en-GB" sz="2400" dirty="0" smtClean="0"/>
              <a:t> </a:t>
            </a:r>
            <a:r>
              <a:rPr lang="en-GB" sz="2400" b="1" dirty="0" err="1" smtClean="0">
                <a:solidFill>
                  <a:schemeClr val="accent6">
                    <a:lumMod val="75000"/>
                  </a:schemeClr>
                </a:solidFill>
              </a:rPr>
              <a:t>ilma</a:t>
            </a:r>
            <a:r>
              <a:rPr lang="en-GB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b="1" dirty="0" err="1" smtClean="0">
                <a:solidFill>
                  <a:schemeClr val="accent6">
                    <a:lumMod val="75000"/>
                  </a:schemeClr>
                </a:solidFill>
              </a:rPr>
              <a:t>kahjuriteta</a:t>
            </a:r>
            <a:r>
              <a:rPr lang="en-GB" sz="2400" dirty="0" smtClean="0"/>
              <a:t>, </a:t>
            </a:r>
            <a:r>
              <a:rPr lang="en-GB" sz="2400" dirty="0" err="1" smtClean="0"/>
              <a:t>siis</a:t>
            </a:r>
            <a:r>
              <a:rPr lang="en-GB" sz="2400" dirty="0" smtClean="0"/>
              <a:t> </a:t>
            </a:r>
            <a:r>
              <a:rPr lang="en-GB" sz="2400" dirty="0" err="1" smtClean="0"/>
              <a:t>olid</a:t>
            </a:r>
            <a:r>
              <a:rPr lang="en-GB" sz="2400" dirty="0" smtClean="0"/>
              <a:t> </a:t>
            </a:r>
            <a:r>
              <a:rPr lang="en-GB" sz="2400" dirty="0" err="1" smtClean="0"/>
              <a:t>tekkinud</a:t>
            </a:r>
            <a:r>
              <a:rPr lang="en-GB" sz="2400" dirty="0" smtClean="0"/>
              <a:t> </a:t>
            </a:r>
            <a:r>
              <a:rPr lang="en-GB" sz="2400" b="1" dirty="0" err="1" smtClean="0">
                <a:solidFill>
                  <a:schemeClr val="accent6">
                    <a:lumMod val="75000"/>
                  </a:schemeClr>
                </a:solidFill>
              </a:rPr>
              <a:t>eraldi</a:t>
            </a:r>
            <a:r>
              <a:rPr lang="en-GB" sz="2400" b="1" dirty="0" smtClean="0">
                <a:solidFill>
                  <a:schemeClr val="accent6">
                    <a:lumMod val="75000"/>
                  </a:schemeClr>
                </a:solidFill>
              </a:rPr>
              <a:t> “</a:t>
            </a:r>
            <a:r>
              <a:rPr lang="en-GB" sz="2400" b="1" dirty="0" err="1" smtClean="0">
                <a:solidFill>
                  <a:schemeClr val="accent6">
                    <a:lumMod val="75000"/>
                  </a:schemeClr>
                </a:solidFill>
              </a:rPr>
              <a:t>dialektid</a:t>
            </a:r>
            <a:r>
              <a:rPr lang="en-GB" sz="2400" b="1" dirty="0" smtClean="0">
                <a:solidFill>
                  <a:schemeClr val="accent6">
                    <a:lumMod val="75000"/>
                  </a:schemeClr>
                </a:solidFill>
              </a:rPr>
              <a:t>” </a:t>
            </a:r>
            <a:r>
              <a:rPr lang="en-GB" sz="2400" dirty="0" err="1" smtClean="0"/>
              <a:t>ja</a:t>
            </a:r>
            <a:r>
              <a:rPr lang="en-GB" sz="2400" dirty="0" smtClean="0"/>
              <a:t> </a:t>
            </a:r>
            <a:r>
              <a:rPr lang="en-GB" sz="2400" dirty="0" err="1" smtClean="0"/>
              <a:t>taimed</a:t>
            </a:r>
            <a:r>
              <a:rPr lang="en-GB" sz="2400" dirty="0" smtClean="0"/>
              <a:t> said </a:t>
            </a:r>
            <a:r>
              <a:rPr lang="en-GB" sz="2400" dirty="0" err="1" smtClean="0"/>
              <a:t>aru</a:t>
            </a:r>
            <a:r>
              <a:rPr lang="en-GB" sz="2400" dirty="0" smtClean="0"/>
              <a:t> </a:t>
            </a:r>
            <a:r>
              <a:rPr lang="en-GB" sz="2400" dirty="0" err="1" smtClean="0"/>
              <a:t>ainult</a:t>
            </a:r>
            <a:r>
              <a:rPr lang="en-GB" sz="2400" dirty="0" smtClean="0"/>
              <a:t> </a:t>
            </a:r>
            <a:r>
              <a:rPr lang="en-GB" sz="2400" dirty="0" err="1" smtClean="0"/>
              <a:t>lähisugulaste</a:t>
            </a:r>
            <a:r>
              <a:rPr lang="en-GB" sz="2400" dirty="0" smtClean="0"/>
              <a:t> </a:t>
            </a:r>
            <a:r>
              <a:rPr lang="en-GB" sz="2400" dirty="0" err="1" smtClean="0"/>
              <a:t>stressi-signaalidest</a:t>
            </a:r>
            <a:endParaRPr lang="en-GB" sz="2400" dirty="0" smtClean="0"/>
          </a:p>
          <a:p>
            <a:endParaRPr lang="en-GB" sz="2400" dirty="0" smtClean="0"/>
          </a:p>
          <a:p>
            <a:endParaRPr lang="en-GB" sz="2400" dirty="0"/>
          </a:p>
          <a:p>
            <a:r>
              <a:rPr lang="en-GB" sz="2400" dirty="0" err="1" smtClean="0"/>
              <a:t>Kus</a:t>
            </a:r>
            <a:r>
              <a:rPr lang="en-GB" sz="2400" dirty="0" smtClean="0"/>
              <a:t> </a:t>
            </a:r>
            <a:r>
              <a:rPr lang="en-GB" sz="2400" b="1" dirty="0" err="1" smtClean="0">
                <a:solidFill>
                  <a:schemeClr val="accent6">
                    <a:lumMod val="75000"/>
                  </a:schemeClr>
                </a:solidFill>
              </a:rPr>
              <a:t>kahjureid</a:t>
            </a:r>
            <a:r>
              <a:rPr lang="en-GB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b="1" dirty="0" err="1" smtClean="0">
                <a:solidFill>
                  <a:schemeClr val="accent6">
                    <a:lumMod val="75000"/>
                  </a:schemeClr>
                </a:solidFill>
              </a:rPr>
              <a:t>oli</a:t>
            </a:r>
            <a:r>
              <a:rPr lang="en-GB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b="1" dirty="0" err="1" smtClean="0">
                <a:solidFill>
                  <a:schemeClr val="accent6">
                    <a:lumMod val="75000"/>
                  </a:schemeClr>
                </a:solidFill>
              </a:rPr>
              <a:t>palju</a:t>
            </a:r>
            <a:r>
              <a:rPr lang="en-GB" sz="2400" dirty="0" smtClean="0"/>
              <a:t>, seal said </a:t>
            </a:r>
            <a:r>
              <a:rPr lang="en-GB" sz="2400" dirty="0" err="1" smtClean="0"/>
              <a:t>kõik</a:t>
            </a:r>
            <a:r>
              <a:rPr lang="en-GB" sz="2400" dirty="0" smtClean="0"/>
              <a:t> </a:t>
            </a:r>
            <a:r>
              <a:rPr lang="en-GB" sz="2400" dirty="0" err="1" smtClean="0"/>
              <a:t>aru</a:t>
            </a:r>
            <a:r>
              <a:rPr lang="en-GB" sz="2400" dirty="0" smtClean="0"/>
              <a:t> </a:t>
            </a:r>
            <a:r>
              <a:rPr lang="en-GB" sz="2400" dirty="0" err="1" smtClean="0"/>
              <a:t>ka</a:t>
            </a:r>
            <a:r>
              <a:rPr lang="en-GB" sz="2400" dirty="0" smtClean="0"/>
              <a:t> </a:t>
            </a:r>
            <a:r>
              <a:rPr lang="en-GB" sz="2400" dirty="0" err="1" smtClean="0"/>
              <a:t>kaugete</a:t>
            </a:r>
            <a:r>
              <a:rPr lang="en-GB" sz="2400" dirty="0" smtClean="0"/>
              <a:t> </a:t>
            </a:r>
            <a:r>
              <a:rPr lang="en-GB" sz="2400" dirty="0" err="1" smtClean="0"/>
              <a:t>sugulaste</a:t>
            </a:r>
            <a:r>
              <a:rPr lang="en-GB" sz="2400" dirty="0" smtClean="0"/>
              <a:t> </a:t>
            </a:r>
            <a:r>
              <a:rPr lang="en-GB" sz="2400" dirty="0" err="1" smtClean="0"/>
              <a:t>jutust</a:t>
            </a:r>
            <a:r>
              <a:rPr lang="en-GB" sz="2400" dirty="0" smtClean="0"/>
              <a:t>, </a:t>
            </a:r>
            <a:r>
              <a:rPr lang="en-GB" sz="2400" b="1" dirty="0" smtClean="0">
                <a:solidFill>
                  <a:schemeClr val="accent6">
                    <a:lumMod val="75000"/>
                  </a:schemeClr>
                </a:solidFill>
              </a:rPr>
              <a:t>“keel” </a:t>
            </a:r>
            <a:r>
              <a:rPr lang="en-GB" sz="2400" dirty="0" err="1" smtClean="0"/>
              <a:t>oli</a:t>
            </a:r>
            <a:r>
              <a:rPr lang="en-GB" sz="2400" dirty="0" smtClean="0"/>
              <a:t> </a:t>
            </a:r>
            <a:r>
              <a:rPr lang="en-GB" sz="2400" dirty="0" err="1" smtClean="0"/>
              <a:t>püsinud</a:t>
            </a:r>
            <a:r>
              <a:rPr lang="en-GB" sz="2400" dirty="0" smtClean="0"/>
              <a:t> </a:t>
            </a:r>
            <a:r>
              <a:rPr lang="en-GB" sz="2400" b="1" dirty="0" err="1" smtClean="0">
                <a:solidFill>
                  <a:schemeClr val="accent6">
                    <a:lumMod val="75000"/>
                  </a:schemeClr>
                </a:solidFill>
              </a:rPr>
              <a:t>ühine</a:t>
            </a:r>
            <a:endParaRPr lang="en-GB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en-GB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en-GB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en-GB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r"/>
            <a:r>
              <a:rPr lang="en-GB" sz="2400" i="1" dirty="0" smtClean="0"/>
              <a:t>(</a:t>
            </a:r>
            <a:r>
              <a:rPr lang="et-EE" sz="2400" i="1" dirty="0"/>
              <a:t>Kalske jt 2019</a:t>
            </a:r>
            <a:r>
              <a:rPr lang="en-GB" sz="2400" i="1" dirty="0" smtClean="0"/>
              <a:t>)</a:t>
            </a:r>
            <a:endParaRPr lang="en-GB" sz="24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9305" y="727277"/>
            <a:ext cx="3280095" cy="508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55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4177" y="574523"/>
            <a:ext cx="38188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4000" b="1" dirty="0">
                <a:solidFill>
                  <a:schemeClr val="accent6">
                    <a:lumMod val="75000"/>
                  </a:schemeClr>
                </a:solidFill>
              </a:rPr>
              <a:t>Taimede </a:t>
            </a:r>
            <a:r>
              <a:rPr lang="en-GB" sz="4000" b="1" dirty="0" err="1" smtClean="0">
                <a:solidFill>
                  <a:schemeClr val="accent6">
                    <a:lumMod val="75000"/>
                  </a:schemeClr>
                </a:solidFill>
              </a:rPr>
              <a:t>näge</a:t>
            </a:r>
            <a:r>
              <a:rPr lang="et-EE" sz="4000" b="1" dirty="0" smtClean="0">
                <a:solidFill>
                  <a:schemeClr val="accent6">
                    <a:lumMod val="75000"/>
                  </a:schemeClr>
                </a:solidFill>
              </a:rPr>
              <a:t>mismeel</a:t>
            </a:r>
            <a:endParaRPr lang="et-EE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348188" y="3981718"/>
            <a:ext cx="543001" cy="43706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980" y="345356"/>
            <a:ext cx="4501040" cy="4394424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10727164" y="5489637"/>
            <a:ext cx="16778" cy="38398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283738" y="5471904"/>
            <a:ext cx="16778" cy="383981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902013" y="5489637"/>
            <a:ext cx="16778" cy="383981"/>
          </a:xfrm>
          <a:prstGeom prst="straightConnector1">
            <a:avLst/>
          </a:prstGeom>
          <a:ln w="57150">
            <a:solidFill>
              <a:srgbClr val="32646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782497" y="5489639"/>
            <a:ext cx="16778" cy="383981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0225923" y="5494494"/>
            <a:ext cx="16778" cy="38398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3013" y="1977580"/>
            <a:ext cx="1705277" cy="1201059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>
            <a:off x="8955817" y="5500603"/>
            <a:ext cx="16778" cy="383981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926508" y="662282"/>
            <a:ext cx="16778" cy="383981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3013" y="4907535"/>
            <a:ext cx="1667856" cy="15338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3013" y="366653"/>
            <a:ext cx="1489703" cy="14355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087929" y="5067596"/>
            <a:ext cx="656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 smtClean="0"/>
              <a:t>taim</a:t>
            </a:r>
            <a:endParaRPr lang="en-GB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768620" y="2542568"/>
            <a:ext cx="28270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/>
              <a:t>Läätsega</a:t>
            </a:r>
            <a:r>
              <a:rPr lang="en-GB" sz="2400" dirty="0" smtClean="0"/>
              <a:t> </a:t>
            </a:r>
            <a:r>
              <a:rPr lang="en-GB" sz="2400" dirty="0" err="1" smtClean="0"/>
              <a:t>silm</a:t>
            </a:r>
            <a:r>
              <a:rPr lang="en-GB" sz="2400" dirty="0" smtClean="0"/>
              <a:t>, </a:t>
            </a:r>
            <a:r>
              <a:rPr lang="en-GB" sz="2400" dirty="0" err="1" smtClean="0"/>
              <a:t>mis</a:t>
            </a:r>
            <a:r>
              <a:rPr lang="en-GB" sz="2400" dirty="0" smtClean="0"/>
              <a:t> </a:t>
            </a:r>
            <a:r>
              <a:rPr lang="en-GB" sz="2400" dirty="0" err="1" smtClean="0"/>
              <a:t>näeb</a:t>
            </a:r>
            <a:r>
              <a:rPr lang="en-GB" sz="2400" dirty="0" smtClean="0"/>
              <a:t> </a:t>
            </a:r>
            <a:r>
              <a:rPr lang="en-GB" sz="2400" dirty="0" err="1" smtClean="0"/>
              <a:t>pilti</a:t>
            </a:r>
            <a:r>
              <a:rPr lang="en-GB" sz="2400" dirty="0" smtClean="0"/>
              <a:t>, on </a:t>
            </a:r>
            <a:r>
              <a:rPr lang="en-GB" sz="2400" dirty="0" err="1" smtClean="0"/>
              <a:t>ainult</a:t>
            </a:r>
            <a:r>
              <a:rPr lang="en-GB" sz="2400" dirty="0" smtClean="0"/>
              <a:t> </a:t>
            </a:r>
            <a:r>
              <a:rPr lang="en-GB" sz="2400" dirty="0" err="1" smtClean="0"/>
              <a:t>loomadel</a:t>
            </a:r>
            <a:endParaRPr lang="en-GB" sz="2400" dirty="0" smtClean="0"/>
          </a:p>
          <a:p>
            <a:endParaRPr lang="en-GB" sz="2400" dirty="0"/>
          </a:p>
          <a:p>
            <a:r>
              <a:rPr lang="en-GB" sz="2400" dirty="0" err="1" smtClean="0"/>
              <a:t>Taimed</a:t>
            </a:r>
            <a:r>
              <a:rPr lang="en-GB" sz="2400" dirty="0" smtClean="0"/>
              <a:t> </a:t>
            </a:r>
            <a:r>
              <a:rPr lang="en-GB" sz="2400" dirty="0" err="1" smtClean="0"/>
              <a:t>tajuvad</a:t>
            </a:r>
            <a:r>
              <a:rPr lang="en-GB" sz="2400" dirty="0" smtClean="0"/>
              <a:t> </a:t>
            </a:r>
            <a:r>
              <a:rPr lang="en-GB" sz="2400" dirty="0" err="1" smtClean="0"/>
              <a:t>ümbruses</a:t>
            </a:r>
            <a:r>
              <a:rPr lang="en-GB" sz="2400" dirty="0" smtClean="0"/>
              <a:t> </a:t>
            </a:r>
            <a:r>
              <a:rPr lang="en-GB" sz="2400" dirty="0" err="1" smtClean="0"/>
              <a:t>oleva</a:t>
            </a:r>
            <a:r>
              <a:rPr lang="en-GB" sz="2400" dirty="0" smtClean="0"/>
              <a:t> </a:t>
            </a:r>
            <a:r>
              <a:rPr lang="en-GB" sz="2400" dirty="0" err="1" smtClean="0"/>
              <a:t>valguse</a:t>
            </a:r>
            <a:r>
              <a:rPr lang="en-GB" sz="2400" dirty="0" smtClean="0"/>
              <a:t> </a:t>
            </a:r>
            <a:r>
              <a:rPr lang="en-GB" sz="2400" dirty="0" err="1" smtClean="0"/>
              <a:t>hulka</a:t>
            </a:r>
            <a:r>
              <a:rPr lang="en-GB" sz="2400" dirty="0" smtClean="0"/>
              <a:t> </a:t>
            </a:r>
            <a:r>
              <a:rPr lang="en-GB" sz="2400" dirty="0" err="1" smtClean="0"/>
              <a:t>ja</a:t>
            </a:r>
            <a:r>
              <a:rPr lang="en-GB" sz="2400" dirty="0" smtClean="0"/>
              <a:t> </a:t>
            </a:r>
            <a:r>
              <a:rPr lang="en-GB" sz="2400" dirty="0" err="1" smtClean="0"/>
              <a:t>värvi</a:t>
            </a:r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5784" y="3354034"/>
            <a:ext cx="1792506" cy="12465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27068" y="5641487"/>
            <a:ext cx="2366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 smtClean="0"/>
              <a:t>13 </a:t>
            </a:r>
            <a:r>
              <a:rPr lang="en-GB" sz="2400" dirty="0" err="1" smtClean="0"/>
              <a:t>erinevat</a:t>
            </a:r>
            <a:r>
              <a:rPr lang="en-GB" sz="2400" dirty="0" smtClean="0"/>
              <a:t> </a:t>
            </a:r>
            <a:r>
              <a:rPr lang="en-GB" sz="2400" dirty="0" err="1" smtClean="0"/>
              <a:t>fotoretseptorit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28507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63"/>
    </mc:Choice>
    <mc:Fallback xmlns="">
      <p:transition spd="slow" advTm="42363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2777" y="1839695"/>
            <a:ext cx="5817024" cy="470600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33700" y="1222249"/>
            <a:ext cx="47454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800" dirty="0" smtClean="0"/>
              <a:t>Punase ja kaugpunase valguse hulk annab infot teiste taimede lähedusest</a:t>
            </a:r>
            <a:endParaRPr lang="et-EE" sz="2800" dirty="0"/>
          </a:p>
        </p:txBody>
      </p:sp>
    </p:spTree>
    <p:extLst>
      <p:ext uri="{BB962C8B-B14F-4D97-AF65-F5344CB8AC3E}">
        <p14:creationId xmlns:p14="http://schemas.microsoft.com/office/powerpoint/2010/main" val="2924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53"/>
    </mc:Choice>
    <mc:Fallback xmlns="">
      <p:transition spd="slow" advTm="230053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62754" y="473436"/>
            <a:ext cx="433542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4000" b="1" dirty="0" smtClean="0">
                <a:solidFill>
                  <a:schemeClr val="accent6">
                    <a:lumMod val="75000"/>
                  </a:schemeClr>
                </a:solidFill>
              </a:rPr>
              <a:t>Taimede </a:t>
            </a:r>
            <a:r>
              <a:rPr lang="en-GB" sz="4000" b="1" dirty="0" err="1" smtClean="0">
                <a:solidFill>
                  <a:schemeClr val="accent6">
                    <a:lumMod val="75000"/>
                  </a:schemeClr>
                </a:solidFill>
              </a:rPr>
              <a:t>kompimis</a:t>
            </a:r>
            <a:r>
              <a:rPr lang="en-GB" sz="4000" b="1" dirty="0" smtClean="0">
                <a:solidFill>
                  <a:schemeClr val="accent6">
                    <a:lumMod val="75000"/>
                  </a:schemeClr>
                </a:solidFill>
              </a:rPr>
              <a:t>- </a:t>
            </a:r>
            <a:r>
              <a:rPr lang="en-GB" sz="4000" b="1" dirty="0" err="1" smtClean="0">
                <a:solidFill>
                  <a:schemeClr val="accent6">
                    <a:lumMod val="75000"/>
                  </a:schemeClr>
                </a:solidFill>
              </a:rPr>
              <a:t>ja</a:t>
            </a:r>
            <a:r>
              <a:rPr lang="en-GB" sz="4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t-EE" sz="4000" b="1" dirty="0" smtClean="0">
                <a:solidFill>
                  <a:schemeClr val="accent6">
                    <a:lumMod val="75000"/>
                  </a:schemeClr>
                </a:solidFill>
              </a:rPr>
              <a:t>kuulmismeel</a:t>
            </a:r>
            <a:endParaRPr lang="et-EE" sz="4000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GB" sz="2400" b="1" dirty="0" smtClean="0"/>
          </a:p>
          <a:p>
            <a:endParaRPr lang="et-EE" sz="24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14" y="391006"/>
            <a:ext cx="2050996" cy="244374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194036" y="2960250"/>
            <a:ext cx="2881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 smtClean="0"/>
              <a:t>Mehhanoretseptor</a:t>
            </a:r>
            <a:r>
              <a:rPr lang="en-GB" sz="2000" dirty="0" smtClean="0"/>
              <a:t> </a:t>
            </a:r>
            <a:r>
              <a:rPr lang="en-GB" sz="2000" dirty="0" err="1" smtClean="0"/>
              <a:t>koeranaeri</a:t>
            </a:r>
            <a:r>
              <a:rPr lang="en-GB" sz="2000" dirty="0" smtClean="0"/>
              <a:t> </a:t>
            </a:r>
            <a:r>
              <a:rPr lang="en-GB" sz="2000" dirty="0" err="1" smtClean="0"/>
              <a:t>rakuseinas</a:t>
            </a:r>
            <a:endParaRPr lang="en-GB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577" y="391005"/>
            <a:ext cx="2566964" cy="3065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0846" y="3793640"/>
            <a:ext cx="2046764" cy="154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92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274"/>
    </mc:Choice>
    <mc:Fallback xmlns="">
      <p:transition spd="slow" advTm="116274"/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62754" y="473436"/>
            <a:ext cx="433542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4000" b="1" dirty="0" smtClean="0">
                <a:solidFill>
                  <a:schemeClr val="accent6">
                    <a:lumMod val="75000"/>
                  </a:schemeClr>
                </a:solidFill>
              </a:rPr>
              <a:t>Taimede </a:t>
            </a:r>
            <a:r>
              <a:rPr lang="en-GB" sz="4000" b="1" dirty="0" err="1" smtClean="0">
                <a:solidFill>
                  <a:schemeClr val="accent6">
                    <a:lumMod val="75000"/>
                  </a:schemeClr>
                </a:solidFill>
              </a:rPr>
              <a:t>kompimis</a:t>
            </a:r>
            <a:r>
              <a:rPr lang="en-GB" sz="4000" b="1" dirty="0" smtClean="0">
                <a:solidFill>
                  <a:schemeClr val="accent6">
                    <a:lumMod val="75000"/>
                  </a:schemeClr>
                </a:solidFill>
              </a:rPr>
              <a:t>- </a:t>
            </a:r>
            <a:r>
              <a:rPr lang="en-GB" sz="4000" b="1" dirty="0" err="1" smtClean="0">
                <a:solidFill>
                  <a:schemeClr val="accent6">
                    <a:lumMod val="75000"/>
                  </a:schemeClr>
                </a:solidFill>
              </a:rPr>
              <a:t>ja</a:t>
            </a:r>
            <a:r>
              <a:rPr lang="en-GB" sz="4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t-EE" sz="4000" b="1" dirty="0" smtClean="0">
                <a:solidFill>
                  <a:schemeClr val="accent6">
                    <a:lumMod val="75000"/>
                  </a:schemeClr>
                </a:solidFill>
              </a:rPr>
              <a:t>kuulmismeel</a:t>
            </a:r>
            <a:endParaRPr lang="et-EE" sz="4000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GB" sz="2400" b="1" dirty="0" smtClean="0"/>
          </a:p>
          <a:p>
            <a:endParaRPr lang="et-EE" sz="24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6614" y="391006"/>
            <a:ext cx="2050996" cy="244374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194036" y="2960250"/>
            <a:ext cx="2881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 smtClean="0"/>
              <a:t>Mehhanoretseptor</a:t>
            </a:r>
            <a:r>
              <a:rPr lang="en-GB" sz="2000" dirty="0" smtClean="0"/>
              <a:t> </a:t>
            </a:r>
            <a:r>
              <a:rPr lang="en-GB" sz="2000" dirty="0" err="1" smtClean="0"/>
              <a:t>koeranaeri</a:t>
            </a:r>
            <a:r>
              <a:rPr lang="en-GB" sz="2000" dirty="0" smtClean="0"/>
              <a:t> </a:t>
            </a:r>
            <a:r>
              <a:rPr lang="en-GB" sz="2000" dirty="0" err="1" smtClean="0"/>
              <a:t>rakuseinas</a:t>
            </a:r>
            <a:endParaRPr lang="en-GB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6577" y="391005"/>
            <a:ext cx="2566964" cy="3065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0846" y="3793640"/>
            <a:ext cx="2046764" cy="1541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37713" y="2834746"/>
            <a:ext cx="6995590" cy="3839793"/>
            <a:chOff x="437713" y="2834746"/>
            <a:chExt cx="6995590" cy="3839793"/>
          </a:xfrm>
        </p:grpSpPr>
        <p:grpSp>
          <p:nvGrpSpPr>
            <p:cNvPr id="11" name="Group 10"/>
            <p:cNvGrpSpPr/>
            <p:nvPr/>
          </p:nvGrpSpPr>
          <p:grpSpPr>
            <a:xfrm>
              <a:off x="437713" y="2834746"/>
              <a:ext cx="5172083" cy="3655127"/>
              <a:chOff x="6562288" y="224655"/>
              <a:chExt cx="5172083" cy="3655127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6562288" y="224655"/>
                <a:ext cx="5172083" cy="2619213"/>
                <a:chOff x="6562288" y="224655"/>
                <a:chExt cx="5172083" cy="2619213"/>
              </a:xfrm>
            </p:grpSpPr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687329" y="224655"/>
                  <a:ext cx="5047042" cy="2619213"/>
                </a:xfrm>
                <a:prstGeom prst="rect">
                  <a:avLst/>
                </a:prstGeom>
              </p:spPr>
            </p:pic>
            <p:cxnSp>
              <p:nvCxnSpPr>
                <p:cNvPr id="17" name="Straight Arrow Connector 16"/>
                <p:cNvCxnSpPr/>
                <p:nvPr/>
              </p:nvCxnSpPr>
              <p:spPr>
                <a:xfrm>
                  <a:off x="6562288" y="2359995"/>
                  <a:ext cx="1200587" cy="1310"/>
                </a:xfrm>
                <a:prstGeom prst="straightConnector1">
                  <a:avLst/>
                </a:prstGeom>
                <a:ln w="282575">
                  <a:solidFill>
                    <a:schemeClr val="bg1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TextBox 17"/>
                <p:cNvSpPr txBox="1"/>
                <p:nvPr/>
              </p:nvSpPr>
              <p:spPr>
                <a:xfrm>
                  <a:off x="6617610" y="2175329"/>
                  <a:ext cx="5966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 smtClean="0"/>
                    <a:t>HELI</a:t>
                  </a:r>
                  <a:endParaRPr lang="en-GB" dirty="0"/>
                </a:p>
              </p:txBody>
            </p:sp>
          </p:grpSp>
          <p:sp>
            <p:nvSpPr>
              <p:cNvPr id="13" name="TextBox 12"/>
              <p:cNvSpPr txBox="1"/>
              <p:nvPr/>
            </p:nvSpPr>
            <p:spPr>
              <a:xfrm>
                <a:off x="6617609" y="2864119"/>
                <a:ext cx="5116761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 err="1" smtClean="0"/>
                  <a:t>Oataime</a:t>
                </a:r>
                <a:r>
                  <a:rPr lang="en-GB" sz="2000" dirty="0" smtClean="0"/>
                  <a:t> </a:t>
                </a:r>
                <a:r>
                  <a:rPr lang="en-GB" sz="2000" dirty="0" err="1" smtClean="0"/>
                  <a:t>juured</a:t>
                </a:r>
                <a:r>
                  <a:rPr lang="en-GB" sz="2000" dirty="0" smtClean="0"/>
                  <a:t> </a:t>
                </a:r>
                <a:r>
                  <a:rPr lang="en-GB" sz="2000" dirty="0" err="1" smtClean="0"/>
                  <a:t>tekitavad</a:t>
                </a:r>
                <a:r>
                  <a:rPr lang="en-GB" sz="2000" dirty="0" smtClean="0"/>
                  <a:t> </a:t>
                </a:r>
                <a:r>
                  <a:rPr lang="en-GB" sz="2000" dirty="0" err="1" smtClean="0"/>
                  <a:t>kindla</a:t>
                </a:r>
                <a:r>
                  <a:rPr lang="en-GB" sz="2000" dirty="0" smtClean="0"/>
                  <a:t> </a:t>
                </a:r>
                <a:r>
                  <a:rPr lang="en-GB" sz="2000" dirty="0" err="1" smtClean="0"/>
                  <a:t>helikõrgusega</a:t>
                </a:r>
                <a:r>
                  <a:rPr lang="en-GB" sz="2000" dirty="0" smtClean="0"/>
                  <a:t> </a:t>
                </a:r>
                <a:r>
                  <a:rPr lang="en-GB" sz="2000" dirty="0" err="1" smtClean="0"/>
                  <a:t>plõksumist</a:t>
                </a:r>
                <a:r>
                  <a:rPr lang="en-GB" sz="2000" dirty="0" smtClean="0"/>
                  <a:t>. </a:t>
                </a:r>
                <a:r>
                  <a:rPr lang="en-GB" sz="2000" dirty="0" err="1" smtClean="0"/>
                  <a:t>Teised</a:t>
                </a:r>
                <a:r>
                  <a:rPr lang="en-GB" sz="2000" dirty="0" smtClean="0"/>
                  <a:t> </a:t>
                </a:r>
                <a:r>
                  <a:rPr lang="en-GB" sz="2000" dirty="0" err="1" smtClean="0"/>
                  <a:t>oataimed</a:t>
                </a:r>
                <a:r>
                  <a:rPr lang="en-GB" sz="2000" dirty="0" smtClean="0"/>
                  <a:t> </a:t>
                </a:r>
                <a:r>
                  <a:rPr lang="en-GB" sz="2000" dirty="0" err="1" smtClean="0"/>
                  <a:t>kasvatavad</a:t>
                </a:r>
                <a:r>
                  <a:rPr lang="en-GB" sz="2000" dirty="0" smtClean="0"/>
                  <a:t> </a:t>
                </a:r>
                <a:r>
                  <a:rPr lang="en-GB" sz="2000" dirty="0" err="1" smtClean="0"/>
                  <a:t>oma</a:t>
                </a:r>
                <a:r>
                  <a:rPr lang="en-GB" sz="2000" dirty="0" smtClean="0"/>
                  <a:t> </a:t>
                </a:r>
                <a:r>
                  <a:rPr lang="en-GB" sz="2000" dirty="0" err="1" smtClean="0"/>
                  <a:t>juured</a:t>
                </a:r>
                <a:r>
                  <a:rPr lang="en-GB" sz="2000" dirty="0" smtClean="0"/>
                  <a:t> </a:t>
                </a:r>
                <a:r>
                  <a:rPr lang="en-GB" sz="2000" dirty="0" err="1" smtClean="0"/>
                  <a:t>selle</a:t>
                </a:r>
                <a:r>
                  <a:rPr lang="en-GB" sz="2000" dirty="0" smtClean="0"/>
                  <a:t> </a:t>
                </a:r>
                <a:r>
                  <a:rPr lang="en-GB" sz="2000" dirty="0" err="1" smtClean="0"/>
                  <a:t>heli</a:t>
                </a:r>
                <a:r>
                  <a:rPr lang="en-GB" sz="2000" dirty="0" smtClean="0"/>
                  <a:t> </a:t>
                </a:r>
                <a:r>
                  <a:rPr lang="en-GB" sz="2000" dirty="0" err="1" smtClean="0"/>
                  <a:t>suunas</a:t>
                </a:r>
                <a:endParaRPr lang="en-GB" sz="2000" dirty="0"/>
              </a:p>
            </p:txBody>
          </p:sp>
        </p:grpSp>
        <p:pic>
          <p:nvPicPr>
            <p:cNvPr id="19" name="220-hz-sine-tone-amplitude-1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8"/>
            <a:stretch>
              <a:fillRect/>
            </a:stretch>
          </p:blipFill>
          <p:spPr>
            <a:xfrm>
              <a:off x="6008016" y="5581179"/>
              <a:ext cx="1425287" cy="801724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865407" y="6305207"/>
              <a:ext cx="17443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GB" i="1" dirty="0" smtClean="0"/>
                <a:t>(</a:t>
              </a:r>
              <a:r>
                <a:rPr lang="et-EE" i="1" dirty="0" smtClean="0"/>
                <a:t>Gagliano </a:t>
              </a:r>
              <a:r>
                <a:rPr lang="en-GB" i="1" dirty="0"/>
                <a:t>2</a:t>
              </a:r>
              <a:r>
                <a:rPr lang="et-EE" i="1" dirty="0" smtClean="0"/>
                <a:t>012</a:t>
              </a:r>
              <a:r>
                <a:rPr lang="en-GB" i="1" dirty="0" smtClean="0"/>
                <a:t>)</a:t>
              </a:r>
              <a:r>
                <a:rPr lang="et-EE" i="1" dirty="0" smtClean="0"/>
                <a:t> </a:t>
              </a:r>
              <a:endParaRPr lang="en-US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32584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274"/>
    </mc:Choice>
    <mc:Fallback xmlns="">
      <p:transition spd="slow" advTm="116274"/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57034" y="380997"/>
            <a:ext cx="225796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 smtClean="0"/>
              <a:t>Nektar</a:t>
            </a:r>
            <a:r>
              <a:rPr lang="en-GB" sz="2000" dirty="0" smtClean="0"/>
              <a:t> </a:t>
            </a:r>
            <a:r>
              <a:rPr lang="en-GB" sz="2000" dirty="0" err="1" smtClean="0"/>
              <a:t>magusamaks</a:t>
            </a:r>
            <a:r>
              <a:rPr lang="en-GB" sz="2000" dirty="0" smtClean="0"/>
              <a:t> </a:t>
            </a:r>
            <a:r>
              <a:rPr lang="en-GB" sz="2000" dirty="0" err="1" smtClean="0"/>
              <a:t>pärast</a:t>
            </a:r>
            <a:r>
              <a:rPr lang="en-GB" sz="2000" dirty="0" smtClean="0"/>
              <a:t> </a:t>
            </a:r>
            <a:r>
              <a:rPr lang="en-GB" sz="2000" dirty="0" err="1" smtClean="0"/>
              <a:t>mesilase</a:t>
            </a:r>
            <a:r>
              <a:rPr lang="en-GB" sz="2000" dirty="0" smtClean="0"/>
              <a:t> </a:t>
            </a:r>
            <a:r>
              <a:rPr lang="en-GB" sz="2000" dirty="0" err="1" smtClean="0"/>
              <a:t>lendamist</a:t>
            </a:r>
            <a:r>
              <a:rPr lang="en-GB" sz="2000" dirty="0" smtClean="0"/>
              <a:t> </a:t>
            </a:r>
            <a:r>
              <a:rPr lang="en-GB" sz="2000" dirty="0" err="1" smtClean="0"/>
              <a:t>imiteeriva</a:t>
            </a:r>
            <a:r>
              <a:rPr lang="en-GB" sz="2000" dirty="0" smtClean="0"/>
              <a:t> </a:t>
            </a:r>
            <a:r>
              <a:rPr lang="en-GB" sz="2000" dirty="0" err="1" smtClean="0"/>
              <a:t>heli</a:t>
            </a:r>
            <a:r>
              <a:rPr lang="en-GB" sz="2000" dirty="0" smtClean="0"/>
              <a:t> </a:t>
            </a:r>
            <a:r>
              <a:rPr lang="en-GB" sz="2000" dirty="0" err="1" smtClean="0"/>
              <a:t>tajumist</a:t>
            </a:r>
            <a:r>
              <a:rPr lang="en-GB" sz="2000" dirty="0" smtClean="0"/>
              <a:t>: </a:t>
            </a:r>
          </a:p>
          <a:p>
            <a:r>
              <a:rPr lang="en-GB" sz="2000" dirty="0" smtClean="0"/>
              <a:t>200-500</a:t>
            </a:r>
            <a:r>
              <a:rPr lang="en-GB" sz="2000" dirty="0"/>
              <a:t> Hz</a:t>
            </a:r>
            <a:endParaRPr lang="en-GB" sz="2400" dirty="0"/>
          </a:p>
          <a:p>
            <a:endParaRPr lang="en-GB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875" y="478834"/>
            <a:ext cx="2629267" cy="17433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875" y="2442186"/>
            <a:ext cx="1963383" cy="19633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33094" y="2442186"/>
            <a:ext cx="20325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 smtClean="0"/>
              <a:t>Vabastab</a:t>
            </a:r>
            <a:r>
              <a:rPr lang="en-GB" sz="2000" dirty="0" smtClean="0"/>
              <a:t> </a:t>
            </a:r>
            <a:r>
              <a:rPr lang="en-GB" sz="2000" dirty="0" err="1" smtClean="0"/>
              <a:t>tolmuteri</a:t>
            </a:r>
            <a:r>
              <a:rPr lang="en-GB" sz="2000" dirty="0" smtClean="0"/>
              <a:t> </a:t>
            </a:r>
            <a:r>
              <a:rPr lang="en-GB" sz="2000" dirty="0" err="1" smtClean="0"/>
              <a:t>tolmukatest</a:t>
            </a:r>
            <a:r>
              <a:rPr lang="en-GB" sz="2000" dirty="0" smtClean="0"/>
              <a:t> </a:t>
            </a:r>
            <a:r>
              <a:rPr lang="en-GB" sz="2000" dirty="0" err="1" smtClean="0"/>
              <a:t>ainult</a:t>
            </a:r>
            <a:r>
              <a:rPr lang="en-GB" sz="2000" dirty="0" smtClean="0"/>
              <a:t> </a:t>
            </a:r>
            <a:r>
              <a:rPr lang="en-GB" sz="2000" dirty="0" err="1" smtClean="0"/>
              <a:t>mesilase</a:t>
            </a:r>
            <a:r>
              <a:rPr lang="en-GB" sz="2000" dirty="0" smtClean="0"/>
              <a:t> </a:t>
            </a:r>
            <a:r>
              <a:rPr lang="en-GB" sz="2000" dirty="0" err="1" smtClean="0"/>
              <a:t>sumina</a:t>
            </a:r>
            <a:r>
              <a:rPr lang="en-GB" sz="2000" dirty="0" smtClean="0"/>
              <a:t> </a:t>
            </a:r>
            <a:r>
              <a:rPr lang="en-GB" sz="2000" dirty="0" err="1" smtClean="0"/>
              <a:t>peale</a:t>
            </a:r>
            <a:endParaRPr lang="en-GB" sz="2000" dirty="0"/>
          </a:p>
        </p:txBody>
      </p:sp>
      <p:pic>
        <p:nvPicPr>
          <p:cNvPr id="24" name="single-bee-buzzing-sound-effect-copyright-f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47301" y="4625603"/>
            <a:ext cx="1474935" cy="82965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131460" y="478834"/>
            <a:ext cx="7427909" cy="3105265"/>
            <a:chOff x="5131460" y="478834"/>
            <a:chExt cx="7427909" cy="3105265"/>
          </a:xfrm>
        </p:grpSpPr>
        <p:grpSp>
          <p:nvGrpSpPr>
            <p:cNvPr id="25" name="Group 24"/>
            <p:cNvGrpSpPr/>
            <p:nvPr/>
          </p:nvGrpSpPr>
          <p:grpSpPr>
            <a:xfrm>
              <a:off x="5131460" y="478834"/>
              <a:ext cx="7427909" cy="2826341"/>
              <a:chOff x="4333509" y="2628486"/>
              <a:chExt cx="8128410" cy="3197857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33509" y="3560058"/>
                <a:ext cx="8128410" cy="2266285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8242177" y="2628486"/>
                <a:ext cx="3372420" cy="1497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t-EE" sz="2000" dirty="0" smtClean="0"/>
                  <a:t>Liblikarööviku närimine tekitab </a:t>
                </a:r>
                <a:r>
                  <a:rPr lang="et-EE" sz="2000" b="1" dirty="0" smtClean="0"/>
                  <a:t>vibratsiooni</a:t>
                </a:r>
                <a:r>
                  <a:rPr lang="et-EE" sz="2000" dirty="0" smtClean="0"/>
                  <a:t>, millele taim reageerib keemilise </a:t>
                </a:r>
                <a:r>
                  <a:rPr lang="et-EE" sz="2000" b="1" dirty="0" smtClean="0"/>
                  <a:t>kaitsevõime tõstmisega</a:t>
                </a:r>
                <a:endParaRPr lang="et-EE" sz="2000" dirty="0" smtClean="0"/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9461997" y="3214767"/>
              <a:ext cx="23230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GB" i="1" dirty="0" smtClean="0"/>
                <a:t>(</a:t>
              </a:r>
              <a:r>
                <a:rPr lang="et-EE" i="1" dirty="0" smtClean="0"/>
                <a:t>Cocroft </a:t>
              </a:r>
              <a:r>
                <a:rPr lang="en-GB" i="1" dirty="0" smtClean="0"/>
                <a:t>&amp;</a:t>
              </a:r>
              <a:r>
                <a:rPr lang="et-EE" i="1" dirty="0" smtClean="0"/>
                <a:t> </a:t>
              </a:r>
              <a:r>
                <a:rPr lang="et-EE" i="1" dirty="0"/>
                <a:t>Appel </a:t>
              </a:r>
              <a:r>
                <a:rPr lang="et-EE" i="1" dirty="0" smtClean="0"/>
                <a:t>2014</a:t>
              </a:r>
              <a:r>
                <a:rPr lang="en-GB" i="1" dirty="0" smtClean="0"/>
                <a:t>)</a:t>
              </a:r>
              <a:endParaRPr lang="et-EE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06529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926"/>
    </mc:Choice>
    <mc:Fallback xmlns="">
      <p:transition spd="slow" advTm="15992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57034" y="380997"/>
            <a:ext cx="225796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 smtClean="0"/>
              <a:t>Nektar</a:t>
            </a:r>
            <a:r>
              <a:rPr lang="en-GB" sz="2000" dirty="0" smtClean="0"/>
              <a:t> </a:t>
            </a:r>
            <a:r>
              <a:rPr lang="en-GB" sz="2000" dirty="0" err="1" smtClean="0"/>
              <a:t>magusamaks</a:t>
            </a:r>
            <a:r>
              <a:rPr lang="en-GB" sz="2000" dirty="0" smtClean="0"/>
              <a:t> </a:t>
            </a:r>
            <a:r>
              <a:rPr lang="en-GB" sz="2000" dirty="0" err="1" smtClean="0"/>
              <a:t>pärast</a:t>
            </a:r>
            <a:r>
              <a:rPr lang="en-GB" sz="2000" dirty="0" smtClean="0"/>
              <a:t> </a:t>
            </a:r>
            <a:r>
              <a:rPr lang="en-GB" sz="2000" dirty="0" err="1" smtClean="0"/>
              <a:t>mesilase</a:t>
            </a:r>
            <a:r>
              <a:rPr lang="en-GB" sz="2000" dirty="0" smtClean="0"/>
              <a:t> </a:t>
            </a:r>
            <a:r>
              <a:rPr lang="en-GB" sz="2000" dirty="0" err="1" smtClean="0"/>
              <a:t>lendamist</a:t>
            </a:r>
            <a:r>
              <a:rPr lang="en-GB" sz="2000" dirty="0" smtClean="0"/>
              <a:t> </a:t>
            </a:r>
            <a:r>
              <a:rPr lang="en-GB" sz="2000" dirty="0" err="1" smtClean="0"/>
              <a:t>imiteeriva</a:t>
            </a:r>
            <a:r>
              <a:rPr lang="en-GB" sz="2000" dirty="0" smtClean="0"/>
              <a:t> </a:t>
            </a:r>
            <a:r>
              <a:rPr lang="en-GB" sz="2000" dirty="0" err="1" smtClean="0"/>
              <a:t>heli</a:t>
            </a:r>
            <a:r>
              <a:rPr lang="en-GB" sz="2000" dirty="0" smtClean="0"/>
              <a:t> </a:t>
            </a:r>
            <a:r>
              <a:rPr lang="en-GB" sz="2000" dirty="0" err="1" smtClean="0"/>
              <a:t>tajumist</a:t>
            </a:r>
            <a:r>
              <a:rPr lang="en-GB" sz="2000" dirty="0" smtClean="0"/>
              <a:t>: </a:t>
            </a:r>
          </a:p>
          <a:p>
            <a:r>
              <a:rPr lang="en-GB" sz="2000" dirty="0" smtClean="0"/>
              <a:t>200-500</a:t>
            </a:r>
            <a:r>
              <a:rPr lang="en-GB" sz="2000" dirty="0"/>
              <a:t> Hz</a:t>
            </a:r>
            <a:endParaRPr lang="en-GB" sz="2400" dirty="0"/>
          </a:p>
          <a:p>
            <a:endParaRPr lang="en-GB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875" y="478834"/>
            <a:ext cx="2629267" cy="17433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875" y="2442186"/>
            <a:ext cx="1963383" cy="19633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33094" y="2442186"/>
            <a:ext cx="20325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 smtClean="0"/>
              <a:t>Vabastab</a:t>
            </a:r>
            <a:r>
              <a:rPr lang="en-GB" sz="2000" dirty="0" smtClean="0"/>
              <a:t> </a:t>
            </a:r>
            <a:r>
              <a:rPr lang="en-GB" sz="2000" dirty="0" err="1" smtClean="0"/>
              <a:t>tolmuteri</a:t>
            </a:r>
            <a:r>
              <a:rPr lang="en-GB" sz="2000" dirty="0" smtClean="0"/>
              <a:t> </a:t>
            </a:r>
            <a:r>
              <a:rPr lang="en-GB" sz="2000" dirty="0" err="1" smtClean="0"/>
              <a:t>tolmukatest</a:t>
            </a:r>
            <a:r>
              <a:rPr lang="en-GB" sz="2000" dirty="0" smtClean="0"/>
              <a:t> </a:t>
            </a:r>
            <a:r>
              <a:rPr lang="en-GB" sz="2000" dirty="0" err="1" smtClean="0"/>
              <a:t>ainult</a:t>
            </a:r>
            <a:r>
              <a:rPr lang="en-GB" sz="2000" dirty="0" smtClean="0"/>
              <a:t> </a:t>
            </a:r>
            <a:r>
              <a:rPr lang="en-GB" sz="2000" dirty="0" err="1" smtClean="0"/>
              <a:t>mesilase</a:t>
            </a:r>
            <a:r>
              <a:rPr lang="en-GB" sz="2000" dirty="0" smtClean="0"/>
              <a:t> </a:t>
            </a:r>
            <a:r>
              <a:rPr lang="en-GB" sz="2000" dirty="0" err="1" smtClean="0"/>
              <a:t>sumina</a:t>
            </a:r>
            <a:r>
              <a:rPr lang="en-GB" sz="2000" dirty="0" smtClean="0"/>
              <a:t> </a:t>
            </a:r>
            <a:r>
              <a:rPr lang="en-GB" sz="2000" dirty="0" err="1" smtClean="0"/>
              <a:t>peale</a:t>
            </a:r>
            <a:endParaRPr lang="en-GB" sz="2000" dirty="0" smtClean="0"/>
          </a:p>
          <a:p>
            <a:r>
              <a:rPr lang="en-GB" i="1" dirty="0" smtClean="0"/>
              <a:t>(</a:t>
            </a:r>
            <a:r>
              <a:rPr lang="en-GB" i="1" dirty="0" err="1" smtClean="0"/>
              <a:t>Gagliano</a:t>
            </a:r>
            <a:r>
              <a:rPr lang="en-GB" i="1" dirty="0" smtClean="0"/>
              <a:t> 2013)</a:t>
            </a:r>
            <a:endParaRPr lang="en-GB" i="1" dirty="0"/>
          </a:p>
        </p:txBody>
      </p:sp>
      <p:grpSp>
        <p:nvGrpSpPr>
          <p:cNvPr id="22" name="Group 21"/>
          <p:cNvGrpSpPr/>
          <p:nvPr/>
        </p:nvGrpSpPr>
        <p:grpSpPr>
          <a:xfrm>
            <a:off x="3587993" y="4341776"/>
            <a:ext cx="8815438" cy="2479970"/>
            <a:chOff x="3587993" y="4341776"/>
            <a:chExt cx="8815438" cy="2479970"/>
          </a:xfrm>
        </p:grpSpPr>
        <p:grpSp>
          <p:nvGrpSpPr>
            <p:cNvPr id="4" name="Group 3"/>
            <p:cNvGrpSpPr/>
            <p:nvPr/>
          </p:nvGrpSpPr>
          <p:grpSpPr>
            <a:xfrm>
              <a:off x="8439325" y="4341776"/>
              <a:ext cx="3964106" cy="2479970"/>
              <a:chOff x="5571803" y="2290195"/>
              <a:chExt cx="6632342" cy="417828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71803" y="2290195"/>
                <a:ext cx="5597761" cy="3734238"/>
              </a:xfrm>
              <a:prstGeom prst="rect">
                <a:avLst/>
              </a:prstGeom>
            </p:spPr>
          </p:pic>
          <p:sp>
            <p:nvSpPr>
              <p:cNvPr id="3" name="Rectangle 2"/>
              <p:cNvSpPr/>
              <p:nvPr/>
            </p:nvSpPr>
            <p:spPr>
              <a:xfrm>
                <a:off x="8291708" y="5586948"/>
                <a:ext cx="3912437" cy="8815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base"/>
                <a:r>
                  <a:rPr lang="en-GB" sz="1400" dirty="0">
                    <a:solidFill>
                      <a:schemeClr val="bg1">
                        <a:lumMod val="75000"/>
                      </a:schemeClr>
                    </a:solidFill>
                    <a:latin typeface="Titillium Web"/>
                  </a:rPr>
                  <a:t>Jose A. </a:t>
                </a:r>
                <a:r>
                  <a:rPr lang="en-GB" sz="1400" dirty="0" err="1">
                    <a:solidFill>
                      <a:schemeClr val="bg1">
                        <a:lumMod val="75000"/>
                      </a:schemeClr>
                    </a:solidFill>
                    <a:latin typeface="Titillium Web"/>
                  </a:rPr>
                  <a:t>Bernat</a:t>
                </a:r>
                <a:r>
                  <a:rPr lang="en-GB" sz="1400" dirty="0">
                    <a:solidFill>
                      <a:schemeClr val="bg1">
                        <a:lumMod val="75000"/>
                      </a:schemeClr>
                    </a:solidFill>
                    <a:latin typeface="Titillium Web"/>
                  </a:rPr>
                  <a:t>/Getty </a:t>
                </a:r>
                <a:r>
                  <a:rPr lang="en-GB" sz="1400" dirty="0" smtClean="0">
                    <a:solidFill>
                      <a:schemeClr val="bg1">
                        <a:lumMod val="75000"/>
                      </a:schemeClr>
                    </a:solidFill>
                    <a:latin typeface="Titillium Web"/>
                  </a:rPr>
                  <a:t>Images</a:t>
                </a:r>
                <a:endParaRPr lang="en-GB" sz="1400" dirty="0">
                  <a:solidFill>
                    <a:schemeClr val="bg1">
                      <a:lumMod val="75000"/>
                    </a:schemeClr>
                  </a:solidFill>
                  <a:latin typeface="Titillium Web"/>
                </a:endParaRPr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3587993" y="5307606"/>
              <a:ext cx="3070371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GB" sz="2000" dirty="0" err="1" smtClean="0">
                  <a:solidFill>
                    <a:srgbClr val="202122"/>
                  </a:solidFill>
                </a:rPr>
                <a:t>Mitmed</a:t>
              </a:r>
              <a:r>
                <a:rPr lang="en-GB" sz="2000" dirty="0" smtClean="0">
                  <a:solidFill>
                    <a:srgbClr val="202122"/>
                  </a:solidFill>
                </a:rPr>
                <a:t> </a:t>
              </a:r>
              <a:r>
                <a:rPr lang="en-GB" sz="2000" dirty="0" err="1" smtClean="0">
                  <a:solidFill>
                    <a:srgbClr val="202122"/>
                  </a:solidFill>
                </a:rPr>
                <a:t>taimed</a:t>
              </a:r>
              <a:r>
                <a:rPr lang="en-GB" sz="2000" dirty="0" smtClean="0">
                  <a:solidFill>
                    <a:srgbClr val="202122"/>
                  </a:solidFill>
                </a:rPr>
                <a:t> </a:t>
              </a:r>
              <a:r>
                <a:rPr lang="en-GB" sz="2000" dirty="0" err="1" smtClean="0">
                  <a:solidFill>
                    <a:srgbClr val="202122"/>
                  </a:solidFill>
                </a:rPr>
                <a:t>tekitavad</a:t>
              </a:r>
              <a:r>
                <a:rPr lang="en-GB" sz="2000" dirty="0" smtClean="0">
                  <a:solidFill>
                    <a:srgbClr val="202122"/>
                  </a:solidFill>
                </a:rPr>
                <a:t> </a:t>
              </a:r>
              <a:r>
                <a:rPr lang="en-GB" sz="2000" dirty="0" err="1" smtClean="0">
                  <a:solidFill>
                    <a:srgbClr val="202122"/>
                  </a:solidFill>
                </a:rPr>
                <a:t>põua</a:t>
              </a:r>
              <a:r>
                <a:rPr lang="en-GB" sz="2000" dirty="0" smtClean="0">
                  <a:solidFill>
                    <a:srgbClr val="202122"/>
                  </a:solidFill>
                </a:rPr>
                <a:t> </a:t>
              </a:r>
              <a:r>
                <a:rPr lang="en-GB" sz="2000" dirty="0" err="1" smtClean="0">
                  <a:solidFill>
                    <a:srgbClr val="202122"/>
                  </a:solidFill>
                </a:rPr>
                <a:t>ja</a:t>
              </a:r>
              <a:r>
                <a:rPr lang="en-GB" sz="2000" dirty="0" smtClean="0">
                  <a:solidFill>
                    <a:srgbClr val="202122"/>
                  </a:solidFill>
                </a:rPr>
                <a:t> </a:t>
              </a:r>
              <a:r>
                <a:rPr lang="en-GB" sz="2000" dirty="0" err="1" smtClean="0">
                  <a:solidFill>
                    <a:srgbClr val="202122"/>
                  </a:solidFill>
                </a:rPr>
                <a:t>vigastuste</a:t>
              </a:r>
              <a:r>
                <a:rPr lang="en-GB" sz="2000" dirty="0" smtClean="0">
                  <a:solidFill>
                    <a:srgbClr val="202122"/>
                  </a:solidFill>
                </a:rPr>
                <a:t> </a:t>
              </a:r>
              <a:r>
                <a:rPr lang="en-GB" sz="2000" dirty="0" err="1" smtClean="0">
                  <a:solidFill>
                    <a:srgbClr val="202122"/>
                  </a:solidFill>
                </a:rPr>
                <a:t>korral</a:t>
              </a:r>
              <a:r>
                <a:rPr lang="en-GB" sz="2000" dirty="0" smtClean="0">
                  <a:solidFill>
                    <a:srgbClr val="202122"/>
                  </a:solidFill>
                </a:rPr>
                <a:t> </a:t>
              </a:r>
              <a:r>
                <a:rPr lang="en-GB" sz="2000" dirty="0" err="1" smtClean="0">
                  <a:solidFill>
                    <a:srgbClr val="202122"/>
                  </a:solidFill>
                </a:rPr>
                <a:t>ultraheli</a:t>
              </a:r>
              <a:r>
                <a:rPr lang="en-GB" sz="2000" dirty="0" smtClean="0">
                  <a:solidFill>
                    <a:srgbClr val="202122"/>
                  </a:solidFill>
                </a:rPr>
                <a:t> </a:t>
              </a:r>
            </a:p>
            <a:p>
              <a:pPr algn="r"/>
              <a:r>
                <a:rPr lang="en-GB" i="1" dirty="0" smtClean="0">
                  <a:solidFill>
                    <a:srgbClr val="202122"/>
                  </a:solidFill>
                </a:rPr>
                <a:t>(</a:t>
              </a:r>
              <a:r>
                <a:rPr lang="en-GB" i="1" dirty="0" err="1" smtClean="0">
                  <a:solidFill>
                    <a:srgbClr val="202122"/>
                  </a:solidFill>
                </a:rPr>
                <a:t>Khait</a:t>
              </a:r>
              <a:r>
                <a:rPr lang="en-GB" i="1" dirty="0" smtClean="0">
                  <a:solidFill>
                    <a:srgbClr val="202122"/>
                  </a:solidFill>
                </a:rPr>
                <a:t> </a:t>
              </a:r>
              <a:r>
                <a:rPr lang="en-GB" i="1" dirty="0" err="1" smtClean="0">
                  <a:solidFill>
                    <a:srgbClr val="202122"/>
                  </a:solidFill>
                </a:rPr>
                <a:t>jt</a:t>
              </a:r>
              <a:r>
                <a:rPr lang="en-GB" i="1" dirty="0" smtClean="0">
                  <a:solidFill>
                    <a:srgbClr val="202122"/>
                  </a:solidFill>
                </a:rPr>
                <a:t> 2019)</a:t>
              </a:r>
              <a:r>
                <a:rPr lang="en-GB" sz="2000" dirty="0" smtClean="0">
                  <a:solidFill>
                    <a:srgbClr val="202122"/>
                  </a:solidFill>
                </a:rPr>
                <a:t> </a:t>
              </a:r>
              <a:endParaRPr lang="en-GB" sz="2000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11383" y="4341776"/>
              <a:ext cx="1474923" cy="2216414"/>
            </a:xfrm>
            <a:prstGeom prst="rect">
              <a:avLst/>
            </a:prstGeom>
          </p:spPr>
        </p:pic>
      </p:grpSp>
      <p:pic>
        <p:nvPicPr>
          <p:cNvPr id="24" name="single-bee-buzzing-sound-effect-copyright-f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47301" y="4625603"/>
            <a:ext cx="1474935" cy="82965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131460" y="478834"/>
            <a:ext cx="7427909" cy="3105265"/>
            <a:chOff x="5131460" y="478834"/>
            <a:chExt cx="7427909" cy="3105265"/>
          </a:xfrm>
        </p:grpSpPr>
        <p:grpSp>
          <p:nvGrpSpPr>
            <p:cNvPr id="25" name="Group 24"/>
            <p:cNvGrpSpPr/>
            <p:nvPr/>
          </p:nvGrpSpPr>
          <p:grpSpPr>
            <a:xfrm>
              <a:off x="5131460" y="478834"/>
              <a:ext cx="7427909" cy="2826341"/>
              <a:chOff x="4333509" y="2628486"/>
              <a:chExt cx="8128410" cy="3197857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333509" y="3560058"/>
                <a:ext cx="8128410" cy="2266285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8242177" y="2628486"/>
                <a:ext cx="3372420" cy="1497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t-EE" sz="2000" dirty="0" smtClean="0"/>
                  <a:t>Liblikarööviku närimine tekitab </a:t>
                </a:r>
                <a:r>
                  <a:rPr lang="et-EE" sz="2000" b="1" dirty="0" smtClean="0"/>
                  <a:t>vibratsiooni</a:t>
                </a:r>
                <a:r>
                  <a:rPr lang="et-EE" sz="2000" dirty="0" smtClean="0"/>
                  <a:t>, millele taim reageerib keemilise </a:t>
                </a:r>
                <a:r>
                  <a:rPr lang="et-EE" sz="2000" b="1" dirty="0" smtClean="0"/>
                  <a:t>kaitsevõime tõstmisega</a:t>
                </a:r>
                <a:endParaRPr lang="et-EE" sz="2000" dirty="0" smtClean="0"/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9461997" y="3214767"/>
              <a:ext cx="23230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GB" i="1" dirty="0" smtClean="0"/>
                <a:t>(</a:t>
              </a:r>
              <a:r>
                <a:rPr lang="et-EE" i="1" dirty="0" smtClean="0"/>
                <a:t>Cocroft </a:t>
              </a:r>
              <a:r>
                <a:rPr lang="en-GB" i="1" dirty="0" smtClean="0"/>
                <a:t>&amp;</a:t>
              </a:r>
              <a:r>
                <a:rPr lang="et-EE" i="1" dirty="0" smtClean="0"/>
                <a:t> </a:t>
              </a:r>
              <a:r>
                <a:rPr lang="et-EE" i="1" dirty="0"/>
                <a:t>Appel </a:t>
              </a:r>
              <a:r>
                <a:rPr lang="et-EE" i="1" dirty="0" smtClean="0"/>
                <a:t>2014</a:t>
              </a:r>
              <a:r>
                <a:rPr lang="en-GB" i="1" dirty="0" smtClean="0"/>
                <a:t>)</a:t>
              </a:r>
              <a:endParaRPr lang="et-EE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91470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926"/>
    </mc:Choice>
    <mc:Fallback xmlns="">
      <p:transition spd="slow" advTm="15992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36558" y="970959"/>
            <a:ext cx="54581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 smtClean="0">
                <a:solidFill>
                  <a:schemeClr val="accent6">
                    <a:lumMod val="75000"/>
                  </a:schemeClr>
                </a:solidFill>
              </a:rPr>
              <a:t>Magnetvälja</a:t>
            </a:r>
            <a:r>
              <a:rPr lang="en-GB" sz="3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600" b="1" dirty="0" err="1" smtClean="0">
                <a:solidFill>
                  <a:schemeClr val="accent6">
                    <a:lumMod val="75000"/>
                  </a:schemeClr>
                </a:solidFill>
              </a:rPr>
              <a:t>taju</a:t>
            </a:r>
            <a:r>
              <a:rPr lang="en-GB" sz="3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600" b="1" dirty="0" smtClean="0"/>
              <a:t>– </a:t>
            </a:r>
            <a:r>
              <a:rPr lang="en-GB" sz="3600" b="1" dirty="0" err="1" smtClean="0"/>
              <a:t>ainus</a:t>
            </a:r>
            <a:r>
              <a:rPr lang="en-GB" sz="3600" b="1" dirty="0" smtClean="0"/>
              <a:t> </a:t>
            </a:r>
            <a:r>
              <a:rPr lang="en-GB" sz="3600" b="1" dirty="0" err="1" smtClean="0"/>
              <a:t>loomadel</a:t>
            </a:r>
            <a:r>
              <a:rPr lang="en-GB" sz="3600" b="1" dirty="0" smtClean="0"/>
              <a:t> </a:t>
            </a:r>
            <a:r>
              <a:rPr lang="en-GB" sz="3600" b="1" dirty="0" err="1" smtClean="0"/>
              <a:t>esinev</a:t>
            </a:r>
            <a:r>
              <a:rPr lang="en-GB" sz="3600" b="1" dirty="0" smtClean="0"/>
              <a:t> </a:t>
            </a:r>
            <a:r>
              <a:rPr lang="en-GB" sz="3600" b="1" dirty="0" err="1" smtClean="0"/>
              <a:t>meel</a:t>
            </a:r>
            <a:r>
              <a:rPr lang="en-GB" sz="3600" b="1" dirty="0" smtClean="0"/>
              <a:t>, </a:t>
            </a:r>
            <a:r>
              <a:rPr lang="en-GB" sz="3600" b="1" dirty="0" err="1" smtClean="0"/>
              <a:t>mida</a:t>
            </a:r>
            <a:r>
              <a:rPr lang="en-GB" sz="3600" b="1" dirty="0" smtClean="0"/>
              <a:t> </a:t>
            </a:r>
            <a:r>
              <a:rPr lang="en-GB" sz="3600" b="1" dirty="0" err="1" smtClean="0"/>
              <a:t>taimedel</a:t>
            </a:r>
            <a:r>
              <a:rPr lang="en-GB" sz="3600" b="1" dirty="0" smtClean="0"/>
              <a:t> pole </a:t>
            </a:r>
            <a:r>
              <a:rPr lang="en-GB" sz="3600" b="1" dirty="0" err="1" smtClean="0"/>
              <a:t>leitud</a:t>
            </a:r>
            <a:endParaRPr lang="en-GB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4498" y="3252248"/>
            <a:ext cx="2502241" cy="299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01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65434" y="288554"/>
            <a:ext cx="34835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 err="1" smtClean="0">
                <a:solidFill>
                  <a:schemeClr val="accent6">
                    <a:lumMod val="75000"/>
                  </a:schemeClr>
                </a:solidFill>
              </a:rPr>
              <a:t>Taimelõhnad</a:t>
            </a:r>
            <a:endParaRPr lang="en-GB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1786" y="1426128"/>
            <a:ext cx="55786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 smtClean="0"/>
              <a:t>Eritab</a:t>
            </a:r>
            <a:r>
              <a:rPr lang="en-GB" sz="2400" dirty="0" smtClean="0"/>
              <a:t> </a:t>
            </a:r>
            <a:r>
              <a:rPr lang="en-GB" sz="2400" dirty="0" err="1" smtClean="0"/>
              <a:t>lõhnu</a:t>
            </a:r>
            <a:r>
              <a:rPr lang="en-GB" sz="2400" dirty="0" smtClean="0"/>
              <a:t> </a:t>
            </a:r>
            <a:r>
              <a:rPr lang="en-GB" sz="2400" dirty="0" err="1" smtClean="0"/>
              <a:t>meelega</a:t>
            </a:r>
            <a:r>
              <a:rPr lang="en-GB" sz="2400" dirty="0" smtClean="0"/>
              <a:t>, et </a:t>
            </a:r>
            <a:r>
              <a:rPr lang="en-GB" sz="2400" dirty="0" err="1" smtClean="0"/>
              <a:t>kutsuda</a:t>
            </a:r>
            <a:r>
              <a:rPr lang="en-GB" sz="2400" dirty="0" smtClean="0"/>
              <a:t> </a:t>
            </a:r>
            <a:r>
              <a:rPr lang="en-GB" sz="2400" dirty="0" err="1" smtClean="0"/>
              <a:t>loomi</a:t>
            </a:r>
            <a:r>
              <a:rPr lang="en-GB" sz="2400" dirty="0" smtClean="0"/>
              <a:t> </a:t>
            </a:r>
            <a:r>
              <a:rPr lang="en-GB" sz="2400" dirty="0" err="1" smtClean="0"/>
              <a:t>tolmeldama</a:t>
            </a:r>
            <a:r>
              <a:rPr lang="en-GB" sz="2400" dirty="0" smtClean="0"/>
              <a:t> </a:t>
            </a:r>
            <a:r>
              <a:rPr lang="en-GB" sz="2400" dirty="0" err="1" smtClean="0"/>
              <a:t>või</a:t>
            </a:r>
            <a:r>
              <a:rPr lang="en-GB" sz="2400" dirty="0" smtClean="0"/>
              <a:t> </a:t>
            </a:r>
            <a:r>
              <a:rPr lang="en-GB" sz="2400" dirty="0" err="1" smtClean="0"/>
              <a:t>seemneid</a:t>
            </a:r>
            <a:r>
              <a:rPr lang="en-GB" sz="2400" dirty="0" smtClean="0"/>
              <a:t> </a:t>
            </a:r>
            <a:r>
              <a:rPr lang="en-GB" sz="2400" dirty="0" err="1" smtClean="0"/>
              <a:t>levitama</a:t>
            </a:r>
            <a:endParaRPr lang="en-GB" sz="2400" dirty="0" smtClean="0"/>
          </a:p>
          <a:p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err="1" smtClean="0"/>
              <a:t>Stressis</a:t>
            </a:r>
            <a:r>
              <a:rPr lang="en-GB" sz="2400" dirty="0" smtClean="0"/>
              <a:t> </a:t>
            </a:r>
            <a:r>
              <a:rPr lang="en-GB" sz="2400" dirty="0" err="1" smtClean="0"/>
              <a:t>taim</a:t>
            </a:r>
            <a:r>
              <a:rPr lang="en-GB" sz="2400" dirty="0" smtClean="0"/>
              <a:t> – </a:t>
            </a:r>
            <a:r>
              <a:rPr lang="en-GB" sz="2400" dirty="0" err="1" smtClean="0"/>
              <a:t>näljas</a:t>
            </a:r>
            <a:r>
              <a:rPr lang="en-GB" sz="2400" dirty="0" smtClean="0"/>
              <a:t>, </a:t>
            </a:r>
            <a:r>
              <a:rPr lang="en-GB" sz="2400" dirty="0" err="1" smtClean="0"/>
              <a:t>janus</a:t>
            </a:r>
            <a:r>
              <a:rPr lang="en-GB" sz="2400" dirty="0" smtClean="0"/>
              <a:t>, </a:t>
            </a:r>
            <a:r>
              <a:rPr lang="en-GB" sz="2400" dirty="0" err="1" smtClean="0"/>
              <a:t>haige</a:t>
            </a:r>
            <a:r>
              <a:rPr lang="en-GB" sz="2400" dirty="0" smtClean="0"/>
              <a:t>, </a:t>
            </a:r>
            <a:r>
              <a:rPr lang="en-GB" sz="2400" dirty="0" err="1" smtClean="0"/>
              <a:t>näritud</a:t>
            </a:r>
            <a:r>
              <a:rPr lang="en-GB" sz="2400" dirty="0" smtClean="0"/>
              <a:t> – </a:t>
            </a:r>
            <a:r>
              <a:rPr lang="en-GB" sz="2400" dirty="0" err="1" smtClean="0"/>
              <a:t>muudab</a:t>
            </a:r>
            <a:r>
              <a:rPr lang="en-GB" sz="2400" dirty="0" smtClean="0"/>
              <a:t> </a:t>
            </a:r>
            <a:r>
              <a:rPr lang="en-GB" sz="2400" dirty="0" err="1" smtClean="0"/>
              <a:t>oma</a:t>
            </a:r>
            <a:r>
              <a:rPr lang="en-GB" sz="2400" dirty="0" smtClean="0"/>
              <a:t> </a:t>
            </a:r>
            <a:r>
              <a:rPr lang="en-GB" sz="2400" dirty="0" err="1" smtClean="0"/>
              <a:t>lõhna</a:t>
            </a:r>
            <a:endParaRPr lang="en-GB" sz="2400" dirty="0" smtClean="0"/>
          </a:p>
          <a:p>
            <a:endParaRPr lang="en-GB" sz="2400" dirty="0"/>
          </a:p>
          <a:p>
            <a:r>
              <a:rPr lang="en-GB" sz="2400" dirty="0" smtClean="0"/>
              <a:t>	</a:t>
            </a:r>
            <a:endParaRPr lang="en-GB" sz="24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6863440" y="626060"/>
            <a:ext cx="5432651" cy="6231940"/>
            <a:chOff x="2981553" y="-191867"/>
            <a:chExt cx="5432651" cy="6231940"/>
          </a:xfrm>
        </p:grpSpPr>
        <p:sp>
          <p:nvSpPr>
            <p:cNvPr id="18" name="Rectangle 17"/>
            <p:cNvSpPr/>
            <p:nvPr/>
          </p:nvSpPr>
          <p:spPr>
            <a:xfrm>
              <a:off x="3984817" y="360727"/>
              <a:ext cx="4429387" cy="56793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2981553" y="-191867"/>
              <a:ext cx="5158175" cy="2989772"/>
              <a:chOff x="6024491" y="842022"/>
              <a:chExt cx="5158175" cy="2989772"/>
            </a:xfrm>
          </p:grpSpPr>
          <p:pic>
            <p:nvPicPr>
              <p:cNvPr id="20" name="Pilt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024491" y="1750524"/>
                <a:ext cx="3167150" cy="2081270"/>
              </a:xfrm>
              <a:prstGeom prst="rect">
                <a:avLst/>
              </a:prstGeom>
            </p:spPr>
          </p:pic>
          <p:pic>
            <p:nvPicPr>
              <p:cNvPr id="21" name="Pilt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8778480" y="1427607"/>
                <a:ext cx="2989772" cy="1818601"/>
              </a:xfrm>
              <a:prstGeom prst="rect">
                <a:avLst/>
              </a:prstGeom>
            </p:spPr>
          </p:pic>
        </p:grpSp>
      </p:grpSp>
      <p:sp>
        <p:nvSpPr>
          <p:cNvPr id="3" name="TextBox 2"/>
          <p:cNvSpPr txBox="1"/>
          <p:nvPr/>
        </p:nvSpPr>
        <p:spPr>
          <a:xfrm>
            <a:off x="6471101" y="3648574"/>
            <a:ext cx="5636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err="1" smtClean="0"/>
              <a:t>Lõhnad</a:t>
            </a:r>
            <a:r>
              <a:rPr lang="en-GB" dirty="0" smtClean="0"/>
              <a:t> </a:t>
            </a:r>
            <a:r>
              <a:rPr lang="en-GB" dirty="0" err="1" smtClean="0"/>
              <a:t>pääsevad</a:t>
            </a:r>
            <a:r>
              <a:rPr lang="en-GB" dirty="0" smtClean="0"/>
              <a:t> </a:t>
            </a:r>
            <a:r>
              <a:rPr lang="en-GB" dirty="0" err="1" smtClean="0"/>
              <a:t>välja</a:t>
            </a:r>
            <a:r>
              <a:rPr lang="en-GB" dirty="0" smtClean="0"/>
              <a:t> </a:t>
            </a:r>
            <a:r>
              <a:rPr lang="en-GB" dirty="0" err="1" smtClean="0"/>
              <a:t>õhulõhedest</a:t>
            </a:r>
            <a:r>
              <a:rPr lang="en-GB" dirty="0" smtClean="0"/>
              <a:t>, </a:t>
            </a:r>
            <a:r>
              <a:rPr lang="en-GB" dirty="0" err="1" smtClean="0"/>
              <a:t>vigastustest</a:t>
            </a:r>
            <a:r>
              <a:rPr lang="en-GB" dirty="0" smtClean="0"/>
              <a:t> </a:t>
            </a:r>
            <a:r>
              <a:rPr lang="en-GB" dirty="0" err="1" smtClean="0"/>
              <a:t>ja</a:t>
            </a:r>
            <a:r>
              <a:rPr lang="en-GB" dirty="0" smtClean="0"/>
              <a:t> </a:t>
            </a:r>
            <a:r>
              <a:rPr lang="en-GB" dirty="0" err="1" smtClean="0"/>
              <a:t>näärmetest</a:t>
            </a:r>
            <a:endParaRPr lang="en-GB" dirty="0"/>
          </a:p>
        </p:txBody>
      </p:sp>
      <p:pic>
        <p:nvPicPr>
          <p:cNvPr id="24" name="Pilt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3377" y="4354008"/>
            <a:ext cx="1444552" cy="178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86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71786" y="1426128"/>
            <a:ext cx="55786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 smtClean="0"/>
              <a:t>Eritab</a:t>
            </a:r>
            <a:r>
              <a:rPr lang="en-GB" sz="2400" dirty="0" smtClean="0"/>
              <a:t> </a:t>
            </a:r>
            <a:r>
              <a:rPr lang="en-GB" sz="2400" dirty="0" err="1" smtClean="0"/>
              <a:t>lõhnu</a:t>
            </a:r>
            <a:r>
              <a:rPr lang="en-GB" sz="2400" dirty="0" smtClean="0"/>
              <a:t> </a:t>
            </a:r>
            <a:r>
              <a:rPr lang="en-GB" sz="2400" dirty="0" err="1" smtClean="0"/>
              <a:t>meelega</a:t>
            </a:r>
            <a:r>
              <a:rPr lang="en-GB" sz="2400" dirty="0" smtClean="0"/>
              <a:t>, et </a:t>
            </a:r>
            <a:r>
              <a:rPr lang="en-GB" sz="2400" dirty="0" err="1" smtClean="0"/>
              <a:t>kutsuda</a:t>
            </a:r>
            <a:r>
              <a:rPr lang="en-GB" sz="2400" dirty="0" smtClean="0"/>
              <a:t> </a:t>
            </a:r>
            <a:r>
              <a:rPr lang="en-GB" sz="2400" dirty="0" err="1" smtClean="0"/>
              <a:t>loomi</a:t>
            </a:r>
            <a:r>
              <a:rPr lang="en-GB" sz="2400" dirty="0" smtClean="0"/>
              <a:t> </a:t>
            </a:r>
            <a:r>
              <a:rPr lang="en-GB" sz="2400" dirty="0" err="1" smtClean="0"/>
              <a:t>tolmeldama</a:t>
            </a:r>
            <a:r>
              <a:rPr lang="en-GB" sz="2400" dirty="0" smtClean="0"/>
              <a:t> </a:t>
            </a:r>
            <a:r>
              <a:rPr lang="en-GB" sz="2400" dirty="0" err="1" smtClean="0"/>
              <a:t>või</a:t>
            </a:r>
            <a:r>
              <a:rPr lang="en-GB" sz="2400" dirty="0" smtClean="0"/>
              <a:t> </a:t>
            </a:r>
            <a:r>
              <a:rPr lang="en-GB" sz="2400" dirty="0" err="1" smtClean="0"/>
              <a:t>seemneid</a:t>
            </a:r>
            <a:r>
              <a:rPr lang="en-GB" sz="2400" dirty="0" smtClean="0"/>
              <a:t> </a:t>
            </a:r>
            <a:r>
              <a:rPr lang="en-GB" sz="2400" dirty="0" err="1" smtClean="0"/>
              <a:t>levitama</a:t>
            </a:r>
            <a:endParaRPr lang="en-GB" sz="2400" dirty="0" smtClean="0"/>
          </a:p>
          <a:p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err="1" smtClean="0"/>
              <a:t>Stressis</a:t>
            </a:r>
            <a:r>
              <a:rPr lang="en-GB" sz="2400" dirty="0" smtClean="0"/>
              <a:t> </a:t>
            </a:r>
            <a:r>
              <a:rPr lang="en-GB" sz="2400" dirty="0" err="1" smtClean="0"/>
              <a:t>taim</a:t>
            </a:r>
            <a:r>
              <a:rPr lang="en-GB" sz="2400" dirty="0" smtClean="0"/>
              <a:t> – </a:t>
            </a:r>
            <a:r>
              <a:rPr lang="en-GB" sz="2400" dirty="0" err="1" smtClean="0"/>
              <a:t>näljas</a:t>
            </a:r>
            <a:r>
              <a:rPr lang="en-GB" sz="2400" dirty="0" smtClean="0"/>
              <a:t>, </a:t>
            </a:r>
            <a:r>
              <a:rPr lang="en-GB" sz="2400" dirty="0" err="1" smtClean="0"/>
              <a:t>janus</a:t>
            </a:r>
            <a:r>
              <a:rPr lang="en-GB" sz="2400" dirty="0" smtClean="0"/>
              <a:t>, </a:t>
            </a:r>
            <a:r>
              <a:rPr lang="en-GB" sz="2400" dirty="0" err="1" smtClean="0"/>
              <a:t>haige</a:t>
            </a:r>
            <a:r>
              <a:rPr lang="en-GB" sz="2400" dirty="0" smtClean="0"/>
              <a:t>, </a:t>
            </a:r>
            <a:r>
              <a:rPr lang="en-GB" sz="2400" dirty="0" err="1" smtClean="0"/>
              <a:t>näritud</a:t>
            </a:r>
            <a:r>
              <a:rPr lang="en-GB" sz="2400" dirty="0" smtClean="0"/>
              <a:t> – </a:t>
            </a:r>
            <a:r>
              <a:rPr lang="en-GB" sz="2400" dirty="0" err="1" smtClean="0"/>
              <a:t>muudab</a:t>
            </a:r>
            <a:r>
              <a:rPr lang="en-GB" sz="2400" dirty="0" smtClean="0"/>
              <a:t> </a:t>
            </a:r>
            <a:r>
              <a:rPr lang="en-GB" sz="2400" dirty="0" err="1" smtClean="0"/>
              <a:t>oma</a:t>
            </a:r>
            <a:r>
              <a:rPr lang="en-GB" sz="2400" dirty="0" smtClean="0"/>
              <a:t> </a:t>
            </a:r>
            <a:r>
              <a:rPr lang="en-GB" sz="2400" dirty="0" err="1" smtClean="0"/>
              <a:t>lõhna</a:t>
            </a:r>
            <a:endParaRPr lang="en-GB" sz="2400" dirty="0" smtClean="0"/>
          </a:p>
          <a:p>
            <a:endParaRPr lang="en-GB" sz="2400" dirty="0"/>
          </a:p>
          <a:p>
            <a:r>
              <a:rPr lang="en-GB" sz="2400" dirty="0" smtClean="0"/>
              <a:t>	</a:t>
            </a:r>
            <a:endParaRPr lang="en-GB" sz="24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6863440" y="626060"/>
            <a:ext cx="5432651" cy="6231940"/>
            <a:chOff x="2981553" y="-191867"/>
            <a:chExt cx="5432651" cy="6231940"/>
          </a:xfrm>
        </p:grpSpPr>
        <p:sp>
          <p:nvSpPr>
            <p:cNvPr id="18" name="Rectangle 17"/>
            <p:cNvSpPr/>
            <p:nvPr/>
          </p:nvSpPr>
          <p:spPr>
            <a:xfrm>
              <a:off x="3984817" y="360727"/>
              <a:ext cx="4429387" cy="56793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2981553" y="-191867"/>
              <a:ext cx="5158175" cy="2989772"/>
              <a:chOff x="6024491" y="842022"/>
              <a:chExt cx="5158175" cy="2989772"/>
            </a:xfrm>
          </p:grpSpPr>
          <p:pic>
            <p:nvPicPr>
              <p:cNvPr id="20" name="Pilt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024491" y="1750524"/>
                <a:ext cx="3167150" cy="2081270"/>
              </a:xfrm>
              <a:prstGeom prst="rect">
                <a:avLst/>
              </a:prstGeom>
            </p:spPr>
          </p:pic>
          <p:pic>
            <p:nvPicPr>
              <p:cNvPr id="21" name="Pilt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8778480" y="1427607"/>
                <a:ext cx="2989772" cy="1818601"/>
              </a:xfrm>
              <a:prstGeom prst="rect">
                <a:avLst/>
              </a:prstGeom>
            </p:spPr>
          </p:pic>
        </p:grpSp>
      </p:grpSp>
      <p:sp>
        <p:nvSpPr>
          <p:cNvPr id="3" name="TextBox 2"/>
          <p:cNvSpPr txBox="1"/>
          <p:nvPr/>
        </p:nvSpPr>
        <p:spPr>
          <a:xfrm>
            <a:off x="6471101" y="3648574"/>
            <a:ext cx="5636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err="1" smtClean="0"/>
              <a:t>Lõhnad</a:t>
            </a:r>
            <a:r>
              <a:rPr lang="en-GB" dirty="0" smtClean="0"/>
              <a:t> </a:t>
            </a:r>
            <a:r>
              <a:rPr lang="en-GB" dirty="0" err="1" smtClean="0"/>
              <a:t>pääsevad</a:t>
            </a:r>
            <a:r>
              <a:rPr lang="en-GB" dirty="0" smtClean="0"/>
              <a:t> </a:t>
            </a:r>
            <a:r>
              <a:rPr lang="en-GB" dirty="0" err="1" smtClean="0"/>
              <a:t>välja</a:t>
            </a:r>
            <a:r>
              <a:rPr lang="en-GB" dirty="0" smtClean="0"/>
              <a:t> </a:t>
            </a:r>
            <a:r>
              <a:rPr lang="en-GB" dirty="0" err="1" smtClean="0"/>
              <a:t>õhulõhedest</a:t>
            </a:r>
            <a:r>
              <a:rPr lang="en-GB" dirty="0" smtClean="0"/>
              <a:t>, </a:t>
            </a:r>
            <a:r>
              <a:rPr lang="en-GB" dirty="0" err="1" smtClean="0"/>
              <a:t>vigastustest</a:t>
            </a:r>
            <a:r>
              <a:rPr lang="en-GB" dirty="0" smtClean="0"/>
              <a:t> </a:t>
            </a:r>
            <a:r>
              <a:rPr lang="en-GB" dirty="0" err="1" smtClean="0"/>
              <a:t>ja</a:t>
            </a:r>
            <a:r>
              <a:rPr lang="en-GB" dirty="0" smtClean="0"/>
              <a:t> </a:t>
            </a:r>
            <a:r>
              <a:rPr lang="en-GB" dirty="0" err="1" smtClean="0"/>
              <a:t>näärmetest</a:t>
            </a:r>
            <a:endParaRPr lang="en-GB" dirty="0"/>
          </a:p>
        </p:txBody>
      </p:sp>
      <p:pic>
        <p:nvPicPr>
          <p:cNvPr id="24" name="Pilt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3377" y="4354008"/>
            <a:ext cx="1444552" cy="178349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70988" y="3776940"/>
            <a:ext cx="7424519" cy="3185487"/>
            <a:chOff x="-196658" y="3776940"/>
            <a:chExt cx="7424519" cy="3185487"/>
          </a:xfrm>
        </p:grpSpPr>
        <p:grpSp>
          <p:nvGrpSpPr>
            <p:cNvPr id="23" name="Group 22"/>
            <p:cNvGrpSpPr/>
            <p:nvPr/>
          </p:nvGrpSpPr>
          <p:grpSpPr>
            <a:xfrm>
              <a:off x="-196658" y="3776940"/>
              <a:ext cx="7424519" cy="3185487"/>
              <a:chOff x="184342" y="3649400"/>
              <a:chExt cx="7424519" cy="3185487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184342" y="3649400"/>
                <a:ext cx="7424519" cy="3185487"/>
                <a:chOff x="160418" y="3646727"/>
                <a:chExt cx="7424519" cy="3185487"/>
              </a:xfrm>
            </p:grpSpPr>
            <p:sp>
              <p:nvSpPr>
                <p:cNvPr id="9" name="TextBox 8"/>
                <p:cNvSpPr txBox="1"/>
                <p:nvPr/>
              </p:nvSpPr>
              <p:spPr>
                <a:xfrm>
                  <a:off x="160418" y="3646727"/>
                  <a:ext cx="7424519" cy="31854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2400" dirty="0" smtClean="0"/>
                    <a:t>	</a:t>
                  </a:r>
                  <a:r>
                    <a:rPr lang="en-GB" sz="2400" dirty="0" err="1" smtClean="0"/>
                    <a:t>Seda</a:t>
                  </a:r>
                  <a:r>
                    <a:rPr lang="en-GB" sz="2400" dirty="0" smtClean="0"/>
                    <a:t> </a:t>
                  </a:r>
                  <a:r>
                    <a:rPr lang="en-GB" sz="2400" dirty="0" err="1" smtClean="0"/>
                    <a:t>infot</a:t>
                  </a:r>
                  <a:r>
                    <a:rPr lang="en-GB" sz="2400" dirty="0" smtClean="0"/>
                    <a:t> </a:t>
                  </a:r>
                  <a:r>
                    <a:rPr lang="en-GB" sz="2400" dirty="0" err="1" smtClean="0"/>
                    <a:t>kasutavad</a:t>
                  </a:r>
                  <a:r>
                    <a:rPr lang="en-GB" sz="2400" dirty="0" smtClean="0"/>
                    <a:t> </a:t>
                  </a:r>
                  <a:r>
                    <a:rPr lang="en-GB" sz="2400" dirty="0" err="1" smtClean="0"/>
                    <a:t>ära</a:t>
                  </a:r>
                  <a:r>
                    <a:rPr lang="en-GB" sz="2400" dirty="0" smtClean="0"/>
                    <a:t> </a:t>
                  </a:r>
                  <a:r>
                    <a:rPr lang="en-GB" sz="2400" dirty="0" err="1" smtClean="0"/>
                    <a:t>teised</a:t>
                  </a:r>
                  <a:r>
                    <a:rPr lang="en-GB" sz="2400" dirty="0" smtClean="0"/>
                    <a:t> </a:t>
                  </a:r>
                  <a:r>
                    <a:rPr lang="en-GB" sz="2400" dirty="0" err="1" smtClean="0"/>
                    <a:t>olendid</a:t>
                  </a:r>
                  <a:r>
                    <a:rPr lang="en-GB" sz="2400" dirty="0" smtClean="0"/>
                    <a:t>:</a:t>
                  </a:r>
                </a:p>
                <a:p>
                  <a:endParaRPr lang="en-GB" sz="2400" dirty="0"/>
                </a:p>
                <a:p>
                  <a:r>
                    <a:rPr lang="en-GB" sz="2400" dirty="0" smtClean="0"/>
                    <a:t>	</a:t>
                  </a:r>
                  <a:r>
                    <a:rPr lang="en-GB" sz="2400" b="1" dirty="0" err="1" smtClean="0"/>
                    <a:t>taimetoidulised</a:t>
                  </a:r>
                  <a:r>
                    <a:rPr lang="en-GB" sz="2400" dirty="0" smtClean="0"/>
                    <a:t> </a:t>
                  </a:r>
                  <a:r>
                    <a:rPr lang="en-GB" sz="2400" dirty="0" err="1" smtClean="0"/>
                    <a:t>putukad</a:t>
                  </a:r>
                  <a:r>
                    <a:rPr lang="en-GB" sz="2400" dirty="0" smtClean="0"/>
                    <a:t> </a:t>
                  </a:r>
                  <a:r>
                    <a:rPr lang="en-GB" sz="2400" dirty="0" err="1" smtClean="0"/>
                    <a:t>jt</a:t>
                  </a:r>
                  <a:r>
                    <a:rPr lang="en-GB" sz="2400" dirty="0" smtClean="0"/>
                    <a:t> </a:t>
                  </a:r>
                  <a:r>
                    <a:rPr lang="en-GB" sz="2400" dirty="0" err="1" smtClean="0"/>
                    <a:t>loomad</a:t>
                  </a:r>
                  <a:endParaRPr lang="en-GB" sz="2400" dirty="0" smtClean="0"/>
                </a:p>
                <a:p>
                  <a:r>
                    <a:rPr lang="en-GB" sz="1100" dirty="0" smtClean="0"/>
                    <a:t>		</a:t>
                  </a:r>
                </a:p>
                <a:p>
                  <a:r>
                    <a:rPr lang="en-GB" sz="2400" b="1" dirty="0"/>
                    <a:t>	</a:t>
                  </a:r>
                  <a:r>
                    <a:rPr lang="en-GB" sz="2400" b="1" dirty="0" smtClean="0"/>
                    <a:t>	</a:t>
                  </a:r>
                  <a:r>
                    <a:rPr lang="en-GB" sz="2400" b="1" dirty="0" err="1" smtClean="0"/>
                    <a:t>nende</a:t>
                  </a:r>
                  <a:r>
                    <a:rPr lang="en-GB" sz="2400" b="1" dirty="0" smtClean="0"/>
                    <a:t> </a:t>
                  </a:r>
                  <a:r>
                    <a:rPr lang="en-GB" sz="2400" b="1" dirty="0" err="1" smtClean="0"/>
                    <a:t>vaenlased</a:t>
                  </a:r>
                  <a:endParaRPr lang="en-GB" sz="2400" b="1" dirty="0" smtClean="0"/>
                </a:p>
                <a:p>
                  <a:r>
                    <a:rPr lang="en-GB" sz="1100" b="1" dirty="0"/>
                    <a:t>	</a:t>
                  </a:r>
                  <a:r>
                    <a:rPr lang="en-GB" sz="1100" b="1" dirty="0" smtClean="0"/>
                    <a:t>	</a:t>
                  </a:r>
                </a:p>
                <a:p>
                  <a:r>
                    <a:rPr lang="en-GB" sz="2400" b="1" dirty="0"/>
                    <a:t>	</a:t>
                  </a:r>
                  <a:r>
                    <a:rPr lang="en-GB" sz="2400" b="1" dirty="0" err="1" smtClean="0"/>
                    <a:t>teised</a:t>
                  </a:r>
                  <a:r>
                    <a:rPr lang="en-GB" sz="2400" b="1" dirty="0" smtClean="0"/>
                    <a:t> </a:t>
                  </a:r>
                  <a:r>
                    <a:rPr lang="en-GB" sz="2400" b="1" dirty="0" err="1" smtClean="0"/>
                    <a:t>taimed</a:t>
                  </a:r>
                  <a:endParaRPr lang="en-GB" sz="2400" b="1" dirty="0" smtClean="0"/>
                </a:p>
                <a:p>
                  <a:r>
                    <a:rPr lang="en-GB" sz="1100" b="1" dirty="0"/>
                    <a:t>	</a:t>
                  </a:r>
                  <a:r>
                    <a:rPr lang="en-GB" sz="1100" b="1" dirty="0" smtClean="0"/>
                    <a:t>	</a:t>
                  </a:r>
                </a:p>
                <a:p>
                  <a:r>
                    <a:rPr lang="en-GB" sz="2400" b="1" dirty="0"/>
                    <a:t>	</a:t>
                  </a:r>
                  <a:r>
                    <a:rPr lang="en-GB" sz="2400" b="1" dirty="0" smtClean="0"/>
                    <a:t>		</a:t>
                  </a:r>
                  <a:r>
                    <a:rPr lang="en-GB" sz="2400" b="1" dirty="0" err="1" smtClean="0"/>
                    <a:t>seened</a:t>
                  </a:r>
                  <a:r>
                    <a:rPr lang="en-GB" sz="2400" b="1" dirty="0" smtClean="0"/>
                    <a:t> </a:t>
                  </a:r>
                  <a:r>
                    <a:rPr lang="en-GB" sz="2400" b="1" dirty="0" err="1" smtClean="0"/>
                    <a:t>ja</a:t>
                  </a:r>
                  <a:r>
                    <a:rPr lang="en-GB" sz="2400" b="1" dirty="0" smtClean="0"/>
                    <a:t> </a:t>
                  </a:r>
                  <a:r>
                    <a:rPr lang="en-GB" sz="2400" b="1" dirty="0" err="1" smtClean="0"/>
                    <a:t>bakterid</a:t>
                  </a:r>
                  <a:endParaRPr lang="en-GB" sz="2400" dirty="0"/>
                </a:p>
                <a:p>
                  <a:r>
                    <a:rPr lang="en-GB" sz="2400" dirty="0" smtClean="0"/>
                    <a:t>	</a:t>
                  </a:r>
                  <a:endParaRPr lang="en-GB" sz="2400" dirty="0"/>
                </a:p>
              </p:txBody>
            </p:sp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622761" y="4826097"/>
                  <a:ext cx="1343212" cy="847843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497570" y="6040299"/>
                  <a:ext cx="936805" cy="411782"/>
                </a:xfrm>
                <a:prstGeom prst="rect">
                  <a:avLst/>
                </a:prstGeom>
              </p:spPr>
            </p:pic>
          </p:grpSp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5625" y="5118217"/>
                <a:ext cx="577161" cy="1024331"/>
              </a:xfrm>
              <a:prstGeom prst="rect">
                <a:avLst/>
              </a:prstGeom>
            </p:spPr>
          </p:pic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04533" y="4451063"/>
              <a:ext cx="1804051" cy="541215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1165434" y="288554"/>
            <a:ext cx="34835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 err="1" smtClean="0">
                <a:solidFill>
                  <a:schemeClr val="accent6">
                    <a:lumMod val="75000"/>
                  </a:schemeClr>
                </a:solidFill>
              </a:rPr>
              <a:t>Taimelõhnad</a:t>
            </a:r>
            <a:endParaRPr lang="en-GB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08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614" y="2984231"/>
            <a:ext cx="4706454" cy="287581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727661" y="2886180"/>
            <a:ext cx="4631033" cy="2885446"/>
            <a:chOff x="7541393" y="3948796"/>
            <a:chExt cx="4354119" cy="268907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17407" y="4223273"/>
              <a:ext cx="3678105" cy="241459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393213">
              <a:off x="7541393" y="3948796"/>
              <a:ext cx="1352028" cy="820188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880614" y="619208"/>
            <a:ext cx="7953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 smtClean="0">
                <a:solidFill>
                  <a:schemeClr val="accent6">
                    <a:lumMod val="75000"/>
                  </a:schemeClr>
                </a:solidFill>
              </a:rPr>
              <a:t>Kust</a:t>
            </a:r>
            <a:r>
              <a:rPr lang="en-GB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800" b="1" dirty="0" err="1" smtClean="0">
                <a:solidFill>
                  <a:schemeClr val="accent6">
                    <a:lumMod val="75000"/>
                  </a:schemeClr>
                </a:solidFill>
              </a:rPr>
              <a:t>taim</a:t>
            </a:r>
            <a:r>
              <a:rPr lang="en-GB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800" b="1" dirty="0" err="1" smtClean="0">
                <a:solidFill>
                  <a:schemeClr val="accent6">
                    <a:lumMod val="75000"/>
                  </a:schemeClr>
                </a:solidFill>
              </a:rPr>
              <a:t>teab</a:t>
            </a:r>
            <a:r>
              <a:rPr lang="en-GB" sz="2800" b="1" dirty="0" smtClean="0">
                <a:solidFill>
                  <a:schemeClr val="accent6">
                    <a:lumMod val="75000"/>
                  </a:schemeClr>
                </a:solidFill>
              </a:rPr>
              <a:t>, et </a:t>
            </a:r>
            <a:r>
              <a:rPr lang="en-GB" sz="2800" b="1" dirty="0" err="1" smtClean="0">
                <a:solidFill>
                  <a:schemeClr val="accent6">
                    <a:lumMod val="75000"/>
                  </a:schemeClr>
                </a:solidFill>
              </a:rPr>
              <a:t>naabril</a:t>
            </a:r>
            <a:r>
              <a:rPr lang="en-GB" sz="2800" b="1" dirty="0" smtClean="0">
                <a:solidFill>
                  <a:schemeClr val="accent6">
                    <a:lumMod val="75000"/>
                  </a:schemeClr>
                </a:solidFill>
              </a:rPr>
              <a:t> on </a:t>
            </a:r>
            <a:r>
              <a:rPr lang="en-GB" sz="2800" b="1" dirty="0" err="1" smtClean="0">
                <a:solidFill>
                  <a:schemeClr val="accent6">
                    <a:lumMod val="75000"/>
                  </a:schemeClr>
                </a:solidFill>
              </a:rPr>
              <a:t>häda</a:t>
            </a:r>
            <a:r>
              <a:rPr lang="en-GB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800" b="1" dirty="0" err="1" smtClean="0">
                <a:solidFill>
                  <a:schemeClr val="accent6">
                    <a:lumMod val="75000"/>
                  </a:schemeClr>
                </a:solidFill>
              </a:rPr>
              <a:t>käes</a:t>
            </a:r>
            <a:r>
              <a:rPr lang="en-GB" sz="2800" b="1" dirty="0" smtClean="0">
                <a:solidFill>
                  <a:schemeClr val="accent6">
                    <a:lumMod val="75000"/>
                  </a:schemeClr>
                </a:solidFill>
              </a:rPr>
              <a:t>?</a:t>
            </a:r>
            <a:endParaRPr lang="et-EE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0614" y="1419461"/>
            <a:ext cx="48742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 smtClean="0"/>
              <a:t>Taimed</a:t>
            </a:r>
            <a:r>
              <a:rPr lang="en-GB" sz="2400" dirty="0" smtClean="0"/>
              <a:t> </a:t>
            </a:r>
            <a:r>
              <a:rPr lang="en-GB" sz="2400" dirty="0" err="1" smtClean="0"/>
              <a:t>saavad</a:t>
            </a:r>
            <a:r>
              <a:rPr lang="en-GB" sz="2400" dirty="0" smtClean="0"/>
              <a:t> </a:t>
            </a:r>
            <a:r>
              <a:rPr lang="en-GB" sz="2400" dirty="0" err="1" smtClean="0"/>
              <a:t>naabertaimede</a:t>
            </a:r>
            <a:r>
              <a:rPr lang="en-GB" sz="2400" dirty="0" smtClean="0"/>
              <a:t> </a:t>
            </a:r>
            <a:r>
              <a:rPr lang="en-GB" sz="2400" dirty="0" err="1" smtClean="0"/>
              <a:t>lõhnast</a:t>
            </a:r>
            <a:r>
              <a:rPr lang="en-GB" sz="2400" dirty="0" smtClean="0"/>
              <a:t> </a:t>
            </a:r>
            <a:r>
              <a:rPr lang="en-GB" sz="2400" dirty="0" err="1" smtClean="0"/>
              <a:t>aru</a:t>
            </a:r>
            <a:r>
              <a:rPr lang="en-GB" sz="2400" dirty="0" smtClean="0"/>
              <a:t>, </a:t>
            </a:r>
            <a:r>
              <a:rPr lang="en-GB" sz="2400" dirty="0" err="1" smtClean="0"/>
              <a:t>kas</a:t>
            </a:r>
            <a:r>
              <a:rPr lang="en-GB" sz="2400" dirty="0" smtClean="0"/>
              <a:t> </a:t>
            </a:r>
            <a:r>
              <a:rPr lang="en-GB" sz="2400" dirty="0" err="1" smtClean="0"/>
              <a:t>tal</a:t>
            </a:r>
            <a:r>
              <a:rPr lang="en-GB" sz="2400" dirty="0" smtClean="0"/>
              <a:t> on </a:t>
            </a:r>
            <a:r>
              <a:rPr lang="en-GB" sz="2400" dirty="0" err="1" smtClean="0"/>
              <a:t>haigus</a:t>
            </a:r>
            <a:r>
              <a:rPr lang="en-GB" sz="2400" dirty="0" smtClean="0"/>
              <a:t> </a:t>
            </a:r>
            <a:r>
              <a:rPr lang="en-GB" sz="2400" dirty="0" err="1" smtClean="0"/>
              <a:t>või</a:t>
            </a:r>
            <a:r>
              <a:rPr lang="en-GB" sz="2400" dirty="0" smtClean="0"/>
              <a:t> </a:t>
            </a:r>
            <a:r>
              <a:rPr lang="en-GB" sz="2400" dirty="0" err="1" smtClean="0"/>
              <a:t>kahjurid</a:t>
            </a:r>
            <a:r>
              <a:rPr lang="en-GB" sz="2400" dirty="0" smtClean="0"/>
              <a:t> </a:t>
            </a:r>
            <a:r>
              <a:rPr lang="en-GB" sz="2400" dirty="0" err="1" smtClean="0"/>
              <a:t>kallal</a:t>
            </a:r>
            <a:endParaRPr lang="en-GB" sz="2400" dirty="0"/>
          </a:p>
        </p:txBody>
      </p:sp>
      <p:sp>
        <p:nvSpPr>
          <p:cNvPr id="2" name="Rectangle 1"/>
          <p:cNvSpPr/>
          <p:nvPr/>
        </p:nvSpPr>
        <p:spPr>
          <a:xfrm>
            <a:off x="1036471" y="5860046"/>
            <a:ext cx="16578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/>
              <a:t>Rhoades 1983</a:t>
            </a:r>
          </a:p>
        </p:txBody>
      </p:sp>
      <p:sp>
        <p:nvSpPr>
          <p:cNvPr id="3" name="Rectangle 2"/>
          <p:cNvSpPr/>
          <p:nvPr/>
        </p:nvSpPr>
        <p:spPr>
          <a:xfrm>
            <a:off x="6986066" y="5890824"/>
            <a:ext cx="26292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/>
              <a:t>Baldwin &amp; Schultz 1983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77217" y="1419460"/>
            <a:ext cx="4519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 smtClean="0"/>
              <a:t>Paremini</a:t>
            </a:r>
            <a:r>
              <a:rPr lang="en-GB" sz="2400" dirty="0" smtClean="0"/>
              <a:t> </a:t>
            </a:r>
            <a:r>
              <a:rPr lang="en-GB" sz="2400" dirty="0" err="1" smtClean="0"/>
              <a:t>reageeritakse</a:t>
            </a:r>
            <a:r>
              <a:rPr lang="en-GB" sz="2400" dirty="0" smtClean="0"/>
              <a:t> </a:t>
            </a:r>
            <a:r>
              <a:rPr lang="en-GB" sz="2400" dirty="0" err="1" smtClean="0"/>
              <a:t>lähisugulase</a:t>
            </a:r>
            <a:r>
              <a:rPr lang="en-GB" sz="2400" dirty="0" smtClean="0"/>
              <a:t> </a:t>
            </a:r>
            <a:r>
              <a:rPr lang="en-GB" sz="2400" dirty="0" err="1" smtClean="0"/>
              <a:t>lõhnasignaalile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98965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278" y="4406772"/>
            <a:ext cx="5277587" cy="23053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6990" y="1918966"/>
            <a:ext cx="62823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400" b="1" dirty="0" smtClean="0"/>
              <a:t>Sama </a:t>
            </a:r>
            <a:r>
              <a:rPr lang="en-GB" sz="2400" b="1" dirty="0" err="1" smtClean="0"/>
              <a:t>lõhn</a:t>
            </a:r>
            <a:r>
              <a:rPr lang="et-EE" sz="2400" b="1" dirty="0" smtClean="0"/>
              <a:t> </a:t>
            </a:r>
            <a:r>
              <a:rPr lang="et-EE" sz="2400" dirty="0" smtClean="0"/>
              <a:t>võib korraga </a:t>
            </a:r>
            <a:r>
              <a:rPr lang="en-GB" sz="2400" dirty="0" err="1" smtClean="0"/>
              <a:t>peletada</a:t>
            </a:r>
            <a:r>
              <a:rPr lang="et-EE" sz="2400" dirty="0" smtClean="0"/>
              <a:t> herbivoori </a:t>
            </a:r>
            <a:r>
              <a:rPr lang="en-GB" sz="2400" dirty="0" err="1" smtClean="0"/>
              <a:t>ja</a:t>
            </a:r>
            <a:r>
              <a:rPr lang="en-GB" sz="2400" dirty="0" smtClean="0"/>
              <a:t> </a:t>
            </a:r>
            <a:r>
              <a:rPr lang="en-GB" sz="2400" dirty="0" err="1" smtClean="0"/>
              <a:t>meelitada</a:t>
            </a:r>
            <a:r>
              <a:rPr lang="en-GB" sz="2400" dirty="0" smtClean="0"/>
              <a:t> </a:t>
            </a:r>
            <a:r>
              <a:rPr lang="en-GB" sz="2400" dirty="0" err="1" smtClean="0"/>
              <a:t>tema</a:t>
            </a:r>
            <a:r>
              <a:rPr lang="en-GB" sz="2400" dirty="0" smtClean="0"/>
              <a:t> </a:t>
            </a:r>
            <a:r>
              <a:rPr lang="en-GB" sz="2400" dirty="0" err="1" smtClean="0"/>
              <a:t>vaenlasi</a:t>
            </a:r>
            <a:r>
              <a:rPr lang="et-EE" sz="2400" b="1" dirty="0" smtClean="0"/>
              <a:t> </a:t>
            </a:r>
            <a:endParaRPr lang="en-GB" sz="2400" b="1" dirty="0" smtClean="0"/>
          </a:p>
          <a:p>
            <a:r>
              <a:rPr lang="en-GB" sz="2400" b="1" dirty="0"/>
              <a:t>	</a:t>
            </a:r>
            <a:r>
              <a:rPr lang="en-GB" sz="2400" dirty="0" err="1" smtClean="0"/>
              <a:t>Näi</a:t>
            </a:r>
            <a:r>
              <a:rPr lang="et-EE" sz="2400" dirty="0" smtClean="0"/>
              <a:t>t</a:t>
            </a:r>
            <a:r>
              <a:rPr lang="en-GB" sz="2400" dirty="0" err="1" smtClean="0"/>
              <a:t>eks</a:t>
            </a:r>
            <a:r>
              <a:rPr lang="et-EE" sz="2400" dirty="0" smtClean="0"/>
              <a:t> </a:t>
            </a:r>
            <a:r>
              <a:rPr lang="en-GB" sz="2400" b="1" i="1" dirty="0" smtClean="0">
                <a:solidFill>
                  <a:schemeClr val="accent6">
                    <a:lumMod val="75000"/>
                  </a:schemeClr>
                </a:solidFill>
              </a:rPr>
              <a:t>f</a:t>
            </a:r>
            <a:r>
              <a:rPr lang="en-US" sz="2400" b="1" i="1" dirty="0" err="1" smtClean="0">
                <a:solidFill>
                  <a:schemeClr val="accent6">
                    <a:lumMod val="75000"/>
                  </a:schemeClr>
                </a:solidFill>
              </a:rPr>
              <a:t>arnese</a:t>
            </a:r>
            <a:r>
              <a:rPr lang="et-EE" sz="2400" b="1" i="1" dirty="0" smtClean="0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en-US" sz="2400" b="1" i="1" dirty="0" smtClean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et-EE" sz="2400" b="1" dirty="0" smtClean="0">
                <a:solidFill>
                  <a:schemeClr val="accent6">
                    <a:lumMod val="75000"/>
                  </a:schemeClr>
                </a:solidFill>
              </a:rPr>
              <a:t>, lehetäi ja lepatriinu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t-E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400" dirty="0" smtClean="0"/>
              <a:t>Taimede lõhna</a:t>
            </a:r>
            <a:r>
              <a:rPr lang="en-GB" sz="2400" dirty="0" err="1" smtClean="0"/>
              <a:t>segu</a:t>
            </a:r>
            <a:r>
              <a:rPr lang="et-EE" sz="2400" dirty="0" smtClean="0"/>
              <a:t>d </a:t>
            </a:r>
            <a:r>
              <a:rPr lang="en-GB" sz="2400" dirty="0" err="1" smtClean="0"/>
              <a:t>kahjurputukate</a:t>
            </a:r>
            <a:r>
              <a:rPr lang="et-EE" sz="2400" dirty="0" smtClean="0"/>
              <a:t> puhul on vahel väga </a:t>
            </a:r>
            <a:r>
              <a:rPr lang="en-GB" sz="2400" b="1" dirty="0" err="1" smtClean="0"/>
              <a:t>peente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erinevustega</a:t>
            </a:r>
            <a:endParaRPr lang="et-EE" sz="2400" dirty="0" smtClean="0"/>
          </a:p>
          <a:p>
            <a:endParaRPr lang="et-EE" sz="2400" dirty="0" smtClean="0"/>
          </a:p>
          <a:p>
            <a:r>
              <a:rPr lang="et-EE" sz="2400" dirty="0" smtClean="0"/>
              <a:t>	</a:t>
            </a:r>
            <a:endParaRPr lang="et-EE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906990" y="500276"/>
            <a:ext cx="79535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800" b="1" dirty="0" smtClean="0">
                <a:solidFill>
                  <a:schemeClr val="accent6">
                    <a:lumMod val="75000"/>
                  </a:schemeClr>
                </a:solidFill>
              </a:rPr>
              <a:t>Lõhnad </a:t>
            </a:r>
            <a:r>
              <a:rPr lang="en-GB" sz="2800" b="1" dirty="0" err="1" smtClean="0">
                <a:solidFill>
                  <a:schemeClr val="accent6">
                    <a:lumMod val="75000"/>
                  </a:schemeClr>
                </a:solidFill>
              </a:rPr>
              <a:t>taimetoiduliste</a:t>
            </a:r>
            <a:r>
              <a:rPr lang="et-EE" sz="2800" b="1" dirty="0" smtClean="0">
                <a:solidFill>
                  <a:schemeClr val="accent6">
                    <a:lumMod val="75000"/>
                  </a:schemeClr>
                </a:solidFill>
              </a:rPr>
              <a:t> peletamiseks ja nende looduslike vaenlaste meelitamiseks</a:t>
            </a:r>
            <a:endParaRPr lang="et-EE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2" name="Pilt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8083" y="858652"/>
            <a:ext cx="2908719" cy="19589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4737" y="3071293"/>
            <a:ext cx="1792065" cy="182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79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2264"/>
            <a:ext cx="12192000" cy="48871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8565" y="5243119"/>
            <a:ext cx="82248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</a:rPr>
              <a:t>Eesti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</a:rPr>
              <a:t>Maaülikool</a:t>
            </a:r>
            <a:endParaRPr lang="en-GB" sz="32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</a:rPr>
              <a:t>Taimekasvatuse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</a:rPr>
              <a:t>ja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</a:rPr>
              <a:t>taimebioloogia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</a:rPr>
              <a:t>kasvuruumid</a:t>
            </a:r>
            <a:endParaRPr lang="en-GB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18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2264"/>
            <a:ext cx="12192000" cy="48871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3329" y="-218114"/>
            <a:ext cx="6798671" cy="49729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8565" y="5243119"/>
            <a:ext cx="82248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</a:rPr>
              <a:t>Eesti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</a:rPr>
              <a:t>Maaülikool</a:t>
            </a:r>
            <a:endParaRPr lang="en-GB" sz="32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</a:rPr>
              <a:t>Taimekasvatuse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</a:rPr>
              <a:t>ja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</a:rPr>
              <a:t>taimebioloogia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</a:rPr>
              <a:t>kasvuruumid</a:t>
            </a:r>
            <a:endParaRPr lang="en-GB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5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1489" y="609332"/>
            <a:ext cx="7953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</a:rPr>
              <a:t>Keskkond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</a:rPr>
              <a:t>mõjutab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</a:rPr>
              <a:t>lõhnade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</a:rPr>
              <a:t>abil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</a:rPr>
              <a:t>suhtlemist</a:t>
            </a:r>
            <a:endParaRPr lang="et-EE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765" y="1544623"/>
            <a:ext cx="3078759" cy="410007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74279" y="1544623"/>
            <a:ext cx="4077049" cy="48936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 smtClean="0"/>
              <a:t>Kui</a:t>
            </a:r>
            <a:r>
              <a:rPr lang="en-GB" sz="2400" dirty="0" smtClean="0"/>
              <a:t> </a:t>
            </a:r>
            <a:r>
              <a:rPr lang="en-GB" sz="2400" dirty="0" err="1" smtClean="0"/>
              <a:t>putukas</a:t>
            </a:r>
            <a:r>
              <a:rPr lang="en-GB" sz="2400" dirty="0" smtClean="0"/>
              <a:t> </a:t>
            </a:r>
            <a:r>
              <a:rPr lang="en-GB" sz="2400" dirty="0" err="1" smtClean="0"/>
              <a:t>närib</a:t>
            </a:r>
            <a:r>
              <a:rPr lang="en-GB" sz="2400" dirty="0" smtClean="0"/>
              <a:t>, </a:t>
            </a:r>
            <a:r>
              <a:rPr lang="en-GB" sz="2400" dirty="0" err="1" smtClean="0"/>
              <a:t>hakkab</a:t>
            </a:r>
            <a:r>
              <a:rPr lang="en-GB" sz="2400" dirty="0" smtClean="0"/>
              <a:t> </a:t>
            </a:r>
            <a:r>
              <a:rPr lang="en-GB" sz="2400" dirty="0" err="1" smtClean="0"/>
              <a:t>taim</a:t>
            </a:r>
            <a:r>
              <a:rPr lang="en-GB" sz="2400" dirty="0" smtClean="0"/>
              <a:t> </a:t>
            </a:r>
            <a:r>
              <a:rPr lang="en-GB" sz="2400" dirty="0" err="1" smtClean="0"/>
              <a:t>tugevamini</a:t>
            </a:r>
            <a:r>
              <a:rPr lang="en-GB" sz="2400" dirty="0" smtClean="0"/>
              <a:t> </a:t>
            </a:r>
            <a:r>
              <a:rPr lang="en-GB" sz="2400" dirty="0" err="1" smtClean="0"/>
              <a:t>lõhnama</a:t>
            </a:r>
            <a:endParaRPr lang="en-GB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 smtClean="0"/>
              <a:t>Ka</a:t>
            </a:r>
            <a:r>
              <a:rPr lang="en-GB" sz="2400" dirty="0" smtClean="0"/>
              <a:t> </a:t>
            </a:r>
            <a:r>
              <a:rPr lang="en-GB" sz="2400" dirty="0" err="1" smtClean="0"/>
              <a:t>põud</a:t>
            </a:r>
            <a:r>
              <a:rPr lang="en-GB" sz="2400" dirty="0" smtClean="0"/>
              <a:t> </a:t>
            </a:r>
            <a:r>
              <a:rPr lang="en-GB" sz="2400" dirty="0" err="1" smtClean="0"/>
              <a:t>tekitab</a:t>
            </a:r>
            <a:r>
              <a:rPr lang="en-GB" sz="2400" dirty="0" smtClean="0"/>
              <a:t> </a:t>
            </a:r>
            <a:r>
              <a:rPr lang="en-GB" sz="2400" dirty="0" err="1" smtClean="0"/>
              <a:t>tugevama</a:t>
            </a:r>
            <a:r>
              <a:rPr lang="en-GB" sz="2400" dirty="0" smtClean="0"/>
              <a:t> </a:t>
            </a:r>
            <a:r>
              <a:rPr lang="en-GB" sz="2400" dirty="0" err="1" smtClean="0"/>
              <a:t>lõhna</a:t>
            </a:r>
            <a:endParaRPr lang="en-GB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 smtClean="0"/>
              <a:t>Temperatuur</a:t>
            </a:r>
            <a:r>
              <a:rPr lang="en-GB" sz="2400" dirty="0" smtClean="0"/>
              <a:t> </a:t>
            </a:r>
            <a:r>
              <a:rPr lang="en-GB" sz="2400" dirty="0" err="1" smtClean="0"/>
              <a:t>suurendab</a:t>
            </a:r>
            <a:r>
              <a:rPr lang="en-GB" sz="2400" dirty="0" smtClean="0"/>
              <a:t>, </a:t>
            </a:r>
            <a:r>
              <a:rPr lang="en-GB" sz="2400" dirty="0" err="1" smtClean="0"/>
              <a:t>süsihappegaas</a:t>
            </a:r>
            <a:r>
              <a:rPr lang="en-GB" sz="2400" dirty="0" smtClean="0"/>
              <a:t> </a:t>
            </a:r>
            <a:r>
              <a:rPr lang="en-GB" sz="2400" dirty="0" err="1" smtClean="0"/>
              <a:t>vähendab</a:t>
            </a:r>
            <a:r>
              <a:rPr lang="en-GB" sz="2400" dirty="0" smtClean="0"/>
              <a:t> </a:t>
            </a:r>
            <a:r>
              <a:rPr lang="en-GB" sz="2400" dirty="0" err="1" smtClean="0"/>
              <a:t>lõhnamist</a:t>
            </a:r>
            <a:endParaRPr lang="en-GB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45705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1489" y="609332"/>
            <a:ext cx="7953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</a:rPr>
              <a:t>Keskkond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</a:rPr>
              <a:t>mõjutab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</a:rPr>
              <a:t>lõhnade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</a:rPr>
              <a:t>abil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</a:rPr>
              <a:t>suhtlemist</a:t>
            </a:r>
            <a:endParaRPr lang="et-EE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420" y="1544623"/>
            <a:ext cx="3367858" cy="44945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74279" y="1544623"/>
            <a:ext cx="4077049" cy="48936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 smtClean="0"/>
              <a:t>Kui</a:t>
            </a:r>
            <a:r>
              <a:rPr lang="en-GB" sz="2400" dirty="0" smtClean="0"/>
              <a:t> </a:t>
            </a:r>
            <a:r>
              <a:rPr lang="en-GB" sz="2400" dirty="0" err="1" smtClean="0"/>
              <a:t>putukas</a:t>
            </a:r>
            <a:r>
              <a:rPr lang="en-GB" sz="2400" dirty="0" smtClean="0"/>
              <a:t> </a:t>
            </a:r>
            <a:r>
              <a:rPr lang="en-GB" sz="2400" dirty="0" err="1" smtClean="0"/>
              <a:t>närib</a:t>
            </a:r>
            <a:r>
              <a:rPr lang="en-GB" sz="2400" dirty="0" smtClean="0"/>
              <a:t>, </a:t>
            </a:r>
            <a:r>
              <a:rPr lang="en-GB" sz="2400" dirty="0" err="1" smtClean="0"/>
              <a:t>hakkab</a:t>
            </a:r>
            <a:r>
              <a:rPr lang="en-GB" sz="2400" dirty="0" smtClean="0"/>
              <a:t> </a:t>
            </a:r>
            <a:r>
              <a:rPr lang="en-GB" sz="2400" dirty="0" err="1" smtClean="0"/>
              <a:t>taim</a:t>
            </a:r>
            <a:r>
              <a:rPr lang="en-GB" sz="2400" dirty="0" smtClean="0"/>
              <a:t> </a:t>
            </a:r>
            <a:r>
              <a:rPr lang="en-GB" sz="2400" dirty="0" err="1" smtClean="0"/>
              <a:t>tugevamini</a:t>
            </a:r>
            <a:r>
              <a:rPr lang="en-GB" sz="2400" dirty="0" smtClean="0"/>
              <a:t> </a:t>
            </a:r>
            <a:r>
              <a:rPr lang="en-GB" sz="2400" dirty="0" err="1" smtClean="0"/>
              <a:t>lõhnama</a:t>
            </a:r>
            <a:endParaRPr lang="en-GB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 smtClean="0"/>
              <a:t>Ka</a:t>
            </a:r>
            <a:r>
              <a:rPr lang="en-GB" sz="2400" dirty="0" smtClean="0"/>
              <a:t> </a:t>
            </a:r>
            <a:r>
              <a:rPr lang="en-GB" sz="2400" dirty="0" err="1" smtClean="0"/>
              <a:t>põud</a:t>
            </a:r>
            <a:r>
              <a:rPr lang="en-GB" sz="2400" dirty="0" smtClean="0"/>
              <a:t> </a:t>
            </a:r>
            <a:r>
              <a:rPr lang="en-GB" sz="2400" dirty="0" err="1" smtClean="0"/>
              <a:t>tekitab</a:t>
            </a:r>
            <a:r>
              <a:rPr lang="en-GB" sz="2400" dirty="0" smtClean="0"/>
              <a:t> </a:t>
            </a:r>
            <a:r>
              <a:rPr lang="en-GB" sz="2400" dirty="0" err="1" smtClean="0"/>
              <a:t>tugevama</a:t>
            </a:r>
            <a:r>
              <a:rPr lang="en-GB" sz="2400" dirty="0" smtClean="0"/>
              <a:t> </a:t>
            </a:r>
            <a:r>
              <a:rPr lang="en-GB" sz="2400" dirty="0" err="1" smtClean="0"/>
              <a:t>lõhna</a:t>
            </a:r>
            <a:endParaRPr lang="en-GB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 smtClean="0"/>
              <a:t>Temperatuur</a:t>
            </a:r>
            <a:r>
              <a:rPr lang="en-GB" sz="2400" dirty="0" smtClean="0"/>
              <a:t> </a:t>
            </a:r>
            <a:r>
              <a:rPr lang="en-GB" sz="2400" dirty="0" err="1" smtClean="0"/>
              <a:t>suurendab</a:t>
            </a:r>
            <a:r>
              <a:rPr lang="en-GB" sz="2400" dirty="0" smtClean="0"/>
              <a:t>, </a:t>
            </a:r>
            <a:r>
              <a:rPr lang="en-GB" sz="2400" dirty="0" err="1" smtClean="0"/>
              <a:t>süsihappegaas</a:t>
            </a:r>
            <a:r>
              <a:rPr lang="en-GB" sz="2400" dirty="0" smtClean="0"/>
              <a:t> </a:t>
            </a:r>
            <a:r>
              <a:rPr lang="en-GB" sz="2400" dirty="0" err="1" smtClean="0"/>
              <a:t>vähendab</a:t>
            </a:r>
            <a:r>
              <a:rPr lang="en-GB" sz="2400" dirty="0" smtClean="0"/>
              <a:t> </a:t>
            </a:r>
            <a:r>
              <a:rPr lang="en-GB" sz="2400" dirty="0" err="1" smtClean="0"/>
              <a:t>lõhnamist</a:t>
            </a:r>
            <a:endParaRPr lang="en-GB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55754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4819</TotalTime>
  <Words>522</Words>
  <Application>Microsoft Office PowerPoint</Application>
  <PresentationFormat>Widescreen</PresentationFormat>
  <Paragraphs>115</Paragraphs>
  <Slides>19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Titillium Web</vt:lpstr>
      <vt:lpstr>Office Theme</vt:lpstr>
      <vt:lpstr>Taimede suhtlusviisid: omavahel ja herbivooridega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Kuidas taimed suhtlevad</dc:title>
  <dc:creator>Triinu Remmel</dc:creator>
  <cp:lastModifiedBy>Triinu Remmel</cp:lastModifiedBy>
  <cp:revision>123</cp:revision>
  <dcterms:created xsi:type="dcterms:W3CDTF">2022-05-04T12:08:39Z</dcterms:created>
  <dcterms:modified xsi:type="dcterms:W3CDTF">2022-08-16T15:59:51Z</dcterms:modified>
</cp:coreProperties>
</file>