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7" r:id="rId3"/>
    <p:sldId id="310" r:id="rId4"/>
    <p:sldId id="303" r:id="rId5"/>
    <p:sldId id="277" r:id="rId6"/>
    <p:sldId id="264" r:id="rId7"/>
    <p:sldId id="270" r:id="rId8"/>
    <p:sldId id="271" r:id="rId9"/>
    <p:sldId id="272" r:id="rId10"/>
    <p:sldId id="274" r:id="rId11"/>
    <p:sldId id="273" r:id="rId12"/>
    <p:sldId id="275" r:id="rId13"/>
    <p:sldId id="298" r:id="rId14"/>
    <p:sldId id="278" r:id="rId15"/>
    <p:sldId id="299" r:id="rId16"/>
    <p:sldId id="308" r:id="rId17"/>
    <p:sldId id="307" r:id="rId18"/>
    <p:sldId id="300" r:id="rId19"/>
    <p:sldId id="301" r:id="rId20"/>
    <p:sldId id="309" r:id="rId21"/>
    <p:sldId id="311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Images/ut_logo.svg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762E0-40C3-456A-A03D-A859AFB55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F88F5-EC5F-46FA-910E-B54B21A6A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0FBA8-A276-478C-96FC-C076981C4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5CC98-1969-4598-9F43-551A0883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943E1-2635-4E8C-AC0D-015876BB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8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614A-73DC-4820-BA1B-6B09FD45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07F5C-1AC4-4F25-8233-A8B527385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1DEE6-5749-4B83-A305-2201314B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470BF-98A4-4D46-ABB1-400F6B26E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687BE-872E-41AF-AA55-82CB6E34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93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4BB6EB-2D5C-4D65-9664-2203A011DF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3E419-F85B-4E35-ADD8-BF8DC6745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AC990-2BEF-48BB-8635-9F6E7FF80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12A32-2BFF-4F86-A761-815C3BD2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C5A2D-785E-4E6A-9C9C-FC3845E8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163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T19_Start_0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C6AE2DB9-6ADC-4360-9D1D-50094340B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Sinu nimi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Sinu amet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4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3CD05-41FB-4662-A45C-AF1C1DEC7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7E8C-94B1-430C-98E4-EA04D772D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8BBD-7D60-48F1-892C-AD1DAAEE0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55F3-0A2D-4BBF-82D2-A42B9802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62AED-EBD0-4752-8D07-7A0DAF525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01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BCDD-1FDF-4C22-8007-DBD449A2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9D0EC-60E8-48BC-B688-6C143A6B3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F38FF-9441-4F22-AD23-91D27EEB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A8D57-2E3C-472D-968F-228675E5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F6402-76AE-493E-9AC1-5AD0E8E2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99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FEF17-53CC-44CD-B762-927B3C6A1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1D919-0F81-435F-9229-2B1EE33FE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11C11-53CB-4436-A0B3-2DFAAD324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091-AF6A-4D17-8FB7-40E3A258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BC57C-72BD-4860-A7B2-8CAE06E56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751F3-A8DE-4DDB-BB02-CD29B60D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70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166D4-ADCF-4EA2-9F4B-4A8C95DD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52EC0-23FB-4C86-8729-F876C5240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183BA-2573-47E5-8D96-5FCEF46B9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A846F-DB30-4284-9141-7B4364747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55DD0-63F3-44F2-BD99-ADF773FAF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896F8-82B8-4625-9646-7490178A2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A266C-02B8-433C-BB50-2FF9EE60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7685C-1BDE-44DC-AC12-8097FCEE0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74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EEF0-EC48-4787-B2F7-70CF8AAA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9C574-F092-4DA9-9960-A3984505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B014D-670E-4794-9853-C64BF0395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F7D86-E22C-4759-A023-33EC38C0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21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C270A2-FA61-46F7-A58A-B8C8059C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C6F9AD-4BC3-4454-A5E2-29452C69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964B0-3276-477B-93FB-9634DF03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14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6F8D-7EED-4D5E-8D2B-3EA0BD762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F287-EBA3-4BC2-A3AE-44975045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4BDC0-55D3-4A5D-A4C6-E4F15E243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37795-E1C0-415C-BCC9-D8E7CB82D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7EDA2-BFFE-40AA-A1B1-AAA13DA3D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6FBB9-FD88-4EC6-8A01-DD3CCA48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16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7713E-59C6-4AD3-A88F-A2890AA4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386368-B47B-4676-A0DD-E5DBB7432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4430A-8169-4C48-B7F0-68C63B0B4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24317-5D66-4EE6-B159-2EB12520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22318-1394-4ED9-A902-D91F94E70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81755-4BB5-4903-91A7-37AAE18B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08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66DE0-8C44-4E26-A8DB-A096FEA13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80042-0B52-4BAA-9E42-C23A89F3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64101-AE16-4F68-8B94-E87E199C5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9024B-8F2A-4897-B1DE-E33BE335E592}" type="datetimeFigureOut">
              <a:rPr lang="en-GB" smtClean="0"/>
              <a:t>12/08/2022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7C2AF-51BF-43EE-80D9-F0FDBF4A6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2A30D-245D-485E-810B-B3DF4E25C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A5D4-91BE-4C12-9DC6-677B50654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91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D2DCB0B-5AA7-48CC-BA52-4DF6BBBE1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8081" y="2087099"/>
            <a:ext cx="7162799" cy="1595301"/>
          </a:xfrm>
        </p:spPr>
        <p:txBody>
          <a:bodyPr/>
          <a:lstStyle/>
          <a:p>
            <a:pPr algn="ctr"/>
            <a:r>
              <a:rPr lang="et-EE" sz="4400" dirty="0" smtClean="0"/>
              <a:t>Origami kui</a:t>
            </a:r>
            <a:r>
              <a:rPr lang="et-EE" sz="4400" dirty="0" smtClean="0"/>
              <a:t> matemaatika õppimise meetod</a:t>
            </a:r>
            <a:endParaRPr lang="en-US" sz="4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60688-4478-44D5-94B3-AF08969B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58640" y="6461985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et-EE" dirty="0" smtClean="0"/>
              <a:t>16.-17.08.2022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EB4278F-2789-4086-864B-97EC652BBC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6400" y="4071249"/>
            <a:ext cx="6438900" cy="1430477"/>
          </a:xfrm>
        </p:spPr>
        <p:txBody>
          <a:bodyPr/>
          <a:lstStyle/>
          <a:p>
            <a:r>
              <a:rPr lang="et-EE" sz="1800" dirty="0" smtClean="0"/>
              <a:t>Tiina Kraav</a:t>
            </a:r>
            <a:endParaRPr lang="et-EE" sz="1800" dirty="0"/>
          </a:p>
          <a:p>
            <a:r>
              <a:rPr lang="et-EE" sz="1800" dirty="0"/>
              <a:t>m</a:t>
            </a:r>
            <a:r>
              <a:rPr lang="et-EE" sz="1800" dirty="0" smtClean="0"/>
              <a:t>atemaatikahariduse lektor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0460688-4478-44D5-94B3-AF08969BB8DC}"/>
              </a:ext>
            </a:extLst>
          </p:cNvPr>
          <p:cNvSpPr txBox="1">
            <a:spLocks/>
          </p:cNvSpPr>
          <p:nvPr/>
        </p:nvSpPr>
        <p:spPr>
          <a:xfrm>
            <a:off x="10008101" y="6501842"/>
            <a:ext cx="2112779" cy="309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dirty="0" smtClean="0"/>
              <a:t>Miks.ee</a:t>
            </a:r>
            <a:r>
              <a:rPr lang="et-EE" dirty="0" smtClean="0"/>
              <a:t> </a:t>
            </a:r>
            <a:r>
              <a:rPr lang="et-EE" dirty="0" smtClean="0"/>
              <a:t>suvekool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0518" y="6338516"/>
            <a:ext cx="5031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https://studioarmadillo.com/products/origami-vase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91" y="-69272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C4ACFA-58DC-4545-BB14-0B1B9D9F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879" y="0"/>
            <a:ext cx="5908241" cy="59852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9961" y="6199970"/>
            <a:ext cx="5472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https://www.trendhunter.com/trends/folded-paper-bird</a:t>
            </a:r>
          </a:p>
        </p:txBody>
      </p:sp>
    </p:spTree>
    <p:extLst>
      <p:ext uri="{BB962C8B-B14F-4D97-AF65-F5344CB8AC3E}">
        <p14:creationId xmlns:p14="http://schemas.microsoft.com/office/powerpoint/2010/main" val="20611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82" y="743445"/>
            <a:ext cx="10650436" cy="53156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9817" y="6285560"/>
            <a:ext cx="8395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https://www.yankodesign.com/2015/09/21/the-origami-lamp-of-steel/</a:t>
            </a:r>
          </a:p>
        </p:txBody>
      </p:sp>
    </p:spTree>
    <p:extLst>
      <p:ext uri="{BB962C8B-B14F-4D97-AF65-F5344CB8AC3E}">
        <p14:creationId xmlns:p14="http://schemas.microsoft.com/office/powerpoint/2010/main" val="403502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798" y="6211669"/>
            <a:ext cx="8739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https://www.yankodesign.com/2021/11/05/the-top-10-cabin-designs-of-october-that-are-the-ultimate-post-pandemic-getaway-destinations-youve-been-hunting-for/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388" y="255035"/>
            <a:ext cx="8945223" cy="58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90787-87C6-4725-91D0-E3226553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96" y="0"/>
            <a:ext cx="5806207" cy="67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71" y="710781"/>
            <a:ext cx="5040429" cy="4663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n-GB" sz="1800" dirty="0" smtClean="0"/>
              <a:t>1</a:t>
            </a:r>
            <a:r>
              <a:rPr lang="et-EE" sz="1800" dirty="0"/>
              <a:t>4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5D2B2-806B-4605-B55E-539FE65B7556}"/>
              </a:ext>
            </a:extLst>
          </p:cNvPr>
          <p:cNvSpPr txBox="1"/>
          <p:nvPr/>
        </p:nvSpPr>
        <p:spPr>
          <a:xfrm>
            <a:off x="699872" y="967329"/>
            <a:ext cx="43892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Arial" panose="020B0604020202020204" pitchFamily="34" charset="0"/>
              </a:rPr>
              <a:t>Ülesanne</a:t>
            </a:r>
            <a:r>
              <a:rPr lang="en-GB" sz="2400" b="1" dirty="0">
                <a:latin typeface="Arial" panose="020B0604020202020204" pitchFamily="34" charset="0"/>
              </a:rPr>
              <a:t> 1. </a:t>
            </a:r>
            <a:r>
              <a:rPr lang="en-GB" sz="2000" dirty="0" err="1">
                <a:latin typeface="Arial" panose="020B0604020202020204" pitchFamily="34" charset="0"/>
              </a:rPr>
              <a:t>Ristküliku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diagonaali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</a:rPr>
              <a:t>voltimine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endParaRPr lang="en-GB" sz="2000" dirty="0">
              <a:latin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</a:endParaRPr>
          </a:p>
          <a:p>
            <a:r>
              <a:rPr lang="et-EE" sz="2000" dirty="0"/>
              <a:t>Kuidas voltida ristküliku vastaskülgede kahte </a:t>
            </a:r>
            <a:r>
              <a:rPr lang="et-EE" sz="2000" b="1" dirty="0"/>
              <a:t>suvalist</a:t>
            </a:r>
            <a:r>
              <a:rPr lang="et-EE" sz="2000" dirty="0"/>
              <a:t> punkti ühendavat lõiku?</a:t>
            </a:r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08C00-8288-476D-8F1E-CBAD85E6F241}"/>
              </a:ext>
            </a:extLst>
          </p:cNvPr>
          <p:cNvSpPr txBox="1"/>
          <p:nvPr/>
        </p:nvSpPr>
        <p:spPr>
          <a:xfrm>
            <a:off x="699871" y="3429000"/>
            <a:ext cx="43892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Arial" panose="020B0604020202020204" pitchFamily="34" charset="0"/>
              </a:rPr>
              <a:t>Ülesanne</a:t>
            </a:r>
            <a:r>
              <a:rPr lang="en-GB" sz="2400" b="1" dirty="0">
                <a:latin typeface="Arial" panose="020B0604020202020204" pitchFamily="34" charset="0"/>
              </a:rPr>
              <a:t> 2. </a:t>
            </a:r>
            <a:r>
              <a:rPr lang="en-GB" sz="2000" dirty="0" err="1">
                <a:latin typeface="Arial" panose="020B0604020202020204" pitchFamily="34" charset="0"/>
              </a:rPr>
              <a:t>Lõigule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keskristsirge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</a:rPr>
              <a:t>voltimine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endParaRPr lang="en-GB" sz="2000" dirty="0">
              <a:latin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t-EE" sz="1800" dirty="0" smtClean="0"/>
              <a:t>15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5D2B2-806B-4605-B55E-539FE65B7556}"/>
              </a:ext>
            </a:extLst>
          </p:cNvPr>
          <p:cNvSpPr txBox="1"/>
          <p:nvPr/>
        </p:nvSpPr>
        <p:spPr>
          <a:xfrm>
            <a:off x="699873" y="967329"/>
            <a:ext cx="654436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Arial" panose="020B0604020202020204" pitchFamily="34" charset="0"/>
              </a:rPr>
              <a:t>Ülesanne</a:t>
            </a:r>
            <a:r>
              <a:rPr lang="en-GB" sz="2400" b="1" dirty="0">
                <a:latin typeface="Arial" panose="020B0604020202020204" pitchFamily="34" charset="0"/>
              </a:rPr>
              <a:t> </a:t>
            </a:r>
            <a:r>
              <a:rPr lang="et-EE" sz="2400" b="1" dirty="0">
                <a:latin typeface="Arial" panose="020B0604020202020204" pitchFamily="34" charset="0"/>
              </a:rPr>
              <a:t>3</a:t>
            </a:r>
            <a:r>
              <a:rPr lang="en-GB" sz="2400" b="1" dirty="0" smtClean="0">
                <a:latin typeface="Arial" panose="020B0604020202020204" pitchFamily="34" charset="0"/>
              </a:rPr>
              <a:t>. </a:t>
            </a:r>
            <a:r>
              <a:rPr lang="en-GB" sz="2400" dirty="0" err="1">
                <a:latin typeface="Arial" panose="020B0604020202020204" pitchFamily="34" charset="0"/>
              </a:rPr>
              <a:t>Ristküliku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voltimine</a:t>
            </a:r>
            <a:endParaRPr lang="en-GB" sz="2400" dirty="0">
              <a:latin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</a:endParaRPr>
          </a:p>
          <a:p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Aseta joonisel oleva DIN formaadis ristküliku tipud 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kohakuti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paber. Näi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, et saadud voltejoon jagab ristküliku külje 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suhtes 1:3.</a:t>
            </a:r>
          </a:p>
          <a:p>
            <a:pPr>
              <a:spcBef>
                <a:spcPts val="600"/>
              </a:spcBef>
            </a:pPr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F8BC4-F90E-4CD7-9E06-BDF6ACC8D965}"/>
              </a:ext>
            </a:extLst>
          </p:cNvPr>
          <p:cNvSpPr/>
          <p:nvPr/>
        </p:nvSpPr>
        <p:spPr>
          <a:xfrm>
            <a:off x="10561320" y="792956"/>
            <a:ext cx="868680" cy="2064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60" y="1503907"/>
            <a:ext cx="4744112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t-EE" sz="1800" dirty="0" smtClean="0"/>
              <a:t>16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5D2B2-806B-4605-B55E-539FE65B7556}"/>
              </a:ext>
            </a:extLst>
          </p:cNvPr>
          <p:cNvSpPr txBox="1"/>
          <p:nvPr/>
        </p:nvSpPr>
        <p:spPr>
          <a:xfrm>
            <a:off x="838200" y="891129"/>
            <a:ext cx="6544362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Arial" panose="020B0604020202020204" pitchFamily="34" charset="0"/>
              </a:rPr>
              <a:t>Ülesanne</a:t>
            </a:r>
            <a:r>
              <a:rPr lang="en-GB" sz="2400" b="1" dirty="0">
                <a:latin typeface="Arial" panose="020B0604020202020204" pitchFamily="34" charset="0"/>
              </a:rPr>
              <a:t> </a:t>
            </a:r>
            <a:r>
              <a:rPr lang="et-EE" sz="2400" b="1" dirty="0" smtClean="0">
                <a:latin typeface="Arial" panose="020B0604020202020204" pitchFamily="34" charset="0"/>
              </a:rPr>
              <a:t>4</a:t>
            </a:r>
            <a:r>
              <a:rPr lang="en-GB" sz="2400" b="1" dirty="0" smtClean="0">
                <a:latin typeface="Arial" panose="020B0604020202020204" pitchFamily="34" charset="0"/>
              </a:rPr>
              <a:t>. </a:t>
            </a:r>
            <a:r>
              <a:rPr lang="en-GB" sz="2400" dirty="0" err="1">
                <a:latin typeface="Arial" panose="020B0604020202020204" pitchFamily="34" charset="0"/>
              </a:rPr>
              <a:t>Ristküliku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voltimine</a:t>
            </a:r>
            <a:endParaRPr lang="en-GB" sz="2400" dirty="0">
              <a:latin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formaadis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ristküliku 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diagonaal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ja pikemate külgede (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) keskristsirge 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.  Aseta tipp 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diagonaalile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ja vol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seejärel paber selliselt, et voltejoon läbiks punkti </a:t>
            </a:r>
            <a:r>
              <a:rPr lang="et-EE" sz="2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Nihuta selleks tippu diagonaalil. Milli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punkti läbib saadud voltejoon? Põhjenda.</a:t>
            </a:r>
          </a:p>
          <a:p>
            <a:pPr>
              <a:spcBef>
                <a:spcPts val="600"/>
              </a:spcBef>
            </a:pP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Kuidas jaotab eelmises alaülesandes saadud voltejoon diagonaali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Põhjenda. Täienda selleks joonist diagonaaliga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ja püü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t-EE" sz="2000" dirty="0">
                <a:latin typeface="Arial" panose="020B0604020202020204" pitchFamily="34" charset="0"/>
                <a:cs typeface="Arial" panose="020B0604020202020204" pitchFamily="34" charset="0"/>
              </a:rPr>
              <a:t> kasutada mediaanide lõikepunkti omadust.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F8BC4-F90E-4CD7-9E06-BDF6ACC8D965}"/>
              </a:ext>
            </a:extLst>
          </p:cNvPr>
          <p:cNvSpPr/>
          <p:nvPr/>
        </p:nvSpPr>
        <p:spPr>
          <a:xfrm>
            <a:off x="10561320" y="792956"/>
            <a:ext cx="868680" cy="2064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701" y="1382855"/>
            <a:ext cx="4810796" cy="36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t-EE" sz="1800" dirty="0" smtClean="0"/>
              <a:t>17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5D2B2-806B-4605-B55E-539FE65B7556}"/>
              </a:ext>
            </a:extLst>
          </p:cNvPr>
          <p:cNvSpPr txBox="1"/>
          <p:nvPr/>
        </p:nvSpPr>
        <p:spPr>
          <a:xfrm>
            <a:off x="699873" y="525509"/>
            <a:ext cx="6544362" cy="694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Arial" panose="020B0604020202020204" pitchFamily="34" charset="0"/>
              </a:rPr>
              <a:t>Ülesanne</a:t>
            </a:r>
            <a:r>
              <a:rPr lang="en-GB" sz="2400" b="1" dirty="0">
                <a:latin typeface="Arial" panose="020B0604020202020204" pitchFamily="34" charset="0"/>
              </a:rPr>
              <a:t> </a:t>
            </a:r>
            <a:r>
              <a:rPr lang="et-EE" sz="2400" b="1" dirty="0">
                <a:latin typeface="Arial" panose="020B0604020202020204" pitchFamily="34" charset="0"/>
              </a:rPr>
              <a:t>5</a:t>
            </a:r>
            <a:r>
              <a:rPr lang="en-GB" sz="2400" b="1" dirty="0" smtClean="0">
                <a:latin typeface="Arial" panose="020B0604020202020204" pitchFamily="34" charset="0"/>
              </a:rPr>
              <a:t>. </a:t>
            </a:r>
            <a:r>
              <a:rPr lang="en-GB" sz="2400" dirty="0" err="1">
                <a:latin typeface="Arial" panose="020B0604020202020204" pitchFamily="34" charset="0"/>
              </a:rPr>
              <a:t>Korrapärase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kolmnurga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voltimine</a:t>
            </a:r>
            <a:endParaRPr lang="en-GB" sz="2400" dirty="0">
              <a:latin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 err="1">
                <a:latin typeface="Arial" panose="020B0604020202020204" pitchFamily="34" charset="0"/>
              </a:rPr>
              <a:t>Asetades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kohakuti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tipud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i="1" dirty="0">
                <a:latin typeface="Arial" panose="020B0604020202020204" pitchFamily="34" charset="0"/>
              </a:rPr>
              <a:t>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ja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>
                <a:latin typeface="Arial" panose="020B0604020202020204" pitchFamily="34" charset="0"/>
              </a:rPr>
              <a:t>D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voldi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lõigu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i="1" dirty="0" smtClean="0">
                <a:latin typeface="Arial" panose="020B0604020202020204" pitchFamily="34" charset="0"/>
              </a:rPr>
              <a:t>A</a:t>
            </a:r>
            <a:r>
              <a:rPr lang="et-EE" sz="2000" i="1" dirty="0" smtClean="0">
                <a:latin typeface="Arial" panose="020B0604020202020204" pitchFamily="34" charset="0"/>
              </a:rPr>
              <a:t>D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keskristsirge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i="1" dirty="0" smtClean="0">
                <a:latin typeface="Arial" panose="020B0604020202020204" pitchFamily="34" charset="0"/>
              </a:rPr>
              <a:t>F</a:t>
            </a:r>
            <a:r>
              <a:rPr lang="et-EE" sz="2000" i="1" dirty="0" smtClean="0">
                <a:latin typeface="Arial" panose="020B0604020202020204" pitchFamily="34" charset="0"/>
              </a:rPr>
              <a:t>G</a:t>
            </a:r>
            <a:r>
              <a:rPr lang="en-GB" sz="2000" dirty="0" smtClean="0">
                <a:latin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</a:rPr>
              <a:t>Voldi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seejärel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paber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taas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lahti</a:t>
            </a:r>
            <a:r>
              <a:rPr lang="en-GB" sz="2000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Arial" panose="020B0604020202020204" pitchFamily="34" charset="0"/>
              </a:rPr>
              <a:t>1) Leia </a:t>
            </a:r>
            <a:r>
              <a:rPr lang="en-GB" sz="2000" dirty="0" err="1">
                <a:latin typeface="Arial" panose="020B0604020202020204" pitchFamily="34" charset="0"/>
              </a:rPr>
              <a:t>tipule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>
                <a:latin typeface="Arial" panose="020B0604020202020204" pitchFamily="34" charset="0"/>
              </a:rPr>
              <a:t>C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keskristsirgel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selline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koht</a:t>
            </a:r>
            <a:r>
              <a:rPr lang="en-GB" sz="2000" dirty="0">
                <a:latin typeface="Arial" panose="020B0604020202020204" pitchFamily="34" charset="0"/>
              </a:rPr>
              <a:t>, et </a:t>
            </a:r>
            <a:r>
              <a:rPr lang="en-GB" sz="2000" dirty="0" err="1">
                <a:latin typeface="Arial" panose="020B0604020202020204" pitchFamily="34" charset="0"/>
              </a:rPr>
              <a:t>voltejoon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läbiks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tippu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>
                <a:latin typeface="Arial" panose="020B0604020202020204" pitchFamily="34" charset="0"/>
              </a:rPr>
              <a:t>B</a:t>
            </a:r>
            <a:r>
              <a:rPr lang="en-GB" sz="2000" dirty="0" smtClean="0">
                <a:latin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</a:rPr>
              <a:t>Voldi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seejärel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paber</a:t>
            </a:r>
            <a:r>
              <a:rPr lang="en-GB" sz="2000" dirty="0">
                <a:latin typeface="Arial" panose="020B0604020202020204" pitchFamily="34" charset="0"/>
              </a:rPr>
              <a:t> (</a:t>
            </a:r>
            <a:r>
              <a:rPr lang="en-GB" sz="2000" dirty="0" err="1">
                <a:latin typeface="Arial" panose="020B0604020202020204" pitchFamily="34" charset="0"/>
              </a:rPr>
              <a:t>joonisel</a:t>
            </a:r>
            <a:r>
              <a:rPr lang="en-GB" sz="2000" dirty="0">
                <a:latin typeface="Arial" panose="020B0604020202020204" pitchFamily="34" charset="0"/>
              </a:rPr>
              <a:t> on </a:t>
            </a:r>
            <a:r>
              <a:rPr lang="en-GB" sz="2000" dirty="0" err="1">
                <a:latin typeface="Arial" panose="020B0604020202020204" pitchFamily="34" charset="0"/>
              </a:rPr>
              <a:t>punkt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>
                <a:latin typeface="Arial" panose="020B0604020202020204" pitchFamily="34" charset="0"/>
              </a:rPr>
              <a:t>C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liikunud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punkti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>
                <a:latin typeface="Arial" panose="020B0604020202020204" pitchFamily="34" charset="0"/>
              </a:rPr>
              <a:t>H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ja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selle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tulemusena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tekkinud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voltejoon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</a:rPr>
              <a:t>BE</a:t>
            </a:r>
            <a:r>
              <a:rPr lang="en-GB" sz="2000" dirty="0" smtClean="0">
                <a:latin typeface="Arial" panose="020B0604020202020204" pitchFamily="34" charset="0"/>
              </a:rPr>
              <a:t>).</a:t>
            </a:r>
            <a:endParaRPr lang="en-GB" sz="20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Arial" panose="020B0604020202020204" pitchFamily="34" charset="0"/>
              </a:rPr>
              <a:t>2) </a:t>
            </a:r>
            <a:r>
              <a:rPr lang="en-GB" sz="2000" dirty="0" err="1">
                <a:latin typeface="Arial" panose="020B0604020202020204" pitchFamily="34" charset="0"/>
              </a:rPr>
              <a:t>Voldi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tipust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>
                <a:latin typeface="Arial" panose="020B0604020202020204" pitchFamily="34" charset="0"/>
              </a:rPr>
              <a:t>A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ristküliku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külg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i="1" dirty="0" smtClean="0">
                <a:latin typeface="Arial" panose="020B0604020202020204" pitchFamily="34" charset="0"/>
              </a:rPr>
              <a:t>A</a:t>
            </a:r>
            <a:r>
              <a:rPr lang="et-EE" sz="2000" i="1" dirty="0" smtClean="0">
                <a:latin typeface="Arial" panose="020B0604020202020204" pitchFamily="34" charset="0"/>
              </a:rPr>
              <a:t>B</a:t>
            </a:r>
            <a:r>
              <a:rPr lang="en-GB" sz="2000" dirty="0" smtClean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kattuma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lõiguga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</a:rPr>
              <a:t>BE</a:t>
            </a:r>
            <a:r>
              <a:rPr lang="en-GB" sz="2000" dirty="0" smtClean="0">
                <a:latin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</a:rPr>
              <a:t>Nii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oled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saanud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soovitud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kolmurga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külje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</a:rPr>
              <a:t>BH</a:t>
            </a:r>
            <a:r>
              <a:rPr lang="en-GB" sz="2000" dirty="0" smtClean="0">
                <a:latin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</a:rPr>
              <a:t>Voldi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paber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lahti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ning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korda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sama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protseduuri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ristküliku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tipuga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t-EE" sz="2000" i="1" dirty="0">
                <a:latin typeface="Arial" panose="020B0604020202020204" pitchFamily="34" charset="0"/>
              </a:rPr>
              <a:t>B</a:t>
            </a:r>
            <a:r>
              <a:rPr lang="en-GB" sz="2000" dirty="0" smtClean="0">
                <a:latin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</a:rPr>
              <a:t>Voltejoonena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saad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otsitava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kolmnurga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teise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külje</a:t>
            </a:r>
            <a:r>
              <a:rPr lang="en-GB" sz="2000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 err="1">
                <a:latin typeface="Arial" panose="020B0604020202020204" pitchFamily="34" charset="0"/>
              </a:rPr>
              <a:t>Miks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tekkis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korrapärane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kolmnurk</a:t>
            </a:r>
            <a:r>
              <a:rPr lang="en-GB" sz="2000" dirty="0">
                <a:latin typeface="Arial" panose="020B0604020202020204" pitchFamily="34" charset="0"/>
              </a:rPr>
              <a:t>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Arial" panose="020B0604020202020204" pitchFamily="34" charset="0"/>
              </a:rPr>
              <a:t>Leia </a:t>
            </a:r>
            <a:r>
              <a:rPr lang="en-GB" sz="2000" dirty="0" err="1">
                <a:latin typeface="Arial" panose="020B0604020202020204" pitchFamily="34" charset="0"/>
              </a:rPr>
              <a:t>veel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teinegi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võimalus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korrapärase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kolmnurga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voltimiseks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olukorras</a:t>
            </a:r>
            <a:r>
              <a:rPr lang="en-GB" sz="2000" dirty="0">
                <a:latin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</a:rPr>
              <a:t>kus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voltimine</a:t>
            </a:r>
            <a:r>
              <a:rPr lang="en-GB" sz="2000" dirty="0">
                <a:latin typeface="Arial" panose="020B0604020202020204" pitchFamily="34" charset="0"/>
              </a:rPr>
              <a:t> on </a:t>
            </a:r>
            <a:r>
              <a:rPr lang="en-GB" sz="2000" dirty="0" err="1">
                <a:latin typeface="Arial" panose="020B0604020202020204" pitchFamily="34" charset="0"/>
              </a:rPr>
              <a:t>tehtud</a:t>
            </a:r>
            <a:r>
              <a:rPr lang="en-GB" sz="2000" dirty="0">
                <a:latin typeface="Arial" panose="020B0604020202020204" pitchFamily="34" charset="0"/>
              </a:rPr>
              <a:t> 1) </a:t>
            </a:r>
            <a:r>
              <a:rPr lang="en-GB" sz="2000" dirty="0" err="1">
                <a:latin typeface="Arial" panose="020B0604020202020204" pitchFamily="34" charset="0"/>
              </a:rPr>
              <a:t>osa</a:t>
            </a:r>
            <a:r>
              <a:rPr lang="en-GB" sz="2000" dirty="0">
                <a:latin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</a:rPr>
              <a:t>alusel</a:t>
            </a:r>
            <a:r>
              <a:rPr lang="en-GB" sz="2000" dirty="0">
                <a:latin typeface="Arial" panose="020B0604020202020204" pitchFamily="34" charset="0"/>
              </a:rPr>
              <a:t>, aga </a:t>
            </a:r>
            <a:r>
              <a:rPr lang="en-GB" sz="2000" dirty="0" err="1">
                <a:latin typeface="Arial" panose="020B0604020202020204" pitchFamily="34" charset="0"/>
              </a:rPr>
              <a:t>edasi</a:t>
            </a:r>
            <a:r>
              <a:rPr lang="en-GB" sz="2000" dirty="0">
                <a:latin typeface="Arial" panose="020B0604020202020204" pitchFamily="34" charset="0"/>
              </a:rPr>
              <a:t> juba </a:t>
            </a:r>
            <a:r>
              <a:rPr lang="en-GB" sz="2000" dirty="0" err="1">
                <a:latin typeface="Arial" panose="020B0604020202020204" pitchFamily="34" charset="0"/>
              </a:rPr>
              <a:t>teisiti</a:t>
            </a:r>
            <a:r>
              <a:rPr lang="en-GB" sz="2000" dirty="0">
                <a:latin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0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F8BC4-F90E-4CD7-9E06-BDF6ACC8D965}"/>
              </a:ext>
            </a:extLst>
          </p:cNvPr>
          <p:cNvSpPr/>
          <p:nvPr/>
        </p:nvSpPr>
        <p:spPr>
          <a:xfrm>
            <a:off x="10561320" y="792956"/>
            <a:ext cx="868680" cy="2064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880" y="911773"/>
            <a:ext cx="3818120" cy="51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n-GB" sz="1800" dirty="0" smtClean="0"/>
              <a:t>1</a:t>
            </a:r>
            <a:r>
              <a:rPr lang="et-EE" sz="1800" dirty="0" smtClean="0"/>
              <a:t>8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5D2B2-806B-4605-B55E-539FE65B7556}"/>
              </a:ext>
            </a:extLst>
          </p:cNvPr>
          <p:cNvSpPr txBox="1"/>
          <p:nvPr/>
        </p:nvSpPr>
        <p:spPr>
          <a:xfrm>
            <a:off x="699873" y="967329"/>
            <a:ext cx="654436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Arial" panose="020B0604020202020204" pitchFamily="34" charset="0"/>
              </a:rPr>
              <a:t>Ülesanne</a:t>
            </a:r>
            <a:r>
              <a:rPr lang="en-GB" sz="2400" b="1" dirty="0">
                <a:latin typeface="Arial" panose="020B0604020202020204" pitchFamily="34" charset="0"/>
              </a:rPr>
              <a:t> </a:t>
            </a:r>
            <a:r>
              <a:rPr lang="et-EE" sz="2400" b="1" dirty="0">
                <a:latin typeface="Arial" panose="020B0604020202020204" pitchFamily="34" charset="0"/>
              </a:rPr>
              <a:t>6</a:t>
            </a:r>
            <a:r>
              <a:rPr lang="en-GB" sz="2400" b="1" dirty="0" smtClean="0">
                <a:latin typeface="Arial" panose="020B0604020202020204" pitchFamily="34" charset="0"/>
              </a:rPr>
              <a:t>. </a:t>
            </a:r>
            <a:r>
              <a:rPr lang="en-GB" sz="2400" dirty="0" err="1">
                <a:latin typeface="Arial" panose="020B0604020202020204" pitchFamily="34" charset="0"/>
              </a:rPr>
              <a:t>Korrapärase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>
                <a:latin typeface="Arial" panose="020B0604020202020204" pitchFamily="34" charset="0"/>
              </a:rPr>
              <a:t>viisnurga</a:t>
            </a:r>
            <a:r>
              <a:rPr lang="en-GB" sz="2400" dirty="0">
                <a:latin typeface="Arial" panose="020B0604020202020204" pitchFamily="34" charset="0"/>
              </a:rPr>
              <a:t> </a:t>
            </a:r>
            <a:r>
              <a:rPr lang="en-GB" sz="2400" dirty="0" err="1" smtClean="0">
                <a:latin typeface="Arial" panose="020B0604020202020204" pitchFamily="34" charset="0"/>
              </a:rPr>
              <a:t>voltimine</a:t>
            </a:r>
            <a:endParaRPr lang="en-GB" sz="2400" dirty="0">
              <a:latin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Alustades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tipust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liikudes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päripäeva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voldi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järjest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kõik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ristküliku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tipud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ristküliku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külgede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keskristsirgete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lõikepunkti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Seejärel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voldi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saadud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kujund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kokku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mööda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pikema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külje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keskristsirget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selliselt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et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nürinurgad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seoksid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vastava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kujundi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Leia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viisnurga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külje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keskristsirgel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selline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punkt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H’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pärast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punkti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sinna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voltimist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oleks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JH’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paralleelne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küljega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Voldi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seejärel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paber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Korda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ka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tipuga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Nii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oledki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saanud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korrapärase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viisnurga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Kas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ikka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oled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t-E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Proovi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põhjenda</a:t>
            </a:r>
            <a:r>
              <a:rPr lang="et-E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F8BC4-F90E-4CD7-9E06-BDF6ACC8D965}"/>
              </a:ext>
            </a:extLst>
          </p:cNvPr>
          <p:cNvSpPr/>
          <p:nvPr/>
        </p:nvSpPr>
        <p:spPr>
          <a:xfrm>
            <a:off x="10561320" y="792956"/>
            <a:ext cx="868680" cy="2064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536" y="750883"/>
            <a:ext cx="4658375" cy="3496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062" y="4348001"/>
            <a:ext cx="3915321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69" y="-16987"/>
            <a:ext cx="597666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60934" y="6101834"/>
            <a:ext cx="4831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https://www.spudart.org/comic/digital-meaning/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-788536" y="3637150"/>
            <a:ext cx="39773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Digipädevus</a:t>
            </a:r>
            <a:r>
              <a:rPr lang="fi-FI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i-FI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ja </a:t>
            </a:r>
            <a:r>
              <a:rPr lang="et-EE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-vahendid</a:t>
            </a:r>
            <a:r>
              <a:rPr lang="fi-FI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et-EE" sz="24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fi-FI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MATIK-</a:t>
            </a:r>
            <a:r>
              <a:rPr lang="fi-FI" sz="24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õppe</a:t>
            </a:r>
            <a:r>
              <a:rPr lang="fi-FI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i-FI" sz="2400" b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kontekstis</a:t>
            </a:r>
            <a:endParaRPr lang="et-EE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235" y="542044"/>
            <a:ext cx="4601217" cy="6315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n-GB" sz="1800" dirty="0" smtClean="0"/>
              <a:t>1</a:t>
            </a:r>
            <a:r>
              <a:rPr lang="et-EE" sz="1800" dirty="0"/>
              <a:t>9</a:t>
            </a:r>
            <a:endParaRPr lang="en-GB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95D2B2-806B-4605-B55E-539FE65B7556}"/>
                  </a:ext>
                </a:extLst>
              </p:cNvPr>
              <p:cNvSpPr txBox="1"/>
              <p:nvPr/>
            </p:nvSpPr>
            <p:spPr>
              <a:xfrm>
                <a:off x="699873" y="967329"/>
                <a:ext cx="6544362" cy="55399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400" b="1" dirty="0" err="1">
                    <a:latin typeface="Arial" panose="020B0604020202020204" pitchFamily="34" charset="0"/>
                  </a:rPr>
                  <a:t>Ülesanne</a:t>
                </a:r>
                <a:r>
                  <a:rPr lang="en-GB" sz="2400" b="1" dirty="0">
                    <a:latin typeface="Arial" panose="020B0604020202020204" pitchFamily="34" charset="0"/>
                  </a:rPr>
                  <a:t> </a:t>
                </a:r>
                <a:r>
                  <a:rPr lang="et-EE" sz="2400" b="1" dirty="0">
                    <a:latin typeface="Arial" panose="020B0604020202020204" pitchFamily="34" charset="0"/>
                  </a:rPr>
                  <a:t>6</a:t>
                </a:r>
                <a:r>
                  <a:rPr lang="en-GB" sz="2400" b="1" dirty="0" smtClean="0">
                    <a:latin typeface="Arial" panose="020B0604020202020204" pitchFamily="34" charset="0"/>
                  </a:rPr>
                  <a:t>. </a:t>
                </a:r>
                <a:r>
                  <a:rPr lang="en-GB" sz="2400" dirty="0" err="1">
                    <a:latin typeface="Arial" panose="020B0604020202020204" pitchFamily="34" charset="0"/>
                  </a:rPr>
                  <a:t>Korrapärase</a:t>
                </a:r>
                <a:r>
                  <a:rPr lang="en-GB" sz="2400" dirty="0">
                    <a:latin typeface="Arial" panose="020B0604020202020204" pitchFamily="34" charset="0"/>
                  </a:rPr>
                  <a:t> </a:t>
                </a:r>
                <a:r>
                  <a:rPr lang="en-GB" sz="2400" dirty="0" err="1">
                    <a:latin typeface="Arial" panose="020B0604020202020204" pitchFamily="34" charset="0"/>
                  </a:rPr>
                  <a:t>viisnurga</a:t>
                </a:r>
                <a:r>
                  <a:rPr lang="en-GB" sz="2400" dirty="0">
                    <a:latin typeface="Arial" panose="020B0604020202020204" pitchFamily="34" charset="0"/>
                  </a:rPr>
                  <a:t> </a:t>
                </a:r>
                <a:r>
                  <a:rPr lang="en-GB" sz="2400" dirty="0" err="1" smtClean="0">
                    <a:latin typeface="Arial" panose="020B0604020202020204" pitchFamily="34" charset="0"/>
                  </a:rPr>
                  <a:t>voltimine</a:t>
                </a:r>
                <a:endParaRPr lang="en-GB" sz="2400" dirty="0">
                  <a:latin typeface="Arial" panose="020B0604020202020204" pitchFamily="34" charset="0"/>
                </a:endParaRPr>
              </a:p>
              <a:p>
                <a:endParaRPr lang="en-GB" sz="2400" dirty="0">
                  <a:latin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t-E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Selleks, et kontrollida, kas kirjeldatud viisil voltides saame korrapärase viisnurga, võtame volditud paberi uuesti lahti. </a:t>
                </a:r>
                <a:endParaRPr lang="et-EE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t-E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Joonisel </a:t>
                </a:r>
                <a:r>
                  <a:rPr lang="et-E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on punktiirjoontega tähistatud voltimise käigus tehtud esimesed kolm </a:t>
                </a:r>
                <a:r>
                  <a:rPr lang="et-EE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voltejoont</a:t>
                </a:r>
                <a:r>
                  <a:rPr lang="et-E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ning lahenduseni jõudmise lihtsustamiseks on lisatud hallid abijooned: lühema külje </a:t>
                </a:r>
                <a:r>
                  <a:rPr lang="et-EE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keskristsirgel</a:t>
                </a:r>
                <a:r>
                  <a:rPr lang="et-E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asuv lõik </a:t>
                </a:r>
                <a:r>
                  <a:rPr lang="et-EE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LM</a:t>
                </a:r>
                <a:r>
                  <a:rPr lang="et-E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t-E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ning ristküliku diagonaal </a:t>
                </a:r>
                <a:r>
                  <a:rPr lang="et-EE" sz="2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AC</a:t>
                </a:r>
                <a:r>
                  <a:rPr lang="et-E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t-E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Joonisele </a:t>
                </a:r>
                <a:r>
                  <a:rPr lang="et-E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märgitud nurk </a:t>
                </a:r>
                <a14:m>
                  <m:oMath xmlns:m="http://schemas.openxmlformats.org/officeDocument/2006/math">
                    <m:r>
                      <a:rPr lang="et-EE" sz="2000" i="1"/>
                      <m:t>𝛽</m:t>
                    </m:r>
                  </m:oMath>
                </a14:m>
                <a:r>
                  <a:rPr lang="et-E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on pool viisnurga ühest </a:t>
                </a:r>
                <a:r>
                  <a:rPr lang="et-EE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sisenurgast</a:t>
                </a:r>
                <a:r>
                  <a:rPr lang="et-E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t-EE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t-E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16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95D2B2-806B-4605-B55E-539FE65B7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73" y="967329"/>
                <a:ext cx="6544362" cy="5539978"/>
              </a:xfrm>
              <a:prstGeom prst="rect">
                <a:avLst/>
              </a:prstGeom>
              <a:blipFill>
                <a:blip r:embed="rId3"/>
                <a:stretch>
                  <a:fillRect l="-1491" t="-771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89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E95D2B2-806B-4605-B55E-539FE65B7556}"/>
              </a:ext>
            </a:extLst>
          </p:cNvPr>
          <p:cNvSpPr txBox="1"/>
          <p:nvPr/>
        </p:nvSpPr>
        <p:spPr>
          <a:xfrm>
            <a:off x="5419655" y="3202529"/>
            <a:ext cx="6544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400" b="1" dirty="0" smtClean="0">
                <a:latin typeface="Arial" panose="020B0604020202020204" pitchFamily="34" charset="0"/>
              </a:rPr>
              <a:t>Tublid!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F8BC4-F90E-4CD7-9E06-BDF6ACC8D965}"/>
              </a:ext>
            </a:extLst>
          </p:cNvPr>
          <p:cNvSpPr/>
          <p:nvPr/>
        </p:nvSpPr>
        <p:spPr>
          <a:xfrm>
            <a:off x="10561320" y="792956"/>
            <a:ext cx="868680" cy="2064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84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t-EE" sz="1800" dirty="0" smtClean="0"/>
              <a:t>2</a:t>
            </a:r>
            <a:endParaRPr lang="en-GB" sz="1800" dirty="0"/>
          </a:p>
        </p:txBody>
      </p:sp>
      <p:sp>
        <p:nvSpPr>
          <p:cNvPr id="5" name="Rectangle 4"/>
          <p:cNvSpPr/>
          <p:nvPr/>
        </p:nvSpPr>
        <p:spPr>
          <a:xfrm rot="16200000">
            <a:off x="-788536" y="3637150"/>
            <a:ext cx="39773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Digipädevus</a:t>
            </a:r>
            <a:r>
              <a:rPr lang="fi-FI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i-FI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ja </a:t>
            </a:r>
            <a:r>
              <a:rPr lang="et-EE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-vahendid</a:t>
            </a:r>
            <a:r>
              <a:rPr lang="fi-FI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et-EE" sz="2400" b="1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fi-FI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MATIK-</a:t>
            </a:r>
            <a:r>
              <a:rPr lang="fi-FI" sz="24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õppe</a:t>
            </a:r>
            <a:r>
              <a:rPr lang="fi-FI" sz="2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fi-FI" sz="2400" b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kontekstis</a:t>
            </a:r>
            <a:endParaRPr lang="et-EE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599" y="1746569"/>
            <a:ext cx="86963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MATIK on kasutusel inglise keelse akronüümi STEAM ehk </a:t>
            </a:r>
            <a:r>
              <a:rPr lang="et-EE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Science</a:t>
            </a:r>
            <a:r>
              <a:rPr lang="et-EE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t-EE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Technology</a:t>
            </a:r>
            <a:r>
              <a:rPr lang="et-EE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t-EE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Engineering</a:t>
            </a:r>
            <a:r>
              <a:rPr lang="et-EE" sz="36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Art &amp; </a:t>
            </a:r>
            <a:r>
              <a:rPr lang="et-EE" sz="36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Mathematics</a:t>
            </a:r>
            <a:r>
              <a:rPr lang="et-EE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asendusena.</a:t>
            </a:r>
            <a:endParaRPr lang="et-EE" sz="3600" dirty="0"/>
          </a:p>
        </p:txBody>
      </p:sp>
    </p:spTree>
    <p:extLst>
      <p:ext uri="{BB962C8B-B14F-4D97-AF65-F5344CB8AC3E}">
        <p14:creationId xmlns:p14="http://schemas.microsoft.com/office/powerpoint/2010/main" val="38033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t-EE" sz="1800" dirty="0" smtClean="0"/>
              <a:t>3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5D2B2-806B-4605-B55E-539FE65B7556}"/>
              </a:ext>
            </a:extLst>
          </p:cNvPr>
          <p:cNvSpPr txBox="1"/>
          <p:nvPr/>
        </p:nvSpPr>
        <p:spPr>
          <a:xfrm>
            <a:off x="1045379" y="1077995"/>
            <a:ext cx="1020764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latin typeface="Arial" panose="020B0604020202020204" pitchFamily="34" charset="0"/>
              </a:rPr>
              <a:t>Voltimine</a:t>
            </a:r>
            <a:endParaRPr lang="et-EE" sz="2400" b="1" dirty="0" smtClean="0">
              <a:latin typeface="Arial" panose="020B0604020202020204" pitchFamily="34" charset="0"/>
            </a:endParaRPr>
          </a:p>
          <a:p>
            <a:endParaRPr lang="en-GB" sz="800" b="1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>Origami (</a:t>
            </a:r>
            <a:r>
              <a:rPr lang="en-GB" sz="2000" dirty="0" err="1"/>
              <a:t>jaapani</a:t>
            </a:r>
            <a:r>
              <a:rPr lang="en-GB" sz="2000" dirty="0"/>
              <a:t> k </a:t>
            </a:r>
            <a:r>
              <a:rPr lang="ja-JP" altLang="en-US" sz="2000" dirty="0"/>
              <a:t>折り紙</a:t>
            </a:r>
            <a:r>
              <a:rPr lang="en-GB" altLang="ja-JP" sz="2000" dirty="0"/>
              <a:t>,</a:t>
            </a:r>
            <a:r>
              <a:rPr lang="ja-JP" altLang="en-US" sz="2000" dirty="0"/>
              <a:t> </a:t>
            </a:r>
            <a:r>
              <a:rPr lang="en-GB" sz="2000" i="1" dirty="0" err="1"/>
              <a:t>ori</a:t>
            </a:r>
            <a:r>
              <a:rPr lang="en-GB" sz="2000" dirty="0"/>
              <a:t> – </a:t>
            </a:r>
            <a:r>
              <a:rPr lang="en-GB" sz="2000" dirty="0" err="1"/>
              <a:t>voltimine</a:t>
            </a:r>
            <a:r>
              <a:rPr lang="en-GB" sz="2000" dirty="0"/>
              <a:t>, </a:t>
            </a:r>
            <a:r>
              <a:rPr lang="en-GB" sz="2000" i="1" dirty="0"/>
              <a:t>kami</a:t>
            </a:r>
            <a:r>
              <a:rPr lang="en-GB" sz="2000" dirty="0"/>
              <a:t> – </a:t>
            </a:r>
            <a:r>
              <a:rPr lang="en-GB" sz="2000" dirty="0" err="1"/>
              <a:t>paber</a:t>
            </a:r>
            <a:r>
              <a:rPr lang="en-US" altLang="ja-JP" sz="2000" dirty="0"/>
              <a:t>) </a:t>
            </a:r>
            <a:r>
              <a:rPr lang="en-US" altLang="ja-JP" sz="2000" dirty="0" err="1"/>
              <a:t>ehk</a:t>
            </a:r>
            <a:r>
              <a:rPr lang="en-US" altLang="ja-JP" sz="2000" dirty="0"/>
              <a:t> </a:t>
            </a:r>
            <a:r>
              <a:rPr lang="en-US" altLang="ja-JP" sz="2000" b="1" dirty="0" err="1"/>
              <a:t>paberi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voltimise</a:t>
            </a:r>
            <a:r>
              <a:rPr lang="en-GB" sz="2000" b="1" dirty="0"/>
              <a:t> kunst</a:t>
            </a:r>
            <a:r>
              <a:rPr lang="en-GB" sz="2000" dirty="0"/>
              <a:t>, </a:t>
            </a:r>
            <a:r>
              <a:rPr lang="en-GB" sz="2000" dirty="0" err="1"/>
              <a:t>millele</a:t>
            </a:r>
            <a:r>
              <a:rPr lang="en-GB" sz="2000" dirty="0"/>
              <a:t> </a:t>
            </a:r>
            <a:r>
              <a:rPr lang="en-GB" sz="2000" dirty="0" err="1"/>
              <a:t>pühendatakse</a:t>
            </a:r>
            <a:r>
              <a:rPr lang="en-GB" sz="2000" dirty="0"/>
              <a:t> </a:t>
            </a:r>
            <a:r>
              <a:rPr lang="en-GB" sz="2000" dirty="0" err="1"/>
              <a:t>märkimisväärselt</a:t>
            </a:r>
            <a:r>
              <a:rPr lang="en-GB" sz="2000" dirty="0"/>
              <a:t> </a:t>
            </a:r>
            <a:r>
              <a:rPr lang="en-GB" sz="2000" dirty="0" err="1"/>
              <a:t>palju</a:t>
            </a:r>
            <a:r>
              <a:rPr lang="en-GB" sz="2000" dirty="0"/>
              <a:t> ka </a:t>
            </a:r>
            <a:r>
              <a:rPr lang="en-GB" sz="2000" dirty="0" err="1"/>
              <a:t>matemaatilisi</a:t>
            </a:r>
            <a:r>
              <a:rPr lang="en-GB" sz="2000" dirty="0"/>
              <a:t> </a:t>
            </a:r>
            <a:r>
              <a:rPr lang="en-GB" sz="2000" dirty="0" err="1"/>
              <a:t>uuringuid</a:t>
            </a:r>
            <a:r>
              <a:rPr lang="en-GB" sz="20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Origamis </a:t>
            </a:r>
            <a:r>
              <a:rPr lang="en-GB" sz="2000" dirty="0" err="1"/>
              <a:t>kasutatakse</a:t>
            </a:r>
            <a:r>
              <a:rPr lang="en-GB" sz="2000" dirty="0"/>
              <a:t> </a:t>
            </a:r>
            <a:r>
              <a:rPr lang="en-GB" sz="2000" dirty="0" err="1"/>
              <a:t>üsna</a:t>
            </a:r>
            <a:r>
              <a:rPr lang="en-GB" sz="2000" dirty="0"/>
              <a:t> </a:t>
            </a:r>
            <a:r>
              <a:rPr lang="en-GB" sz="2000" dirty="0" err="1"/>
              <a:t>väheseid</a:t>
            </a:r>
            <a:r>
              <a:rPr lang="en-GB" sz="2000" dirty="0"/>
              <a:t> </a:t>
            </a:r>
            <a:r>
              <a:rPr lang="en-GB" sz="2000" dirty="0" err="1"/>
              <a:t>voltimise</a:t>
            </a:r>
            <a:r>
              <a:rPr lang="en-GB" sz="2000" dirty="0"/>
              <a:t> </a:t>
            </a:r>
            <a:r>
              <a:rPr lang="en-GB" sz="2000" dirty="0" err="1"/>
              <a:t>viise</a:t>
            </a:r>
            <a:r>
              <a:rPr lang="en-GB" sz="2000" dirty="0"/>
              <a:t>, </a:t>
            </a:r>
            <a:r>
              <a:rPr lang="en-GB" sz="2000" dirty="0" err="1"/>
              <a:t>neid</a:t>
            </a:r>
            <a:r>
              <a:rPr lang="en-GB" sz="2000" dirty="0"/>
              <a:t> </a:t>
            </a:r>
            <a:r>
              <a:rPr lang="en-GB" sz="2000" dirty="0" err="1"/>
              <a:t>kombineerides</a:t>
            </a:r>
            <a:r>
              <a:rPr lang="en-GB" sz="2000" dirty="0"/>
              <a:t> aga on </a:t>
            </a:r>
            <a:r>
              <a:rPr lang="en-GB" sz="2000" dirty="0" err="1"/>
              <a:t>võimalik</a:t>
            </a:r>
            <a:r>
              <a:rPr lang="en-GB" sz="2000" dirty="0"/>
              <a:t> </a:t>
            </a:r>
            <a:r>
              <a:rPr lang="en-GB" sz="2000" dirty="0" err="1"/>
              <a:t>valmistada</a:t>
            </a:r>
            <a:r>
              <a:rPr lang="en-GB" sz="2000" dirty="0"/>
              <a:t> </a:t>
            </a:r>
            <a:r>
              <a:rPr lang="en-GB" sz="2000" dirty="0" err="1"/>
              <a:t>lõpmatu</a:t>
            </a:r>
            <a:r>
              <a:rPr lang="en-GB" sz="2000" dirty="0"/>
              <a:t> </a:t>
            </a:r>
            <a:r>
              <a:rPr lang="en-GB" sz="2000" dirty="0" err="1"/>
              <a:t>hulga</a:t>
            </a:r>
            <a:r>
              <a:rPr lang="en-GB" sz="2000" dirty="0"/>
              <a:t> </a:t>
            </a:r>
            <a:r>
              <a:rPr lang="en-GB" sz="2000" dirty="0" err="1"/>
              <a:t>erinevaid</a:t>
            </a:r>
            <a:r>
              <a:rPr lang="en-GB" sz="2000" dirty="0"/>
              <a:t> </a:t>
            </a:r>
            <a:r>
              <a:rPr lang="en-GB" sz="2000" dirty="0" err="1"/>
              <a:t>kujundeid</a:t>
            </a:r>
            <a:r>
              <a:rPr lang="en-GB" sz="2000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err="1"/>
              <a:t>Tänapäeval</a:t>
            </a:r>
            <a:r>
              <a:rPr lang="en-GB" sz="2000" dirty="0"/>
              <a:t> </a:t>
            </a:r>
            <a:r>
              <a:rPr lang="en-GB" sz="2000" dirty="0" err="1"/>
              <a:t>mõistame</a:t>
            </a:r>
            <a:r>
              <a:rPr lang="en-GB" sz="2000" dirty="0"/>
              <a:t> origami all </a:t>
            </a:r>
            <a:r>
              <a:rPr lang="en-GB" sz="2000" dirty="0" err="1"/>
              <a:t>enamasti</a:t>
            </a:r>
            <a:r>
              <a:rPr lang="en-GB" sz="2000" dirty="0"/>
              <a:t> </a:t>
            </a:r>
            <a:r>
              <a:rPr lang="en-GB" sz="2000" dirty="0" err="1"/>
              <a:t>ühest</a:t>
            </a:r>
            <a:r>
              <a:rPr lang="en-GB" sz="2000" dirty="0"/>
              <a:t> </a:t>
            </a:r>
            <a:r>
              <a:rPr lang="en-GB" sz="2000" dirty="0" err="1"/>
              <a:t>tervest</a:t>
            </a:r>
            <a:r>
              <a:rPr lang="en-GB" sz="2000" dirty="0"/>
              <a:t> </a:t>
            </a:r>
            <a:r>
              <a:rPr lang="en-GB" sz="2000" dirty="0" err="1"/>
              <a:t>paberitükist</a:t>
            </a:r>
            <a:r>
              <a:rPr lang="en-GB" sz="2000" dirty="0"/>
              <a:t> </a:t>
            </a:r>
            <a:r>
              <a:rPr lang="en-GB" sz="2000" dirty="0" err="1"/>
              <a:t>volditud</a:t>
            </a:r>
            <a:r>
              <a:rPr lang="en-GB" sz="2000" dirty="0"/>
              <a:t> </a:t>
            </a:r>
            <a:r>
              <a:rPr lang="en-GB" sz="2000" dirty="0" err="1"/>
              <a:t>eset</a:t>
            </a:r>
            <a:r>
              <a:rPr lang="en-GB" sz="2000" dirty="0"/>
              <a:t>. </a:t>
            </a:r>
            <a:r>
              <a:rPr lang="en-GB" sz="2000" dirty="0" err="1"/>
              <a:t>Traditsiooniline</a:t>
            </a:r>
            <a:r>
              <a:rPr lang="en-GB" sz="2000" dirty="0"/>
              <a:t> origami </a:t>
            </a:r>
            <a:r>
              <a:rPr lang="en-GB" sz="2000" dirty="0" err="1"/>
              <a:t>paber</a:t>
            </a:r>
            <a:r>
              <a:rPr lang="en-GB" sz="2000" dirty="0"/>
              <a:t> on </a:t>
            </a:r>
            <a:r>
              <a:rPr lang="en-GB" sz="2000" b="1" dirty="0" err="1"/>
              <a:t>ruut</a:t>
            </a:r>
            <a:r>
              <a:rPr lang="en-GB" sz="2000" dirty="0"/>
              <a:t>. </a:t>
            </a:r>
            <a:r>
              <a:rPr lang="en-GB" sz="2000" dirty="0" err="1"/>
              <a:t>Hiinas</a:t>
            </a:r>
            <a:r>
              <a:rPr lang="en-GB" sz="2000" dirty="0"/>
              <a:t> </a:t>
            </a:r>
            <a:r>
              <a:rPr lang="en-GB" sz="2000" dirty="0" err="1"/>
              <a:t>tähendas</a:t>
            </a:r>
            <a:r>
              <a:rPr lang="en-GB" sz="2000" dirty="0"/>
              <a:t> </a:t>
            </a:r>
            <a:r>
              <a:rPr lang="en-GB" sz="2000" dirty="0" err="1"/>
              <a:t>ruut</a:t>
            </a:r>
            <a:r>
              <a:rPr lang="en-GB" sz="2000" dirty="0"/>
              <a:t> </a:t>
            </a:r>
            <a:r>
              <a:rPr lang="en-GB" sz="2000" dirty="0" err="1"/>
              <a:t>maad</a:t>
            </a:r>
            <a:r>
              <a:rPr lang="en-GB" sz="2000" dirty="0"/>
              <a:t>, </a:t>
            </a:r>
            <a:r>
              <a:rPr lang="en-GB" sz="2000" dirty="0" err="1"/>
              <a:t>budismis</a:t>
            </a:r>
            <a:r>
              <a:rPr lang="en-GB" sz="2000" dirty="0"/>
              <a:t> </a:t>
            </a:r>
            <a:r>
              <a:rPr lang="en-GB" sz="2000" dirty="0" err="1"/>
              <a:t>kosmost</a:t>
            </a:r>
            <a:r>
              <a:rPr lang="en-GB" sz="2000" dirty="0"/>
              <a:t>. Maa </a:t>
            </a:r>
            <a:r>
              <a:rPr lang="en-GB" sz="2000" dirty="0" err="1"/>
              <a:t>sümboliseeris</a:t>
            </a:r>
            <a:r>
              <a:rPr lang="en-GB" sz="2000" dirty="0"/>
              <a:t> </a:t>
            </a:r>
            <a:r>
              <a:rPr lang="en-GB" sz="2000" dirty="0" err="1"/>
              <a:t>ühtsust</a:t>
            </a:r>
            <a:r>
              <a:rPr lang="en-GB" sz="2000" dirty="0"/>
              <a:t>, </a:t>
            </a:r>
            <a:r>
              <a:rPr lang="en-GB" sz="2000" dirty="0" err="1"/>
              <a:t>kosmos</a:t>
            </a:r>
            <a:r>
              <a:rPr lang="en-GB" sz="2000" dirty="0"/>
              <a:t> </a:t>
            </a:r>
            <a:r>
              <a:rPr lang="en-GB" sz="2000" dirty="0" err="1"/>
              <a:t>kõiksust</a:t>
            </a:r>
            <a:r>
              <a:rPr lang="en-GB" sz="2000" dirty="0"/>
              <a:t>, </a:t>
            </a:r>
            <a:r>
              <a:rPr lang="en-GB" sz="2000" dirty="0" err="1"/>
              <a:t>kust</a:t>
            </a:r>
            <a:r>
              <a:rPr lang="en-GB" sz="2000" dirty="0"/>
              <a:t> </a:t>
            </a:r>
            <a:r>
              <a:rPr lang="en-GB" sz="2000" dirty="0" err="1"/>
              <a:t>tulevad</a:t>
            </a:r>
            <a:r>
              <a:rPr lang="en-GB" sz="2000" dirty="0"/>
              <a:t> </a:t>
            </a:r>
            <a:r>
              <a:rPr lang="en-GB" sz="2000" dirty="0" err="1"/>
              <a:t>kõik</a:t>
            </a:r>
            <a:r>
              <a:rPr lang="en-GB" sz="2000" dirty="0"/>
              <a:t> </a:t>
            </a:r>
            <a:r>
              <a:rPr lang="en-GB" sz="2000" dirty="0" err="1"/>
              <a:t>meid</a:t>
            </a:r>
            <a:r>
              <a:rPr lang="en-GB" sz="2000" dirty="0"/>
              <a:t> </a:t>
            </a:r>
            <a:r>
              <a:rPr lang="en-GB" sz="2000" dirty="0" err="1"/>
              <a:t>ümbritsevad</a:t>
            </a:r>
            <a:r>
              <a:rPr lang="en-GB" sz="2000" dirty="0"/>
              <a:t> </a:t>
            </a:r>
            <a:r>
              <a:rPr lang="en-GB" sz="2000" dirty="0" err="1"/>
              <a:t>esemed</a:t>
            </a:r>
            <a:r>
              <a:rPr lang="en-GB" sz="20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Matemaatilised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GB" altLang="en-US" sz="2000" dirty="0"/>
              <a:t>h</a:t>
            </a:r>
            <a:r>
              <a:rPr kumimoji="0" lang="et-EE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uvivaldkonnad hõlmavad antud paberimudeli lamedat voltimist (kas mudelit saab lamestada ilma seda kahjustamata) ja pabervoldikute kasutamist matemaatiliste võrrandite lahendamiseks. 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728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499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t-EE" sz="1800" dirty="0" smtClean="0"/>
              <a:t>4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95D2B2-806B-4605-B55E-539FE65B7556}"/>
              </a:ext>
            </a:extLst>
          </p:cNvPr>
          <p:cNvSpPr txBox="1"/>
          <p:nvPr/>
        </p:nvSpPr>
        <p:spPr>
          <a:xfrm>
            <a:off x="1045379" y="1077995"/>
            <a:ext cx="1020764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Arial" panose="020B0604020202020204" pitchFamily="34" charset="0"/>
              </a:rPr>
              <a:t>Voltimine</a:t>
            </a:r>
            <a:endParaRPr lang="en-GB" sz="2400" b="1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b="1" dirty="0" err="1"/>
              <a:t>Voltimine</a:t>
            </a:r>
            <a:r>
              <a:rPr lang="en-GB" sz="2000" b="1" dirty="0"/>
              <a:t> </a:t>
            </a:r>
            <a:r>
              <a:rPr lang="en-GB" sz="2000" b="1" dirty="0" err="1"/>
              <a:t>arendab</a:t>
            </a:r>
            <a:r>
              <a:rPr lang="en-GB" sz="2000" b="1" dirty="0"/>
              <a:t> </a:t>
            </a:r>
            <a:r>
              <a:rPr lang="en-GB" sz="2000" b="1" dirty="0" err="1"/>
              <a:t>sõrmede</a:t>
            </a:r>
            <a:r>
              <a:rPr lang="en-GB" sz="2000" b="1" dirty="0"/>
              <a:t> </a:t>
            </a:r>
            <a:r>
              <a:rPr lang="en-GB" sz="2000" b="1" dirty="0" err="1"/>
              <a:t>peenmotoorikat</a:t>
            </a:r>
            <a:r>
              <a:rPr lang="en-GB" sz="2000" dirty="0"/>
              <a:t>, </a:t>
            </a:r>
            <a:r>
              <a:rPr lang="en-GB" sz="2000" dirty="0" err="1"/>
              <a:t>kuna</a:t>
            </a:r>
            <a:r>
              <a:rPr lang="en-GB" sz="2000" dirty="0"/>
              <a:t> </a:t>
            </a:r>
            <a:r>
              <a:rPr lang="en-GB" sz="2000" dirty="0" err="1"/>
              <a:t>lõpptulemuse</a:t>
            </a:r>
            <a:r>
              <a:rPr lang="en-GB" sz="2000" dirty="0"/>
              <a:t> </a:t>
            </a:r>
            <a:r>
              <a:rPr lang="en-GB" sz="2000" dirty="0" err="1"/>
              <a:t>korrektsuse</a:t>
            </a:r>
            <a:r>
              <a:rPr lang="en-GB" sz="2000" dirty="0"/>
              <a:t> </a:t>
            </a:r>
            <a:r>
              <a:rPr lang="en-GB" sz="2000" dirty="0" err="1"/>
              <a:t>huvides</a:t>
            </a:r>
            <a:r>
              <a:rPr lang="en-GB" sz="2000" dirty="0"/>
              <a:t> on </a:t>
            </a:r>
            <a:r>
              <a:rPr lang="en-GB" sz="2000" dirty="0" err="1"/>
              <a:t>oluline</a:t>
            </a:r>
            <a:r>
              <a:rPr lang="en-GB" sz="2000" dirty="0"/>
              <a:t> </a:t>
            </a:r>
            <a:r>
              <a:rPr lang="en-GB" sz="2000" dirty="0" err="1"/>
              <a:t>liigutuste</a:t>
            </a:r>
            <a:r>
              <a:rPr lang="en-GB" sz="2000" dirty="0"/>
              <a:t> </a:t>
            </a:r>
            <a:r>
              <a:rPr lang="en-GB" sz="2000" dirty="0" err="1"/>
              <a:t>täpsus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koordinatsioon</a:t>
            </a:r>
            <a:r>
              <a:rPr lang="en-GB" sz="2000" dirty="0"/>
              <a:t>. </a:t>
            </a:r>
            <a:r>
              <a:rPr lang="en-GB" sz="2000" dirty="0" err="1"/>
              <a:t>Areneb</a:t>
            </a:r>
            <a:r>
              <a:rPr lang="en-GB" sz="2000" dirty="0"/>
              <a:t> </a:t>
            </a:r>
            <a:r>
              <a:rPr lang="en-GB" sz="2000" b="1" dirty="0" err="1" smtClean="0"/>
              <a:t>ruumiline</a:t>
            </a:r>
            <a:r>
              <a:rPr lang="et-EE" sz="2000" b="1" dirty="0"/>
              <a:t> </a:t>
            </a:r>
            <a:r>
              <a:rPr lang="et-EE" sz="2000" b="1" dirty="0" smtClean="0"/>
              <a:t>pädevus</a:t>
            </a:r>
            <a:r>
              <a:rPr lang="en-GB" sz="2000" b="1" dirty="0" smtClean="0"/>
              <a:t>,</a:t>
            </a:r>
            <a:r>
              <a:rPr lang="en-GB" sz="2000" dirty="0" smtClean="0"/>
              <a:t> </a:t>
            </a:r>
            <a:r>
              <a:rPr lang="en-GB" sz="2000" b="1" dirty="0" err="1"/>
              <a:t>mälu</a:t>
            </a:r>
            <a:r>
              <a:rPr lang="en-GB" sz="2000" b="1" dirty="0"/>
              <a:t>, </a:t>
            </a:r>
            <a:r>
              <a:rPr lang="en-GB" sz="2000" b="1" dirty="0" err="1"/>
              <a:t>joonise</a:t>
            </a:r>
            <a:r>
              <a:rPr lang="en-GB" sz="2000" b="1" dirty="0"/>
              <a:t> </a:t>
            </a:r>
            <a:r>
              <a:rPr lang="en-GB" sz="2000" b="1" dirty="0" err="1"/>
              <a:t>lugemise</a:t>
            </a:r>
            <a:r>
              <a:rPr lang="en-GB" sz="2000" b="1" dirty="0"/>
              <a:t> </a:t>
            </a:r>
            <a:r>
              <a:rPr lang="en-GB" sz="2000" b="1" dirty="0" err="1"/>
              <a:t>oskus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b="1" dirty="0" err="1"/>
              <a:t>loomingulisus</a:t>
            </a:r>
            <a:r>
              <a:rPr lang="en-GB" sz="2000" dirty="0"/>
              <a:t>.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2000" dirty="0" err="1"/>
              <a:t>Laste</a:t>
            </a:r>
            <a:r>
              <a:rPr lang="en-GB" sz="2000" dirty="0"/>
              <a:t> </a:t>
            </a:r>
            <a:r>
              <a:rPr lang="en-GB" sz="2000" dirty="0" err="1"/>
              <a:t>loomulik</a:t>
            </a:r>
            <a:r>
              <a:rPr lang="en-GB" sz="2000" dirty="0"/>
              <a:t> </a:t>
            </a:r>
            <a:r>
              <a:rPr lang="en-GB" sz="2000" dirty="0" err="1"/>
              <a:t>viis</a:t>
            </a:r>
            <a:r>
              <a:rPr lang="en-GB" sz="2000" dirty="0"/>
              <a:t> </a:t>
            </a:r>
            <a:r>
              <a:rPr lang="en-GB" sz="2000" dirty="0" err="1"/>
              <a:t>õppimiseks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 smtClean="0"/>
              <a:t>aren</a:t>
            </a:r>
            <a:r>
              <a:rPr lang="et-EE" sz="2000" dirty="0" smtClean="0"/>
              <a:t>e</a:t>
            </a:r>
            <a:r>
              <a:rPr lang="en-GB" sz="2000" dirty="0" err="1" smtClean="0"/>
              <a:t>miseks</a:t>
            </a:r>
            <a:r>
              <a:rPr lang="en-GB" sz="2000" dirty="0" smtClean="0"/>
              <a:t> </a:t>
            </a:r>
            <a:r>
              <a:rPr lang="en-GB" sz="2000" dirty="0"/>
              <a:t>on </a:t>
            </a:r>
            <a:r>
              <a:rPr lang="en-GB" sz="2000" b="1" dirty="0" err="1"/>
              <a:t>mäng</a:t>
            </a:r>
            <a:r>
              <a:rPr lang="en-GB" sz="2000" dirty="0"/>
              <a:t>. </a:t>
            </a:r>
            <a:r>
              <a:rPr lang="en-GB" sz="2000" dirty="0" err="1"/>
              <a:t>Kui</a:t>
            </a:r>
            <a:r>
              <a:rPr lang="en-GB" sz="2000" dirty="0"/>
              <a:t> </a:t>
            </a:r>
            <a:r>
              <a:rPr lang="en-GB" sz="2000" dirty="0" err="1"/>
              <a:t>selle</a:t>
            </a:r>
            <a:r>
              <a:rPr lang="en-GB" sz="2000" dirty="0"/>
              <a:t> </a:t>
            </a:r>
            <a:r>
              <a:rPr lang="et-EE" sz="2000" dirty="0" smtClean="0"/>
              <a:t>„</a:t>
            </a:r>
            <a:r>
              <a:rPr lang="en-GB" sz="2000" dirty="0" err="1" smtClean="0"/>
              <a:t>mängu</a:t>
            </a:r>
            <a:r>
              <a:rPr lang="en-GB" sz="2000" dirty="0"/>
              <a:t>” </a:t>
            </a:r>
            <a:r>
              <a:rPr lang="en-GB" sz="2000" dirty="0" err="1"/>
              <a:t>sisse</a:t>
            </a:r>
            <a:r>
              <a:rPr lang="en-GB" sz="2000" dirty="0"/>
              <a:t> </a:t>
            </a:r>
            <a:r>
              <a:rPr lang="en-GB" sz="2000" dirty="0" err="1"/>
              <a:t>saab</a:t>
            </a:r>
            <a:r>
              <a:rPr lang="en-GB" sz="2000" dirty="0"/>
              <a:t> </a:t>
            </a:r>
            <a:r>
              <a:rPr lang="en-GB" sz="2000" dirty="0" err="1"/>
              <a:t>peita</a:t>
            </a:r>
            <a:r>
              <a:rPr lang="en-GB" sz="2000" dirty="0"/>
              <a:t> </a:t>
            </a:r>
            <a:r>
              <a:rPr lang="et-EE" sz="2000" dirty="0" smtClean="0"/>
              <a:t>ka </a:t>
            </a:r>
            <a:r>
              <a:rPr lang="en-GB" sz="2000" dirty="0" err="1" smtClean="0"/>
              <a:t>matemaatiliste</a:t>
            </a:r>
            <a:r>
              <a:rPr lang="en-GB" sz="2000" dirty="0" smtClean="0"/>
              <a:t> </a:t>
            </a:r>
            <a:r>
              <a:rPr lang="en-GB" sz="2000" dirty="0" err="1"/>
              <a:t>teadmise</a:t>
            </a:r>
            <a:r>
              <a:rPr lang="en-GB" sz="2000" dirty="0"/>
              <a:t> </a:t>
            </a:r>
            <a:r>
              <a:rPr lang="en-GB" sz="2000" dirty="0" err="1"/>
              <a:t>omandamise</a:t>
            </a:r>
            <a:r>
              <a:rPr lang="en-GB" sz="2000" dirty="0"/>
              <a:t>, </a:t>
            </a:r>
            <a:r>
              <a:rPr lang="en-GB" sz="2000" dirty="0" err="1" smtClean="0"/>
              <a:t>oleme</a:t>
            </a:r>
            <a:r>
              <a:rPr lang="en-GB" sz="2000" dirty="0" smtClean="0"/>
              <a:t> </a:t>
            </a:r>
            <a:r>
              <a:rPr lang="en-GB" sz="2000" dirty="0"/>
              <a:t>juba </a:t>
            </a:r>
            <a:r>
              <a:rPr lang="en-GB" sz="2000" dirty="0" err="1"/>
              <a:t>palju</a:t>
            </a:r>
            <a:r>
              <a:rPr lang="en-GB" sz="2000" dirty="0"/>
              <a:t> </a:t>
            </a:r>
            <a:r>
              <a:rPr lang="en-GB" sz="2000" dirty="0" err="1"/>
              <a:t>võitnud</a:t>
            </a:r>
            <a:r>
              <a:rPr lang="en-GB" sz="2000" dirty="0"/>
              <a:t>! 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endParaRPr lang="en-GB" sz="1600" dirty="0">
              <a:latin typeface="Arial" panose="020B0604020202020204" pitchFamily="34" charset="0"/>
            </a:endParaRP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324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FD0C2-3BFB-4247-9E65-7296F4D7F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20" y="6174581"/>
            <a:ext cx="10515600" cy="683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Põhikooli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riiklik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õppekava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, Lisa 3, 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Ainevaldkond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 “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Matemaatika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”, 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Matemaatika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lõimingu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võimalusi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teiste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000" i="1" dirty="0" err="1">
                <a:solidFill>
                  <a:schemeClr val="bg1">
                    <a:lumMod val="75000"/>
                  </a:schemeClr>
                </a:solidFill>
              </a:rPr>
              <a:t>ainevaldkondadega</a:t>
            </a:r>
            <a:r>
              <a:rPr lang="en-GB" sz="2000" i="1" dirty="0">
                <a:solidFill>
                  <a:schemeClr val="bg1">
                    <a:lumMod val="75000"/>
                  </a:schemeClr>
                </a:solidFill>
              </a:rPr>
              <a:t>, https://www.riigiteataja.ee/aktilisa/1290/8201/4020/1m%20lisa3.pdf#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A3081-0AB2-4645-8915-F89E7BAE2E1E}"/>
              </a:ext>
            </a:extLst>
          </p:cNvPr>
          <p:cNvSpPr txBox="1"/>
          <p:nvPr/>
        </p:nvSpPr>
        <p:spPr>
          <a:xfrm>
            <a:off x="276820" y="760149"/>
            <a:ext cx="10010180" cy="5116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b="1" dirty="0" err="1">
                <a:effectLst/>
                <a:latin typeface="Arial" panose="020B0604020202020204" pitchFamily="34" charset="0"/>
              </a:rPr>
              <a:t>Kunstiained</a:t>
            </a:r>
            <a:r>
              <a:rPr lang="en-GB" sz="2200" b="1" dirty="0" err="1">
                <a:latin typeface="Courier New" panose="02070309020205020404" pitchFamily="49" charset="0"/>
              </a:rPr>
              <a:t>.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Kunst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ja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geomeetria</a:t>
            </a:r>
            <a:r>
              <a:rPr lang="en-GB" sz="2200" dirty="0">
                <a:effectLst/>
                <a:latin typeface="Arial" panose="020B0604020202020204" pitchFamily="34" charset="0"/>
              </a:rPr>
              <a:t> (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joonestamine</a:t>
            </a:r>
            <a:r>
              <a:rPr lang="en-GB" sz="2200" dirty="0">
                <a:effectLst/>
                <a:latin typeface="Arial" panose="020B0604020202020204" pitchFamily="34" charset="0"/>
              </a:rPr>
              <a:t>,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mõõtmine</a:t>
            </a:r>
            <a:r>
              <a:rPr lang="en-GB" sz="2200" dirty="0">
                <a:effectLst/>
                <a:latin typeface="Arial" panose="020B0604020202020204" pitchFamily="34" charset="0"/>
              </a:rPr>
              <a:t>) on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tihedalt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seotud</a:t>
            </a:r>
            <a:r>
              <a:rPr lang="en-GB" sz="2200" dirty="0">
                <a:effectLst/>
                <a:latin typeface="Arial" panose="020B0604020202020204" pitchFamily="34" charset="0"/>
              </a:rPr>
              <a:t>.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Kunstipädevuse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kujunemist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saab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toetada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geomeetria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rakendusi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demonstreeriva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materjaliga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sellistest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kunstivaldkondadest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nagu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arhitektuur</a:t>
            </a:r>
            <a:r>
              <a:rPr lang="en-GB" sz="2200" dirty="0">
                <a:effectLst/>
                <a:latin typeface="Arial" panose="020B0604020202020204" pitchFamily="34" charset="0"/>
              </a:rPr>
              <a:t>,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ruumikujundus</a:t>
            </a:r>
            <a:r>
              <a:rPr lang="en-GB" sz="2200" dirty="0">
                <a:effectLst/>
                <a:latin typeface="Arial" panose="020B0604020202020204" pitchFamily="34" charset="0"/>
              </a:rPr>
              <a:t>,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ornamentika</a:t>
            </a:r>
            <a:r>
              <a:rPr lang="en-GB" sz="2200" dirty="0">
                <a:effectLst/>
                <a:latin typeface="Arial" panose="020B0604020202020204" pitchFamily="34" charset="0"/>
              </a:rPr>
              <a:t>,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disain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jne</a:t>
            </a:r>
            <a:r>
              <a:rPr lang="en-GB" sz="2200" dirty="0">
                <a:effectLst/>
                <a:latin typeface="Arial" panose="020B0604020202020204" pitchFamily="34" charset="0"/>
              </a:rPr>
              <a:t>.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Geomeetriamõisted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võivad</a:t>
            </a:r>
            <a:r>
              <a:rPr lang="en-GB" sz="2200" dirty="0">
                <a:effectLst/>
                <a:latin typeface="Arial" panose="020B0604020202020204" pitchFamily="34" charset="0"/>
              </a:rPr>
              <a:t> olla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aluseks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kunstiõpetuses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vaadeldavate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objektide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analüüsil</a:t>
            </a:r>
            <a:r>
              <a:rPr lang="en-GB" sz="2200" dirty="0">
                <a:effectLst/>
                <a:latin typeface="Arial" panose="020B0604020202020204" pitchFamily="34" charset="0"/>
              </a:rPr>
              <a:t>.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Kujundite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oluliste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tunnuste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liigitamine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ja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sümbolite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kasutamine</a:t>
            </a:r>
            <a:r>
              <a:rPr lang="en-GB" sz="2200" dirty="0">
                <a:effectLst/>
                <a:latin typeface="Arial" panose="020B0604020202020204" pitchFamily="34" charset="0"/>
              </a:rPr>
              <a:t> on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kunsti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lahutamatu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osa</a:t>
            </a:r>
            <a:r>
              <a:rPr lang="en-GB" sz="2200" dirty="0">
                <a:effectLst/>
                <a:latin typeface="Arial" panose="020B0604020202020204" pitchFamily="34" charset="0"/>
              </a:rPr>
              <a:t>,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nagu</a:t>
            </a:r>
            <a:r>
              <a:rPr lang="en-GB" sz="2200" dirty="0">
                <a:effectLst/>
                <a:latin typeface="Arial" panose="020B0604020202020204" pitchFamily="34" charset="0"/>
              </a:rPr>
              <a:t> ka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piltidel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olevate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esemete-nähtuste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tunnuste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võrdlemine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ja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liigitamine</a:t>
            </a:r>
            <a:r>
              <a:rPr lang="en-GB" sz="2200" dirty="0">
                <a:effectLst/>
                <a:latin typeface="Arial" panose="020B0604020202020204" pitchFamily="34" charset="0"/>
              </a:rPr>
              <a:t>.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Lõimingutulemusel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oskavad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õpilased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märgata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arvutiprogrammidega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joonistatud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graafikute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ilu</a:t>
            </a:r>
            <a:r>
              <a:rPr lang="en-GB" sz="2200" dirty="0">
                <a:effectLst/>
                <a:latin typeface="Arial" panose="020B0604020202020204" pitchFamily="34" charset="0"/>
              </a:rPr>
              <a:t>,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näha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erinevate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geomeetriliste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kujundite</a:t>
            </a:r>
            <a:r>
              <a:rPr lang="en-GB" sz="2200" b="1" dirty="0">
                <a:effectLst/>
                <a:latin typeface="Arial" panose="020B0604020202020204" pitchFamily="34" charset="0"/>
              </a:rPr>
              <a:t> </a:t>
            </a:r>
            <a:r>
              <a:rPr lang="en-GB" sz="2200" b="1" dirty="0" err="1">
                <a:effectLst/>
                <a:latin typeface="Arial" panose="020B0604020202020204" pitchFamily="34" charset="0"/>
              </a:rPr>
              <a:t>ilu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oma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kodus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ja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looduses</a:t>
            </a:r>
            <a:r>
              <a:rPr lang="en-GB" sz="2200" dirty="0">
                <a:effectLst/>
                <a:latin typeface="Arial" panose="020B0604020202020204" pitchFamily="34" charset="0"/>
              </a:rPr>
              <a:t>,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vajaduse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korral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leida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tuttavate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kujundite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pindala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ja</a:t>
            </a:r>
            <a:r>
              <a:rPr lang="en-GB" sz="2200" dirty="0">
                <a:effectLst/>
                <a:latin typeface="Arial" panose="020B0604020202020204" pitchFamily="34" charset="0"/>
              </a:rPr>
              <a:t> </a:t>
            </a:r>
            <a:r>
              <a:rPr lang="en-GB" sz="2200" dirty="0" err="1">
                <a:effectLst/>
                <a:latin typeface="Arial" panose="020B0604020202020204" pitchFamily="34" charset="0"/>
              </a:rPr>
              <a:t>ruumala</a:t>
            </a:r>
            <a:r>
              <a:rPr lang="en-GB" sz="2200" dirty="0">
                <a:effectLst/>
                <a:latin typeface="Arial" panose="020B0604020202020204" pitchFamily="34" charset="0"/>
              </a:rPr>
              <a:t>. </a:t>
            </a:r>
            <a:endParaRPr lang="en-GB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C8547F-F9F3-4500-8B62-E2617D53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027"/>
            <a:ext cx="10515600" cy="427831"/>
          </a:xfrm>
        </p:spPr>
        <p:txBody>
          <a:bodyPr>
            <a:normAutofit/>
          </a:bodyPr>
          <a:lstStyle/>
          <a:p>
            <a:pPr algn="r"/>
            <a:r>
              <a:rPr lang="en-GB" sz="1800" dirty="0" err="1"/>
              <a:t>Voltimine</a:t>
            </a:r>
            <a:r>
              <a:rPr lang="en-GB" sz="1800" dirty="0"/>
              <a:t> </a:t>
            </a:r>
            <a:r>
              <a:rPr lang="et-EE" sz="1800" dirty="0"/>
              <a:t>5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27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A7286-1401-4A60-A22D-F4EE177B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856" y="6139644"/>
            <a:ext cx="10515600" cy="870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https://www.thisiscolossal.com/2018/09/pastries-cakes-and-sweets-by-dinara-kasko/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F487D-221C-4CB3-B4EF-E9898016E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50" y="0"/>
            <a:ext cx="8982300" cy="601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A7286-1401-4A60-A22D-F4EE177B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856" y="6139644"/>
            <a:ext cx="10515600" cy="870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https://www.thisiscolossal.com/2018/09/pastries-cakes-and-sweets-by-dinara-kasko/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5B96C-99B4-40B3-A8F4-1FD19B65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37" y="-74951"/>
            <a:ext cx="9695325" cy="6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A7286-1401-4A60-A22D-F4EE177B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856" y="6139644"/>
            <a:ext cx="10515600" cy="870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75000"/>
                  </a:schemeClr>
                </a:solidFill>
              </a:rPr>
              <a:t>https://www.thisiscolossal.com/2018/09/pastries-cakes-and-sweets-by-dinara-kasko/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94D9-FCDB-435F-8A13-36066C7E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83" y="0"/>
            <a:ext cx="9356634" cy="596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27237</TotalTime>
  <Words>801</Words>
  <Application>Microsoft Office PowerPoint</Application>
  <PresentationFormat>Widescreen</PresentationFormat>
  <Paragraphs>81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游ゴシック</vt:lpstr>
      <vt:lpstr>Arial</vt:lpstr>
      <vt:lpstr>Calibri</vt:lpstr>
      <vt:lpstr>Calibri Light</vt:lpstr>
      <vt:lpstr>Courier New</vt:lpstr>
      <vt:lpstr>Times New Roman</vt:lpstr>
      <vt:lpstr>Office Theme</vt:lpstr>
      <vt:lpstr>Origami kui matemaatika õppimise meetod</vt:lpstr>
      <vt:lpstr>Voltimine 1</vt:lpstr>
      <vt:lpstr>Voltimine 2</vt:lpstr>
      <vt:lpstr>Voltimine 3</vt:lpstr>
      <vt:lpstr>Voltimine 4</vt:lpstr>
      <vt:lpstr>Voltimine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Voltimine 14</vt:lpstr>
      <vt:lpstr>Voltimine 15</vt:lpstr>
      <vt:lpstr>Voltimine 16</vt:lpstr>
      <vt:lpstr>Voltimine 17</vt:lpstr>
      <vt:lpstr>Voltimine 18</vt:lpstr>
      <vt:lpstr>Voltimine 19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Loogika</dc:title>
  <dc:creator>Tiina Kraav</dc:creator>
  <cp:lastModifiedBy>Tiina Kraav</cp:lastModifiedBy>
  <cp:revision>123</cp:revision>
  <cp:lastPrinted>2021-11-06T11:50:06Z</cp:lastPrinted>
  <dcterms:created xsi:type="dcterms:W3CDTF">2020-10-07T08:05:59Z</dcterms:created>
  <dcterms:modified xsi:type="dcterms:W3CDTF">2022-08-13T08:03:26Z</dcterms:modified>
</cp:coreProperties>
</file>