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20" r:id="rId2"/>
    <p:sldMasterId id="2147483739" r:id="rId3"/>
    <p:sldMasterId id="2147483752" r:id="rId4"/>
    <p:sldMasterId id="2147483774" r:id="rId5"/>
  </p:sldMasterIdLst>
  <p:notesMasterIdLst>
    <p:notesMasterId r:id="rId157"/>
  </p:notesMasterIdLst>
  <p:handoutMasterIdLst>
    <p:handoutMasterId r:id="rId158"/>
  </p:handoutMasterIdLst>
  <p:sldIdLst>
    <p:sldId id="684"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699" r:id="rId21"/>
    <p:sldId id="700" r:id="rId22"/>
    <p:sldId id="701" r:id="rId23"/>
    <p:sldId id="702" r:id="rId24"/>
    <p:sldId id="703" r:id="rId25"/>
    <p:sldId id="704" r:id="rId26"/>
    <p:sldId id="262" r:id="rId27"/>
    <p:sldId id="260" r:id="rId28"/>
    <p:sldId id="257" r:id="rId29"/>
    <p:sldId id="263" r:id="rId30"/>
    <p:sldId id="258" r:id="rId31"/>
    <p:sldId id="259" r:id="rId32"/>
    <p:sldId id="261" r:id="rId33"/>
    <p:sldId id="421" r:id="rId34"/>
    <p:sldId id="424" r:id="rId35"/>
    <p:sldId id="464" r:id="rId36"/>
    <p:sldId id="265" r:id="rId37"/>
    <p:sldId id="667" r:id="rId38"/>
    <p:sldId id="668" r:id="rId39"/>
    <p:sldId id="669" r:id="rId40"/>
    <p:sldId id="670" r:id="rId41"/>
    <p:sldId id="671" r:id="rId42"/>
    <p:sldId id="672" r:id="rId43"/>
    <p:sldId id="673" r:id="rId44"/>
    <p:sldId id="675" r:id="rId45"/>
    <p:sldId id="676" r:id="rId46"/>
    <p:sldId id="677" r:id="rId47"/>
    <p:sldId id="678" r:id="rId48"/>
    <p:sldId id="679" r:id="rId49"/>
    <p:sldId id="680" r:id="rId50"/>
    <p:sldId id="681" r:id="rId51"/>
    <p:sldId id="682" r:id="rId52"/>
    <p:sldId id="474" r:id="rId53"/>
    <p:sldId id="646" r:id="rId54"/>
    <p:sldId id="647" r:id="rId55"/>
    <p:sldId id="648" r:id="rId56"/>
    <p:sldId id="649" r:id="rId57"/>
    <p:sldId id="650" r:id="rId58"/>
    <p:sldId id="651" r:id="rId59"/>
    <p:sldId id="652" r:id="rId60"/>
    <p:sldId id="654" r:id="rId61"/>
    <p:sldId id="655" r:id="rId62"/>
    <p:sldId id="656" r:id="rId63"/>
    <p:sldId id="657" r:id="rId64"/>
    <p:sldId id="658" r:id="rId65"/>
    <p:sldId id="270" r:id="rId66"/>
    <p:sldId id="659" r:id="rId67"/>
    <p:sldId id="546" r:id="rId68"/>
    <p:sldId id="547" r:id="rId69"/>
    <p:sldId id="548" r:id="rId70"/>
    <p:sldId id="549" r:id="rId71"/>
    <p:sldId id="550" r:id="rId72"/>
    <p:sldId id="551" r:id="rId73"/>
    <p:sldId id="552" r:id="rId74"/>
    <p:sldId id="264" r:id="rId75"/>
    <p:sldId id="553" r:id="rId76"/>
    <p:sldId id="554" r:id="rId77"/>
    <p:sldId id="555" r:id="rId78"/>
    <p:sldId id="556" r:id="rId79"/>
    <p:sldId id="557" r:id="rId80"/>
    <p:sldId id="558" r:id="rId81"/>
    <p:sldId id="559" r:id="rId82"/>
    <p:sldId id="560" r:id="rId83"/>
    <p:sldId id="561" r:id="rId84"/>
    <p:sldId id="562" r:id="rId85"/>
    <p:sldId id="269" r:id="rId86"/>
    <p:sldId id="274" r:id="rId87"/>
    <p:sldId id="271" r:id="rId88"/>
    <p:sldId id="273" r:id="rId89"/>
    <p:sldId id="563" r:id="rId90"/>
    <p:sldId id="266" r:id="rId91"/>
    <p:sldId id="638" r:id="rId92"/>
    <p:sldId id="639" r:id="rId93"/>
    <p:sldId id="640" r:id="rId94"/>
    <p:sldId id="641" r:id="rId95"/>
    <p:sldId id="642" r:id="rId96"/>
    <p:sldId id="644" r:id="rId97"/>
    <p:sldId id="571" r:id="rId98"/>
    <p:sldId id="267" r:id="rId99"/>
    <p:sldId id="268" r:id="rId100"/>
    <p:sldId id="572" r:id="rId101"/>
    <p:sldId id="573" r:id="rId102"/>
    <p:sldId id="275" r:id="rId103"/>
    <p:sldId id="575" r:id="rId104"/>
    <p:sldId id="576" r:id="rId105"/>
    <p:sldId id="577" r:id="rId106"/>
    <p:sldId id="578" r:id="rId107"/>
    <p:sldId id="579" r:id="rId108"/>
    <p:sldId id="580" r:id="rId109"/>
    <p:sldId id="581" r:id="rId110"/>
    <p:sldId id="582" r:id="rId111"/>
    <p:sldId id="583" r:id="rId112"/>
    <p:sldId id="584" r:id="rId113"/>
    <p:sldId id="585" r:id="rId114"/>
    <p:sldId id="586" r:id="rId115"/>
    <p:sldId id="587" r:id="rId116"/>
    <p:sldId id="588" r:id="rId117"/>
    <p:sldId id="470" r:id="rId118"/>
    <p:sldId id="660" r:id="rId119"/>
    <p:sldId id="661" r:id="rId120"/>
    <p:sldId id="662" r:id="rId121"/>
    <p:sldId id="663" r:id="rId122"/>
    <p:sldId id="664" r:id="rId123"/>
    <p:sldId id="591" r:id="rId124"/>
    <p:sldId id="592" r:id="rId125"/>
    <p:sldId id="593" r:id="rId126"/>
    <p:sldId id="594" r:id="rId127"/>
    <p:sldId id="595" r:id="rId128"/>
    <p:sldId id="327" r:id="rId129"/>
    <p:sldId id="596" r:id="rId130"/>
    <p:sldId id="467" r:id="rId131"/>
    <p:sldId id="468" r:id="rId132"/>
    <p:sldId id="469" r:id="rId133"/>
    <p:sldId id="628" r:id="rId134"/>
    <p:sldId id="629" r:id="rId135"/>
    <p:sldId id="630" r:id="rId136"/>
    <p:sldId id="631" r:id="rId137"/>
    <p:sldId id="632" r:id="rId138"/>
    <p:sldId id="633" r:id="rId139"/>
    <p:sldId id="621" r:id="rId140"/>
    <p:sldId id="622" r:id="rId141"/>
    <p:sldId id="623" r:id="rId142"/>
    <p:sldId id="624" r:id="rId143"/>
    <p:sldId id="625" r:id="rId144"/>
    <p:sldId id="626" r:id="rId145"/>
    <p:sldId id="627" r:id="rId146"/>
    <p:sldId id="597" r:id="rId147"/>
    <p:sldId id="598" r:id="rId148"/>
    <p:sldId id="599" r:id="rId149"/>
    <p:sldId id="600" r:id="rId150"/>
    <p:sldId id="601" r:id="rId151"/>
    <p:sldId id="602" r:id="rId152"/>
    <p:sldId id="603" r:id="rId153"/>
    <p:sldId id="604" r:id="rId154"/>
    <p:sldId id="472" r:id="rId155"/>
    <p:sldId id="473" r:id="rId1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004494"/>
    <a:srgbClr val="931680"/>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92744" autoAdjust="0"/>
  </p:normalViewPr>
  <p:slideViewPr>
    <p:cSldViewPr snapToGrid="0">
      <p:cViewPr varScale="1">
        <p:scale>
          <a:sx n="64" d="100"/>
          <a:sy n="64" d="100"/>
        </p:scale>
        <p:origin x="72" y="36"/>
      </p:cViewPr>
      <p:guideLst>
        <p:guide orient="horz" pos="2092"/>
        <p:guide pos="3840"/>
      </p:guideLst>
    </p:cSldViewPr>
  </p:slideViewPr>
  <p:outlineViewPr>
    <p:cViewPr>
      <p:scale>
        <a:sx n="33" d="100"/>
        <a:sy n="33" d="100"/>
      </p:scale>
      <p:origin x="0" y="-370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presProps" Target="pres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viewProps" Target="viewProps.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08/12/2022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08/12/2022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te-of-the-union.ec.europa.eu/system/files/2022-09/SOTEU_2022_Letter_of_Intent_EN_0.pdf" TargetMode="External"/><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https://www.linkedin.com/pulse/people-technologies-infrastructure-europes-plan-thrive-thierry-bret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59CF2995-AB43-4B7C-B8CD-9DC7C3692A9C}"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30</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7406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IE" sz="1200" b="0" i="1" dirty="0"/>
              <a:t>President von der Leyen’s State of the Union </a:t>
            </a:r>
            <a:r>
              <a:rPr lang="en-IE" sz="1200" b="0" i="1" dirty="0">
                <a:hlinkClick r:id="rId3"/>
              </a:rPr>
              <a:t>letter of intent</a:t>
            </a:r>
            <a:endParaRPr lang="en-IE" sz="1200" b="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IE"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We will continue looking at new digital opportunities and trends, such as the metaverse</a:t>
            </a:r>
            <a:r>
              <a:rPr lang="en-IE" sz="1200" dirty="0">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IE" sz="1200" dirty="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IE" sz="1200" i="1" dirty="0">
                <a:solidFill>
                  <a:srgbClr val="4D4D4D"/>
                </a:solidFill>
              </a:rPr>
              <a:t>Commissioner Breton blog </a:t>
            </a:r>
            <a:r>
              <a:rPr lang="en-IE" sz="1200" i="1" dirty="0">
                <a:solidFill>
                  <a:srgbClr val="4D4D4D"/>
                </a:solidFill>
                <a:hlinkClick r:id="rId4"/>
              </a:rPr>
              <a:t>People, technologies &amp; infrastructure – Europe’s plan to thrive in the metaverse</a:t>
            </a:r>
            <a:endParaRPr lang="en-IE" sz="1200" dirty="0">
              <a:latin typeface="Times New Roman" panose="02020603050405020304" pitchFamily="18" charset="0"/>
              <a:cs typeface="Times New Roman" panose="02020603050405020304" pitchFamily="18" charset="0"/>
            </a:endParaRPr>
          </a:p>
          <a:p>
            <a:pPr marL="0" indent="0">
              <a:buNone/>
            </a:pPr>
            <a:r>
              <a:rPr lang="en-IE" sz="1400" dirty="0">
                <a:latin typeface="Times New Roman" panose="02020603050405020304" pitchFamily="18" charset="0"/>
                <a:cs typeface="Times New Roman" panose="02020603050405020304" pitchFamily="18" charset="0"/>
              </a:rPr>
              <a:t>“</a:t>
            </a:r>
            <a:r>
              <a:rPr lang="en-IE" sz="1400" b="1" dirty="0">
                <a:latin typeface="Times New Roman" panose="02020603050405020304" pitchFamily="18" charset="0"/>
                <a:cs typeface="Times New Roman" panose="02020603050405020304" pitchFamily="18" charset="0"/>
              </a:rPr>
              <a:t>Our European way to foster the virtual worlds is threefold: people, technologies and infrastructure</a:t>
            </a:r>
            <a:r>
              <a:rPr lang="en-IE" sz="1400" dirty="0">
                <a:latin typeface="Times New Roman" panose="02020603050405020304" pitchFamily="18" charset="0"/>
                <a:cs typeface="Times New Roman" panose="02020603050405020304" pitchFamily="18" charset="0"/>
              </a:rPr>
              <a:t>“</a:t>
            </a:r>
          </a:p>
          <a:p>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98</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677603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3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74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52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51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119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67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598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59CF2995-AB43-4B7C-B8CD-9DC7C3692A9C}"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31</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72698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 USA (ANSI, NIST), Japan (ARIB, TTC, METI), South Korea (TTA), Canada (SCC), Australia (SA)</a:t>
            </a:r>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37</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418621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0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99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spcAft>
                <a:spcPts val="1200"/>
              </a:spcAft>
              <a:buFont typeface="Arial" panose="020B0604020202020204" pitchFamily="34" charset="0"/>
              <a:buChar char="•"/>
            </a:pPr>
            <a:r>
              <a:rPr lang="en-US" sz="1200" b="0" dirty="0">
                <a:solidFill>
                  <a:schemeClr val="tx1"/>
                </a:solidFill>
              </a:rPr>
              <a:t>Next generation of XR devices and applications, which are human-</a:t>
            </a:r>
            <a:r>
              <a:rPr lang="en-US" sz="1200" b="0" dirty="0" err="1">
                <a:solidFill>
                  <a:schemeClr val="tx1"/>
                </a:solidFill>
              </a:rPr>
              <a:t>centred</a:t>
            </a:r>
            <a:r>
              <a:rPr lang="en-US" sz="1200" b="0" dirty="0">
                <a:solidFill>
                  <a:schemeClr val="tx1"/>
                </a:solidFill>
              </a:rPr>
              <a:t>, and provide intuitive and realistic user experiences, by exploiting cross </a:t>
            </a:r>
            <a:r>
              <a:rPr lang="en-US" sz="1200" b="0" dirty="0" err="1">
                <a:solidFill>
                  <a:schemeClr val="tx1"/>
                </a:solidFill>
              </a:rPr>
              <a:t>fertilisation</a:t>
            </a:r>
            <a:r>
              <a:rPr lang="en-US" sz="1200" b="0" dirty="0">
                <a:solidFill>
                  <a:schemeClr val="tx1"/>
                </a:solidFill>
              </a:rPr>
              <a:t> between technologies such as 5G/6G, IoT, data, artificial intelligence, edge and cloud computing, and microelectronics but also across domains of use such as (but not limited to education, manufacturing, health, cultural heritage, media and security).</a:t>
            </a:r>
          </a:p>
          <a:p>
            <a:pPr marL="285750" lvl="1" indent="-285750">
              <a:spcAft>
                <a:spcPts val="1200"/>
              </a:spcAft>
              <a:buFont typeface="Arial" panose="020B0604020202020204" pitchFamily="34" charset="0"/>
              <a:buChar char="•"/>
            </a:pPr>
            <a:endParaRPr lang="en-US" sz="1200" b="0" dirty="0">
              <a:solidFill>
                <a:schemeClr val="tx1"/>
              </a:solidFill>
            </a:endParaRPr>
          </a:p>
          <a:p>
            <a:pPr marL="285750" lvl="1" indent="-285750">
              <a:spcAft>
                <a:spcPts val="600"/>
              </a:spcAft>
              <a:buFont typeface="Arial" panose="020B0604020202020204" pitchFamily="34" charset="0"/>
              <a:buChar char="•"/>
            </a:pPr>
            <a:r>
              <a:rPr lang="en-US" sz="1200" b="0" dirty="0">
                <a:solidFill>
                  <a:schemeClr val="tx1"/>
                </a:solidFill>
              </a:rPr>
              <a:t>Devices and applications thar are more realistic, more affordable and gender-neutral, developed by European companies, respecting European values of ethics, privacy, security and safety, aiming at technological sovereignty and resilience. </a:t>
            </a:r>
          </a:p>
          <a:p>
            <a:endParaRPr lang="en-US" dirty="0"/>
          </a:p>
          <a:p>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93</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14205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94</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61682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95</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55312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15000"/>
              </a:lnSpc>
              <a:spcBef>
                <a:spcPct val="30000"/>
              </a:spcBef>
              <a:spcAft>
                <a:spcPts val="1000"/>
              </a:spcAft>
              <a:buClrTx/>
              <a:buSzTx/>
              <a:buFont typeface="+mj-lt"/>
              <a:buNone/>
              <a:tabLst/>
              <a:defRPr/>
            </a:pPr>
            <a:r>
              <a:rPr lang="en-GB" sz="1800" b="0" dirty="0">
                <a:solidFill>
                  <a:srgbClr val="243F60"/>
                </a:solidFill>
                <a:effectLst/>
                <a:latin typeface="Times New Roman" panose="02020603050405020304" pitchFamily="18" charset="0"/>
                <a:ea typeface="Times New Roman" panose="02020603050405020304" pitchFamily="18" charset="0"/>
              </a:rPr>
              <a:t>HORIZON-CL4-2023-DIGITAL-EMERGING-01-57 </a:t>
            </a:r>
            <a:r>
              <a:rPr lang="en-GB" sz="1800" b="0" dirty="0">
                <a:solidFill>
                  <a:srgbClr val="243F6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IE" sz="1800" b="0" dirty="0">
                <a:solidFill>
                  <a:srgbClr val="243F60"/>
                </a:solidFill>
                <a:effectLst/>
                <a:latin typeface="Times New Roman" panose="02020603050405020304" pitchFamily="18" charset="0"/>
                <a:ea typeface="Times New Roman" panose="02020603050405020304" pitchFamily="18" charset="0"/>
                <a:cs typeface="+mn-cs"/>
                <a:sym typeface="Wingdings" panose="05000000000000000000" pitchFamily="2" charset="2"/>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Augmented reality visualization for health. Minimally and non-invasive spectroscopic and </a:t>
            </a:r>
            <a:r>
              <a:rPr lang="en-GB"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biophotonic</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imaging and sensing techniques enable diagnosis, screening, monitoring and treatment of patients</a:t>
            </a:r>
          </a:p>
          <a:p>
            <a:pPr marL="0" marR="0" lvl="0" indent="0" algn="just" defTabSz="914400" rtl="0" eaLnBrk="1" fontAlgn="base" latinLnBrk="0" hangingPunct="1">
              <a:lnSpc>
                <a:spcPct val="115000"/>
              </a:lnSpc>
              <a:spcBef>
                <a:spcPct val="30000"/>
              </a:spcBef>
              <a:spcAft>
                <a:spcPts val="1000"/>
              </a:spcAft>
              <a:buClrTx/>
              <a:buSzTx/>
              <a:buFont typeface="+mj-lt"/>
              <a:buNone/>
              <a:tabLst/>
              <a:defRPr/>
            </a:pPr>
            <a:endParaRPr lang="en-GB" sz="1800" dirty="0">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ct val="30000"/>
              </a:spcBef>
              <a:spcAft>
                <a:spcPts val="1000"/>
              </a:spcAft>
              <a:buClrTx/>
              <a:buSzTx/>
              <a:buFont typeface="+mj-lt"/>
              <a:buNone/>
              <a:tabLst/>
              <a:defRPr/>
            </a:pPr>
            <a:r>
              <a:rPr lang="en-US" sz="1800" dirty="0">
                <a:solidFill>
                  <a:srgbClr val="0F5494"/>
                </a:solidFill>
              </a:rPr>
              <a:t>HORIZON-CL4-2024-TWIN-TRANSITION-01-44 </a:t>
            </a:r>
            <a:r>
              <a:rPr lang="en-US" sz="1800" dirty="0">
                <a:solidFill>
                  <a:srgbClr val="0F5494"/>
                </a:solidFill>
                <a:sym typeface="Wingdings" panose="05000000000000000000" pitchFamily="2" charset="2"/>
              </a:rPr>
              <a:t>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include issues of skilling and standardisation and man-machine interaction by deploying Virtual and Augmented Reality techniques</a:t>
            </a:r>
          </a:p>
          <a:p>
            <a:pPr marL="0" lvl="0" indent="0" algn="just">
              <a:lnSpc>
                <a:spcPct val="115000"/>
              </a:lnSpc>
              <a:spcAft>
                <a:spcPts val="1000"/>
              </a:spcAft>
              <a:buFont typeface="+mj-lt"/>
              <a:buNone/>
            </a:pPr>
            <a:endParaRPr lang="en-I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ct val="30000"/>
              </a:spcBef>
              <a:spcAft>
                <a:spcPts val="1000"/>
              </a:spcAft>
              <a:buClrTx/>
              <a:buSzTx/>
              <a:buFont typeface="+mj-lt"/>
              <a:buNone/>
              <a:tabLst/>
              <a:defRPr/>
            </a:pPr>
            <a:r>
              <a:rPr lang="en-US" sz="1800" dirty="0">
                <a:solidFill>
                  <a:srgbClr val="0F5494"/>
                </a:solidFill>
              </a:rPr>
              <a:t>HORIZON-EUSPA-2023-SPACE-01-41 </a:t>
            </a:r>
            <a:r>
              <a:rPr lang="en-US" sz="1800" dirty="0">
                <a:solidFill>
                  <a:srgbClr val="0F5494"/>
                </a:solidFill>
                <a:sym typeface="Wingdings" panose="05000000000000000000" pitchFamily="2" charset="2"/>
              </a:rPr>
              <a:t> </a:t>
            </a:r>
            <a:r>
              <a:rPr lang="en-GB" sz="1800" dirty="0">
                <a:solidFill>
                  <a:srgbClr val="000000"/>
                </a:solidFill>
                <a:effectLst/>
                <a:latin typeface="Times New Roman" panose="02020603050405020304" pitchFamily="18" charset="0"/>
                <a:ea typeface="Times New Roman" panose="02020603050405020304" pitchFamily="18" charset="0"/>
              </a:rPr>
              <a:t>European Global Navigation Satellite System (EGNSS) </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Underpinning technologies may include among other </a:t>
            </a:r>
            <a:r>
              <a:rPr lang="en-GB"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metaverse</a:t>
            </a:r>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and/or Digital Twins for cities, tele-presence tools, wearables, AR/VR, sensor integration, technologies allowing seamless indoor-outdoor navigation, etc</a:t>
            </a:r>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96</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9096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876300" rtl="0" eaLnBrk="0" fontAlgn="base" latinLnBrk="0" hangingPunct="0">
              <a:lnSpc>
                <a:spcPct val="100000"/>
              </a:lnSpc>
              <a:spcBef>
                <a:spcPct val="0"/>
              </a:spcBef>
              <a:spcAft>
                <a:spcPct val="0"/>
              </a:spcAft>
              <a:buClrTx/>
              <a:buSzTx/>
              <a:buFontTx/>
              <a:buNone/>
              <a:tabLst/>
              <a:defRPr/>
            </a:pPr>
            <a:fld id="{4980D926-EB96-4A2F-A45C-056BAFE8D5D3}" type="slidenum">
              <a:rPr kumimoji="0" lang="en-GB" sz="11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876300" rtl="0" eaLnBrk="0" fontAlgn="base" latinLnBrk="0" hangingPunct="0">
                <a:lnSpc>
                  <a:spcPct val="100000"/>
                </a:lnSpc>
                <a:spcBef>
                  <a:spcPct val="0"/>
                </a:spcBef>
                <a:spcAft>
                  <a:spcPct val="0"/>
                </a:spcAft>
                <a:buClrTx/>
                <a:buSzTx/>
                <a:buFontTx/>
                <a:buNone/>
                <a:tabLst/>
                <a:defRPr/>
              </a:pPr>
              <a:t>97</a:t>
            </a:fld>
            <a:endParaRPr kumimoji="0" lang="en-GB" sz="11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85407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image" Target="../media/image34.png"/><Relationship Id="rId3" Type="http://schemas.openxmlformats.org/officeDocument/2006/relationships/hyperlink" Target="https://www.ngi.eu/" TargetMode="External"/><Relationship Id="rId7" Type="http://schemas.openxmlformats.org/officeDocument/2006/relationships/hyperlink" Target="https://consultation.ngi.eu/" TargetMode="External"/><Relationship Id="rId12" Type="http://schemas.openxmlformats.org/officeDocument/2006/relationships/hyperlink" Target="https://www.instagram.com/ngi4eu/" TargetMode="External"/><Relationship Id="rId17" Type="http://schemas.openxmlformats.org/officeDocument/2006/relationships/hyperlink" Target="https://www.youtube.com/channel/UCafmIQ_fwe_FiwiiYj6QLUA" TargetMode="External"/><Relationship Id="rId2" Type="http://schemas.openxmlformats.org/officeDocument/2006/relationships/image" Target="../media/image27.png"/><Relationship Id="rId16" Type="http://schemas.openxmlformats.org/officeDocument/2006/relationships/image" Target="../media/image33.png"/><Relationship Id="rId1" Type="http://schemas.openxmlformats.org/officeDocument/2006/relationships/slideMaster" Target="../slideMasters/slideMaster4.xml"/><Relationship Id="rId6" Type="http://schemas.microsoft.com/office/2007/relationships/hdphoto" Target="../media/hdphoto1.wdp"/><Relationship Id="rId11" Type="http://schemas.openxmlformats.org/officeDocument/2006/relationships/image" Target="../media/image30.png"/><Relationship Id="rId5" Type="http://schemas.openxmlformats.org/officeDocument/2006/relationships/image" Target="../media/image28.png"/><Relationship Id="rId15" Type="http://schemas.openxmlformats.org/officeDocument/2006/relationships/image" Target="../media/image32.png"/><Relationship Id="rId10" Type="http://schemas.openxmlformats.org/officeDocument/2006/relationships/hyperlink" Target="https://www.facebook.com/NGI4EU/" TargetMode="External"/><Relationship Id="rId4" Type="http://schemas.openxmlformats.org/officeDocument/2006/relationships/hyperlink" Target="http://ngi.eu/" TargetMode="External"/><Relationship Id="rId9" Type="http://schemas.openxmlformats.org/officeDocument/2006/relationships/hyperlink" Target="https://twitter.com/NGI4eu" TargetMode="External"/><Relationship Id="rId14" Type="http://schemas.openxmlformats.org/officeDocument/2006/relationships/hyperlink" Target="https://www.linkedin.com/groups/2206279"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800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4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574282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193633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90783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999498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438343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42083564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289495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150919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367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98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3434458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84872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1862038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1749825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2010861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3618829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348890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3236694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3515869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368990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225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1065439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1517372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2976388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98136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783775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653431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1" y="1368000"/>
            <a:ext cx="10486869" cy="4103410"/>
          </a:xfrm>
        </p:spPr>
        <p:txBody>
          <a:bodyPr/>
          <a:lstStyle>
            <a:lvl1pPr marL="0" indent="0" algn="l">
              <a:buNone/>
              <a:defRPr sz="15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27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8"/>
            <a:ext cx="2743200" cy="365125"/>
          </a:xfrm>
        </p:spPr>
        <p:txBody>
          <a:bodyPr>
            <a:noAutofit/>
          </a:bodyPr>
          <a:lstStyle/>
          <a:p>
            <a:pPr eaLnBrk="0" fontAlgn="base" hangingPunct="0">
              <a:spcBef>
                <a:spcPct val="0"/>
              </a:spcBef>
              <a:spcAft>
                <a:spcPct val="0"/>
              </a:spcAft>
            </a:pPr>
            <a:fld id="{F46C79FD-C571-418B-AB0F-5EE936C85276}" type="slidenum">
              <a:rPr lang="en-GB" smtClean="0">
                <a:solidFill>
                  <a:srgbClr val="000000"/>
                </a:solidFill>
              </a:rPr>
              <a:pPr eaLnBrk="0" fontAlgn="base" hangingPunct="0">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4060381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11F3-DA76-4CC4-A149-38835FA597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42CA12B-A3EE-43B9-98AB-E8C692319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D6AB00F-00EC-4E80-A5D8-F719688C9018}"/>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71AFC979-6642-4980-9CEA-70EBAD42BB8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1E3CFB0-8A00-4DF8-B5A1-5B207046287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4049480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50CA8-A48F-484E-ABF4-B834C75A872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1028946-0FF0-4236-9E12-81E5681CD7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E141C2C-FBE7-4DC1-B7D0-6C9145A7237A}"/>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2BF071C4-789F-4851-8AB6-BF005868E58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2B42B8-F22C-4169-8DDE-592007069374}"/>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426314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AFE8-9474-4A0F-97A6-AC59511179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A19CCCD-3C5F-4601-A01A-FC7691F65E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2EA72-B9DB-40C0-935D-800C1E0FA672}"/>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C0108965-F74E-49E3-BBA3-FE7AC27EB41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D4FA377-65B7-4978-B54F-D98FD3ED6BF8}"/>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113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7610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A926-E71C-43F3-866A-3A321D49AB69}"/>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F5877BC-6A4D-485A-86DE-336E8A3B1B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6FD25D7-5C20-4534-B208-2D91C5920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2F5914-7929-4519-ACCE-F222B6F30775}"/>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ACDA1B57-C946-4F48-980D-D5EDCEC9AA2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9A8FA0E-0FC9-4470-9820-1CFCBE7721D6}"/>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1978605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233C-58EC-4E7D-8C2E-41F512008EA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2734081-23E4-4294-94CE-638A9D8E3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E26966-59AB-4DAF-9D60-0028AF3582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196DD3B-1098-4A82-9ECD-15296BEDC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1C382-0638-4AF5-B6B0-A089DF137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5253A43-E813-4767-B6BF-9687ACE398E8}"/>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8" name="Footer Placeholder 7">
            <a:extLst>
              <a:ext uri="{FF2B5EF4-FFF2-40B4-BE49-F238E27FC236}">
                <a16:creationId xmlns:a16="http://schemas.microsoft.com/office/drawing/2014/main" id="{C66C69FE-E51D-4512-87D9-E77E06E5DCC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653DF5E-DDDE-4233-99FE-EB788ADDD71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1769310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D31A-64C4-4B4A-A27D-CBCA431D7732}"/>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E1AB4BD-2D56-4884-AB25-AB21281F8C0A}"/>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4" name="Footer Placeholder 3">
            <a:extLst>
              <a:ext uri="{FF2B5EF4-FFF2-40B4-BE49-F238E27FC236}">
                <a16:creationId xmlns:a16="http://schemas.microsoft.com/office/drawing/2014/main" id="{BD908EA9-3FB7-4A51-8226-171FA4B9B964}"/>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94FBC27-8D85-43EE-9782-250FC93E7628}"/>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4120080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63CAB4-84C7-47EB-B030-8831BB1B7B2B}"/>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3" name="Footer Placeholder 2">
            <a:extLst>
              <a:ext uri="{FF2B5EF4-FFF2-40B4-BE49-F238E27FC236}">
                <a16:creationId xmlns:a16="http://schemas.microsoft.com/office/drawing/2014/main" id="{728AB5B4-1540-41BC-A2E6-DEC269F5785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E13009A-3818-4732-8FF3-4ED45F31280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341240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2990-F2B1-4EC5-A3E7-8D054D61D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FCA3FBE-F74F-4CFF-90AA-06EFC0C02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8CEE4BA-633D-46C6-ABD4-B493017FE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EF37A-2E0D-42AB-BC42-A1F3F39AE6C4}"/>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99612977-2D5C-4A4E-86F4-623D32E1C4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19C29C-A5D4-4598-987A-0142F03BBBAA}"/>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3592381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388B-90BD-4AFF-944A-438EAB9F5A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C3D0636-DF0E-44E7-82AE-850BE34CE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492C4F0-4B39-436F-B296-F05487475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5BEF8-0FE5-407F-895A-D8EB9F46F332}"/>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6" name="Footer Placeholder 5">
            <a:extLst>
              <a:ext uri="{FF2B5EF4-FFF2-40B4-BE49-F238E27FC236}">
                <a16:creationId xmlns:a16="http://schemas.microsoft.com/office/drawing/2014/main" id="{E3AD2708-36DA-4411-90A9-FCAC5E74E13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A6A04DA-2FF4-4BBA-BC66-EC555325D2E0}"/>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1775225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C06B-B21D-49F6-882B-7F5C9920F6E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D265348-6337-47AE-AD16-5D746274C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C6846EF-21D7-44FF-BCAB-911A229359AF}"/>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5991CA54-3B56-4504-A219-8738C392D84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F44A4F-FCE1-4E03-85AE-3244FB436FDB}"/>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528567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8C474-32BA-4AEF-959F-CEED11904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575721C-A7E9-48D4-BB71-ABC86A2DF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779DDAA-938A-49E5-9291-2A85B32F18D0}"/>
              </a:ext>
            </a:extLst>
          </p:cNvPr>
          <p:cNvSpPr>
            <a:spLocks noGrp="1"/>
          </p:cNvSpPr>
          <p:nvPr>
            <p:ph type="dt" sz="half" idx="10"/>
          </p:nvPr>
        </p:nvSpPr>
        <p:spPr/>
        <p:txBody>
          <a:body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760C3620-0F6A-412C-86DA-F37EAFE32B9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38332D-18A2-4AAE-8611-C926CBC80165}"/>
              </a:ext>
            </a:extLst>
          </p:cNvPr>
          <p:cNvSpPr>
            <a:spLocks noGrp="1"/>
          </p:cNvSpPr>
          <p:nvPr>
            <p:ph type="sldNum" sz="quarter" idx="12"/>
          </p:nvPr>
        </p:nvSpPr>
        <p:spPr/>
        <p:txBody>
          <a:bodyPr/>
          <a:lstStyle/>
          <a:p>
            <a:fld id="{1A834A1F-5BF4-4358-B4D5-C13A5C0B4805}" type="slidenum">
              <a:rPr lang="en-IE" smtClean="0"/>
              <a:t>‹#›</a:t>
            </a:fld>
            <a:endParaRPr lang="en-IE"/>
          </a:p>
        </p:txBody>
      </p:sp>
    </p:spTree>
    <p:extLst>
      <p:ext uri="{BB962C8B-B14F-4D97-AF65-F5344CB8AC3E}">
        <p14:creationId xmlns:p14="http://schemas.microsoft.com/office/powerpoint/2010/main" val="2639773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248797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 Acronym">
    <p:bg>
      <p:bgPr>
        <a:solidFill>
          <a:schemeClr val="tx1"/>
        </a:solidFill>
        <a:effectLst/>
      </p:bgPr>
    </p:bg>
    <p:spTree>
      <p:nvGrpSpPr>
        <p:cNvPr id="1" name=""/>
        <p:cNvGrpSpPr/>
        <p:nvPr/>
      </p:nvGrpSpPr>
      <p:grpSpPr>
        <a:xfrm>
          <a:off x="0" y="0"/>
          <a:ext cx="0" cy="0"/>
          <a:chOff x="0" y="0"/>
          <a:chExt cx="0" cy="0"/>
        </a:xfrm>
      </p:grpSpPr>
      <p:sp>
        <p:nvSpPr>
          <p:cNvPr id="11" name="Freeform 6"/>
          <p:cNvSpPr/>
          <p:nvPr/>
        </p:nvSpPr>
        <p:spPr bwMode="auto">
          <a:xfrm>
            <a:off x="0" y="2"/>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gradFill rotWithShape="0">
            <a:gsLst>
              <a:gs pos="0">
                <a:schemeClr val="accent1"/>
              </a:gs>
              <a:gs pos="100000">
                <a:schemeClr val="accent2"/>
              </a:gs>
            </a:gsLst>
            <a:lin ang="18600000"/>
          </a:gradFill>
          <a:ln w="12700">
            <a:noFill/>
            <a:miter lim="800000"/>
            <a:headEnd/>
            <a:tailEnd/>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txBody>
          <a:bodyPr vert="horz" wrap="none" lIns="68580" tIns="34290" rIns="68580" bIns="34290" numCol="1" anchor="t" anchorCtr="0" compatLnSpc="1">
            <a:prstTxWarp prst="textNoShape">
              <a:avLst/>
            </a:prstTxWarp>
          </a:bodyPr>
          <a:lstStyle/>
          <a:p>
            <a:pPr marL="0" algn="l" defTabSz="342900" rtl="0" eaLnBrk="1" latinLnBrk="0" hangingPunct="1"/>
            <a:endParaRPr lang="fr-FR" sz="1350" kern="1200" dirty="0">
              <a:solidFill>
                <a:schemeClr val="tx1"/>
              </a:solidFill>
              <a:latin typeface="+mn-lt"/>
              <a:ea typeface="+mn-ea"/>
              <a:cs typeface="+mn-cs"/>
            </a:endParaRPr>
          </a:p>
        </p:txBody>
      </p:sp>
      <p:sp>
        <p:nvSpPr>
          <p:cNvPr id="3" name="Subtitle 2"/>
          <p:cNvSpPr>
            <a:spLocks noGrp="1"/>
          </p:cNvSpPr>
          <p:nvPr>
            <p:ph type="subTitle" idx="1" hasCustomPrompt="1"/>
          </p:nvPr>
        </p:nvSpPr>
        <p:spPr>
          <a:xfrm>
            <a:off x="810001" y="5280847"/>
            <a:ext cx="10572000" cy="434974"/>
          </a:xfrm>
          <a:effectLst/>
        </p:spPr>
        <p:txBody>
          <a:bodyPr anchor="t"/>
          <a:lstStyle>
            <a:lvl1pPr marL="0" indent="0" algn="l">
              <a:buNone/>
              <a:defRPr b="1">
                <a:solidFill>
                  <a:srgbClr val="20537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fr-FR" dirty="0"/>
              <a:t>Click </a:t>
            </a:r>
            <a:r>
              <a:rPr lang="fr-FR" dirty="0" err="1"/>
              <a:t>here</a:t>
            </a:r>
            <a:r>
              <a:rPr lang="fr-FR" dirty="0"/>
              <a:t> to change the </a:t>
            </a:r>
            <a:r>
              <a:rPr lang="fr-FR" dirty="0" err="1"/>
              <a:t>subtitle</a:t>
            </a:r>
            <a:endParaRPr lang="fr-FR"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5921" y="498022"/>
            <a:ext cx="5877211" cy="2788457"/>
          </a:xfrm>
          <a:prstGeom prst="rect">
            <a:avLst/>
          </a:prstGeom>
        </p:spPr>
      </p:pic>
      <p:sp>
        <p:nvSpPr>
          <p:cNvPr id="10" name="Title 1"/>
          <p:cNvSpPr>
            <a:spLocks noGrp="1"/>
          </p:cNvSpPr>
          <p:nvPr>
            <p:ph type="ctrTitle" hasCustomPrompt="1"/>
          </p:nvPr>
        </p:nvSpPr>
        <p:spPr>
          <a:xfrm>
            <a:off x="810001" y="3784499"/>
            <a:ext cx="10572000" cy="900460"/>
          </a:xfrm>
        </p:spPr>
        <p:txBody>
          <a:bodyPr/>
          <a:lstStyle>
            <a:lvl1pPr>
              <a:defRPr sz="3000" b="1" i="0"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Tree>
    <p:extLst>
      <p:ext uri="{BB962C8B-B14F-4D97-AF65-F5344CB8AC3E}">
        <p14:creationId xmlns:p14="http://schemas.microsoft.com/office/powerpoint/2010/main" val="301835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31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Cover - Extende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F9674328-E7BE-E544-B44C-647D112E352D}"/>
              </a:ext>
            </a:extLst>
          </p:cNvPr>
          <p:cNvSpPr/>
          <p:nvPr userDrawn="1"/>
        </p:nvSpPr>
        <p:spPr bwMode="auto">
          <a:xfrm>
            <a:off x="0" y="2"/>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gradFill rotWithShape="0">
            <a:gsLst>
              <a:gs pos="0">
                <a:schemeClr val="accent1"/>
              </a:gs>
              <a:gs pos="100000">
                <a:schemeClr val="accent2"/>
              </a:gs>
            </a:gsLst>
            <a:lin ang="18600000"/>
          </a:gradFill>
          <a:ln w="12700">
            <a:noFill/>
            <a:miter lim="800000"/>
            <a:headEnd/>
            <a:tailEnd/>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txBody>
          <a:bodyPr vert="horz" wrap="none" lIns="68580" tIns="34290" rIns="68580" bIns="34290" numCol="1" anchor="t" anchorCtr="0" compatLnSpc="1">
            <a:prstTxWarp prst="textNoShape">
              <a:avLst/>
            </a:prstTxWarp>
          </a:bodyPr>
          <a:lstStyle/>
          <a:p>
            <a:pPr marL="0" algn="l" defTabSz="342900" rtl="0" eaLnBrk="1" latinLnBrk="0" hangingPunct="1"/>
            <a:endParaRPr lang="fr-FR" sz="1350" kern="1200" dirty="0">
              <a:solidFill>
                <a:schemeClr val="tx1"/>
              </a:solidFill>
              <a:latin typeface="+mn-lt"/>
              <a:ea typeface="+mn-ea"/>
              <a:cs typeface="+mn-cs"/>
            </a:endParaRPr>
          </a:p>
        </p:txBody>
      </p:sp>
      <p:sp>
        <p:nvSpPr>
          <p:cNvPr id="2" name="Title 1"/>
          <p:cNvSpPr>
            <a:spLocks noGrp="1"/>
          </p:cNvSpPr>
          <p:nvPr>
            <p:ph type="ctrTitle" hasCustomPrompt="1"/>
          </p:nvPr>
        </p:nvSpPr>
        <p:spPr>
          <a:xfrm>
            <a:off x="810001" y="3763928"/>
            <a:ext cx="10572000" cy="921033"/>
          </a:xfrm>
        </p:spPr>
        <p:txBody>
          <a:bodyPr/>
          <a:lstStyle>
            <a:lvl1pPr>
              <a:defRPr sz="3000" b="1" i="0"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Subtitle 2"/>
          <p:cNvSpPr>
            <a:spLocks noGrp="1"/>
          </p:cNvSpPr>
          <p:nvPr>
            <p:ph type="subTitle" idx="1" hasCustomPrompt="1"/>
          </p:nvPr>
        </p:nvSpPr>
        <p:spPr>
          <a:xfrm>
            <a:off x="810001" y="5280847"/>
            <a:ext cx="10572000" cy="434974"/>
          </a:xfrm>
        </p:spPr>
        <p:txBody>
          <a:bodyPr anchor="t"/>
          <a:lstStyle>
            <a:lvl1pPr marL="0" indent="0" algn="l">
              <a:buNone/>
              <a:defRPr b="1">
                <a:solidFill>
                  <a:srgbClr val="205374"/>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fr-FR" dirty="0"/>
              <a:t>Click </a:t>
            </a:r>
            <a:r>
              <a:rPr lang="fr-FR" dirty="0" err="1"/>
              <a:t>here</a:t>
            </a:r>
            <a:r>
              <a:rPr lang="fr-FR" dirty="0"/>
              <a:t> to change the </a:t>
            </a:r>
            <a:r>
              <a:rPr lang="fr-FR" dirty="0" err="1"/>
              <a:t>subtitle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389" y="423972"/>
            <a:ext cx="6582971" cy="2827301"/>
          </a:xfrm>
          <a:prstGeom prst="rect">
            <a:avLst/>
          </a:prstGeom>
        </p:spPr>
      </p:pic>
    </p:spTree>
    <p:extLst>
      <p:ext uri="{BB962C8B-B14F-4D97-AF65-F5344CB8AC3E}">
        <p14:creationId xmlns:p14="http://schemas.microsoft.com/office/powerpoint/2010/main" val="1498915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10001" y="447188"/>
            <a:ext cx="10571999" cy="970450"/>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idx="1" hasCustomPrompt="1"/>
          </p:nvPr>
        </p:nvSpPr>
        <p:spPr>
          <a:xfrm>
            <a:off x="818713" y="2296634"/>
            <a:ext cx="10554575" cy="3562165"/>
          </a:xfrm>
        </p:spPr>
        <p:txBody>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4">
            <a:extLst>
              <a:ext uri="{FF2B5EF4-FFF2-40B4-BE49-F238E27FC236}">
                <a16:creationId xmlns:a16="http://schemas.microsoft.com/office/drawing/2014/main" id="{11E5FD6A-9597-7B4F-BA13-F6958380EBB4}"/>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9" name="Date Placeholder 3">
            <a:extLst>
              <a:ext uri="{FF2B5EF4-FFF2-40B4-BE49-F238E27FC236}">
                <a16:creationId xmlns:a16="http://schemas.microsoft.com/office/drawing/2014/main" id="{D994DBF3-6AB8-A944-B7BD-F3291DD89D7E}"/>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0" name="Slide Number Placeholder 5">
            <a:extLst>
              <a:ext uri="{FF2B5EF4-FFF2-40B4-BE49-F238E27FC236}">
                <a16:creationId xmlns:a16="http://schemas.microsoft.com/office/drawing/2014/main" id="{D9268724-6243-084C-B816-6074F41FACF3}"/>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5" name="CasellaDiTesto 14">
            <a:extLst>
              <a:ext uri="{FF2B5EF4-FFF2-40B4-BE49-F238E27FC236}">
                <a16:creationId xmlns:a16="http://schemas.microsoft.com/office/drawing/2014/main" id="{C50DC348-7D70-A540-B6E8-55A0F51FF9BB}"/>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068707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9B8253B4-E5C5-5D4D-AEAC-1C9D48C7EE01}"/>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10001" y="447188"/>
            <a:ext cx="10571999" cy="970450"/>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idx="1" hasCustomPrompt="1"/>
          </p:nvPr>
        </p:nvSpPr>
        <p:spPr>
          <a:xfrm>
            <a:off x="818713" y="2996418"/>
            <a:ext cx="10554575" cy="2862380"/>
          </a:xfrm>
        </p:spPr>
        <p:txBody>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2">
            <a:extLst>
              <a:ext uri="{FF2B5EF4-FFF2-40B4-BE49-F238E27FC236}">
                <a16:creationId xmlns:a16="http://schemas.microsoft.com/office/drawing/2014/main" id="{E415C08A-5754-3542-BC24-3E7A08486858}"/>
              </a:ext>
            </a:extLst>
          </p:cNvPr>
          <p:cNvSpPr>
            <a:spLocks noGrp="1"/>
          </p:cNvSpPr>
          <p:nvPr>
            <p:ph type="body" idx="10" hasCustomPrompt="1"/>
          </p:nvPr>
        </p:nvSpPr>
        <p:spPr>
          <a:xfrm>
            <a:off x="818713" y="2241850"/>
            <a:ext cx="10571999" cy="576262"/>
          </a:xfrm>
        </p:spPr>
        <p:txBody>
          <a:bodyPr anchor="ctr">
            <a:noAutofit/>
          </a:bodyPr>
          <a:lstStyle>
            <a:lvl1pPr marL="0" indent="0" algn="l">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10" name="Footer Placeholder 4">
            <a:extLst>
              <a:ext uri="{FF2B5EF4-FFF2-40B4-BE49-F238E27FC236}">
                <a16:creationId xmlns:a16="http://schemas.microsoft.com/office/drawing/2014/main" id="{9611FDBF-A3C4-2242-B9B5-4047D9D2465C}"/>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1" name="Date Placeholder 3">
            <a:extLst>
              <a:ext uri="{FF2B5EF4-FFF2-40B4-BE49-F238E27FC236}">
                <a16:creationId xmlns:a16="http://schemas.microsoft.com/office/drawing/2014/main" id="{73367F52-1B12-584D-B5BB-D6163388BE76}"/>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5" name="Slide Number Placeholder 5">
            <a:extLst>
              <a:ext uri="{FF2B5EF4-FFF2-40B4-BE49-F238E27FC236}">
                <a16:creationId xmlns:a16="http://schemas.microsoft.com/office/drawing/2014/main" id="{52BC9847-2190-5347-B347-2C94B576A506}"/>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6" name="CasellaDiTesto 15">
            <a:extLst>
              <a:ext uri="{FF2B5EF4-FFF2-40B4-BE49-F238E27FC236}">
                <a16:creationId xmlns:a16="http://schemas.microsoft.com/office/drawing/2014/main" id="{1241C242-B937-FC42-8983-8CC71C44AEA4}"/>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3910941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 no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0001" y="447188"/>
            <a:ext cx="10571999" cy="970450"/>
          </a:xfrm>
        </p:spPr>
        <p:txBody>
          <a:bodyPr/>
          <a:lstStyle>
            <a:lvl1pPr>
              <a:defRPr sz="2400" b="1"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idx="1" hasCustomPrompt="1"/>
          </p:nvPr>
        </p:nvSpPr>
        <p:spPr>
          <a:xfrm>
            <a:off x="818713" y="1786598"/>
            <a:ext cx="10554575" cy="4072201"/>
          </a:xfrm>
        </p:spPr>
        <p:txBody>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Footer Placeholder 4">
            <a:extLst>
              <a:ext uri="{FF2B5EF4-FFF2-40B4-BE49-F238E27FC236}">
                <a16:creationId xmlns:a16="http://schemas.microsoft.com/office/drawing/2014/main" id="{96D66B18-A128-EC45-AA8C-38764442DF99}"/>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8" name="Date Placeholder 3">
            <a:extLst>
              <a:ext uri="{FF2B5EF4-FFF2-40B4-BE49-F238E27FC236}">
                <a16:creationId xmlns:a16="http://schemas.microsoft.com/office/drawing/2014/main" id="{CCD942D1-8F91-574D-B6B4-453FEACB19BD}"/>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9" name="Slide Number Placeholder 5">
            <a:extLst>
              <a:ext uri="{FF2B5EF4-FFF2-40B4-BE49-F238E27FC236}">
                <a16:creationId xmlns:a16="http://schemas.microsoft.com/office/drawing/2014/main" id="{BD1A26A8-58BA-8C4B-B0D0-8F43C300ADC8}"/>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0" name="CasellaDiTesto 9">
            <a:extLst>
              <a:ext uri="{FF2B5EF4-FFF2-40B4-BE49-F238E27FC236}">
                <a16:creationId xmlns:a16="http://schemas.microsoft.com/office/drawing/2014/main" id="{3B371397-1D2C-CC49-A552-D9EB4D3ED169}"/>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18222472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ontent - no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0001" y="447188"/>
            <a:ext cx="10571999" cy="970450"/>
          </a:xfrm>
        </p:spPr>
        <p:txBody>
          <a:bodyPr/>
          <a:lstStyle>
            <a:lvl1pPr>
              <a:defRPr sz="2400" b="1"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idx="1" hasCustomPrompt="1"/>
          </p:nvPr>
        </p:nvSpPr>
        <p:spPr>
          <a:xfrm>
            <a:off x="818713" y="2222697"/>
            <a:ext cx="10554575" cy="3636103"/>
          </a:xfrm>
        </p:spPr>
        <p:txBody>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2">
            <a:extLst>
              <a:ext uri="{FF2B5EF4-FFF2-40B4-BE49-F238E27FC236}">
                <a16:creationId xmlns:a16="http://schemas.microsoft.com/office/drawing/2014/main" id="{2BFC4BB2-B1B8-7941-9208-B4D527E279BB}"/>
              </a:ext>
            </a:extLst>
          </p:cNvPr>
          <p:cNvSpPr>
            <a:spLocks noGrp="1"/>
          </p:cNvSpPr>
          <p:nvPr>
            <p:ph type="body" idx="10" hasCustomPrompt="1"/>
          </p:nvPr>
        </p:nvSpPr>
        <p:spPr>
          <a:xfrm>
            <a:off x="818713" y="1555151"/>
            <a:ext cx="10571999" cy="576262"/>
          </a:xfrm>
        </p:spPr>
        <p:txBody>
          <a:bodyPr anchor="ctr">
            <a:noAutofit/>
          </a:bodyPr>
          <a:lstStyle>
            <a:lvl1pPr marL="0" indent="0" algn="l">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9" name="Footer Placeholder 4">
            <a:extLst>
              <a:ext uri="{FF2B5EF4-FFF2-40B4-BE49-F238E27FC236}">
                <a16:creationId xmlns:a16="http://schemas.microsoft.com/office/drawing/2014/main" id="{35C8848C-715B-B846-8C91-712A497853FF}"/>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0" name="Date Placeholder 3">
            <a:extLst>
              <a:ext uri="{FF2B5EF4-FFF2-40B4-BE49-F238E27FC236}">
                <a16:creationId xmlns:a16="http://schemas.microsoft.com/office/drawing/2014/main" id="{8A3DDA0E-E63C-F540-8659-58A2072A06BD}"/>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1" name="Slide Number Placeholder 5">
            <a:extLst>
              <a:ext uri="{FF2B5EF4-FFF2-40B4-BE49-F238E27FC236}">
                <a16:creationId xmlns:a16="http://schemas.microsoft.com/office/drawing/2014/main" id="{FF8D948A-4960-754E-A13E-56BCAA8C2878}"/>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5" name="CasellaDiTesto 14">
            <a:extLst>
              <a:ext uri="{FF2B5EF4-FFF2-40B4-BE49-F238E27FC236}">
                <a16:creationId xmlns:a16="http://schemas.microsoft.com/office/drawing/2014/main" id="{1EC31887-117A-9249-AB85-8813365CAA12}"/>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8926425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Cover section">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76206471-D761-2249-91BB-98A5B8B84050}"/>
              </a:ext>
            </a:extLst>
          </p:cNvPr>
          <p:cNvSpPr/>
          <p:nvPr userDrawn="1"/>
        </p:nvSpPr>
        <p:spPr bwMode="auto">
          <a:xfrm>
            <a:off x="0" y="2"/>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gradFill rotWithShape="0">
            <a:gsLst>
              <a:gs pos="0">
                <a:schemeClr val="accent1"/>
              </a:gs>
              <a:gs pos="100000">
                <a:schemeClr val="accent2"/>
              </a:gs>
            </a:gsLst>
            <a:lin ang="18600000"/>
          </a:gradFill>
          <a:ln w="12700">
            <a:noFill/>
            <a:miter lim="800000"/>
            <a:headEnd/>
            <a:tailEnd/>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txBody>
          <a:bodyPr vert="horz" wrap="none" lIns="68580" tIns="34290" rIns="68580" bIns="34290" numCol="1" anchor="t" anchorCtr="0" compatLnSpc="1">
            <a:prstTxWarp prst="textNoShape">
              <a:avLst/>
            </a:prstTxWarp>
          </a:bodyPr>
          <a:lstStyle/>
          <a:p>
            <a:pPr marL="0" algn="l" defTabSz="342900" rtl="0" eaLnBrk="1" latinLnBrk="0" hangingPunct="1"/>
            <a:endParaRPr lang="fr-FR" sz="1350" kern="1200" dirty="0">
              <a:solidFill>
                <a:schemeClr val="tx1"/>
              </a:solidFill>
              <a:latin typeface="+mn-lt"/>
              <a:ea typeface="+mn-ea"/>
              <a:cs typeface="+mn-cs"/>
            </a:endParaRPr>
          </a:p>
        </p:txBody>
      </p:sp>
      <p:sp>
        <p:nvSpPr>
          <p:cNvPr id="2" name="Title 1"/>
          <p:cNvSpPr>
            <a:spLocks noGrp="1"/>
          </p:cNvSpPr>
          <p:nvPr>
            <p:ph type="title" hasCustomPrompt="1"/>
          </p:nvPr>
        </p:nvSpPr>
        <p:spPr>
          <a:xfrm>
            <a:off x="810000" y="2547259"/>
            <a:ext cx="10561419" cy="1872939"/>
          </a:xfrm>
        </p:spPr>
        <p:txBody>
          <a:bodyPr anchor="b"/>
          <a:lstStyle>
            <a:lvl1pPr algn="l">
              <a:defRPr sz="3600" b="1" cap="all" baseline="0">
                <a:solidFill>
                  <a:schemeClr val="tx1"/>
                </a:solidFill>
              </a:defRPr>
            </a:lvl1pPr>
          </a:lstStyle>
          <a:p>
            <a:r>
              <a:rPr lang="fr-FR" dirty="0"/>
              <a:t>Click </a:t>
            </a:r>
            <a:r>
              <a:rPr lang="fr-FR" dirty="0" err="1"/>
              <a:t>here</a:t>
            </a:r>
            <a:r>
              <a:rPr lang="fr-FR" dirty="0"/>
              <a:t> to </a:t>
            </a:r>
            <a:r>
              <a:rPr lang="fr-FR" dirty="0" err="1"/>
              <a:t>modify</a:t>
            </a:r>
            <a:br>
              <a:rPr lang="fr-FR" dirty="0"/>
            </a:br>
            <a:r>
              <a:rPr lang="fr-FR" dirty="0"/>
              <a:t>the SECTION </a:t>
            </a:r>
            <a:r>
              <a:rPr lang="fr-FR" dirty="0" err="1"/>
              <a:t>title</a:t>
            </a:r>
            <a:endParaRPr lang="en-US" dirty="0"/>
          </a:p>
        </p:txBody>
      </p:sp>
      <p:sp>
        <p:nvSpPr>
          <p:cNvPr id="3" name="Text Placeholder 2"/>
          <p:cNvSpPr>
            <a:spLocks noGrp="1"/>
          </p:cNvSpPr>
          <p:nvPr>
            <p:ph type="body" idx="1" hasCustomPrompt="1"/>
          </p:nvPr>
        </p:nvSpPr>
        <p:spPr>
          <a:xfrm>
            <a:off x="810000" y="5281203"/>
            <a:ext cx="10561419" cy="433955"/>
          </a:xfrm>
        </p:spPr>
        <p:txBody>
          <a:bodyPr anchor="t">
            <a:noAutofit/>
          </a:bodyPr>
          <a:lstStyle>
            <a:lvl1pPr marL="0" indent="0" algn="r">
              <a:buNone/>
              <a:defRPr sz="1350" b="1">
                <a:solidFill>
                  <a:srgbClr val="205374"/>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Click </a:t>
            </a:r>
            <a:r>
              <a:rPr lang="fr-FR" dirty="0" err="1"/>
              <a:t>here</a:t>
            </a:r>
            <a:r>
              <a:rPr lang="fr-FR" dirty="0"/>
              <a:t> to change the </a:t>
            </a:r>
            <a:r>
              <a:rPr lang="fr-FR" dirty="0" err="1"/>
              <a:t>subtitle</a:t>
            </a:r>
            <a:endParaRPr lang="fr-FR" dirty="0"/>
          </a:p>
        </p:txBody>
      </p:sp>
      <p:sp>
        <p:nvSpPr>
          <p:cNvPr id="9" name="Footer Placeholder 4">
            <a:extLst>
              <a:ext uri="{FF2B5EF4-FFF2-40B4-BE49-F238E27FC236}">
                <a16:creationId xmlns:a16="http://schemas.microsoft.com/office/drawing/2014/main" id="{FE02B046-1D28-DA47-B500-716D0D178567}"/>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1" name="Date Placeholder 3">
            <a:extLst>
              <a:ext uri="{FF2B5EF4-FFF2-40B4-BE49-F238E27FC236}">
                <a16:creationId xmlns:a16="http://schemas.microsoft.com/office/drawing/2014/main" id="{F2B140D0-B13B-4C44-AB22-F84A8DA175EB}"/>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3" name="Slide Number Placeholder 5">
            <a:extLst>
              <a:ext uri="{FF2B5EF4-FFF2-40B4-BE49-F238E27FC236}">
                <a16:creationId xmlns:a16="http://schemas.microsoft.com/office/drawing/2014/main" id="{DD3CBC23-2BA1-7B47-AAA7-2D1DC9E2DDE3}"/>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0" name="CasellaDiTesto 9">
            <a:extLst>
              <a:ext uri="{FF2B5EF4-FFF2-40B4-BE49-F238E27FC236}">
                <a16:creationId xmlns:a16="http://schemas.microsoft.com/office/drawing/2014/main" id="{6176C0C0-181B-DF46-835E-1ABB1AA0A46C}"/>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903420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amp; 2 contents">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F646309D-5781-754A-8C3F-A3D221425F50}"/>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sz="half" idx="1" hasCustomPrompt="1"/>
          </p:nvPr>
        </p:nvSpPr>
        <p:spPr>
          <a:xfrm>
            <a:off x="818713" y="2366301"/>
            <a:ext cx="5185873" cy="3494751"/>
          </a:xfrm>
        </p:spPr>
        <p:txBody>
          <a:bodyPr>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hasCustomPrompt="1"/>
          </p:nvPr>
        </p:nvSpPr>
        <p:spPr>
          <a:xfrm>
            <a:off x="6187417" y="2366299"/>
            <a:ext cx="5194583" cy="3494752"/>
          </a:xfrm>
        </p:spPr>
        <p:txBody>
          <a:bodyPr>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Footer Placeholder 4">
            <a:extLst>
              <a:ext uri="{FF2B5EF4-FFF2-40B4-BE49-F238E27FC236}">
                <a16:creationId xmlns:a16="http://schemas.microsoft.com/office/drawing/2014/main" id="{87C023C3-614E-0943-9DAE-CB77CAB86898}"/>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2" name="Date Placeholder 3">
            <a:extLst>
              <a:ext uri="{FF2B5EF4-FFF2-40B4-BE49-F238E27FC236}">
                <a16:creationId xmlns:a16="http://schemas.microsoft.com/office/drawing/2014/main" id="{AF46010F-9ABA-2E45-97B4-DD78EACA37C7}"/>
              </a:ext>
            </a:extLst>
          </p:cNvPr>
          <p:cNvSpPr>
            <a:spLocks noGrp="1"/>
          </p:cNvSpPr>
          <p:nvPr>
            <p:ph type="dt" sz="half" idx="10"/>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5" name="Slide Number Placeholder 5">
            <a:extLst>
              <a:ext uri="{FF2B5EF4-FFF2-40B4-BE49-F238E27FC236}">
                <a16:creationId xmlns:a16="http://schemas.microsoft.com/office/drawing/2014/main" id="{A1998281-3DBB-294C-B4ED-65B9466C20CC}"/>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6" name="CasellaDiTesto 15">
            <a:extLst>
              <a:ext uri="{FF2B5EF4-FFF2-40B4-BE49-F238E27FC236}">
                <a16:creationId xmlns:a16="http://schemas.microsoft.com/office/drawing/2014/main" id="{9320070C-C74B-4F4B-A0CA-8093579EEA4F}"/>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822608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 subtitles &amp; 2 contents">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2211E59C-F638-164A-A895-067E0B269C1A}"/>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hasCustomPrompt="1"/>
          </p:nvPr>
        </p:nvSpPr>
        <p:spPr>
          <a:xfrm>
            <a:off x="814729" y="2534103"/>
            <a:ext cx="5189857" cy="576262"/>
          </a:xfrm>
        </p:spPr>
        <p:txBody>
          <a:bodyPr anchor="ctr">
            <a:noAutofit/>
          </a:bodyPr>
          <a:lstStyle>
            <a:lvl1pPr marL="0" indent="0" algn="ctr">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4" name="Content Placeholder 3"/>
          <p:cNvSpPr>
            <a:spLocks noGrp="1"/>
          </p:cNvSpPr>
          <p:nvPr>
            <p:ph sz="half" idx="2" hasCustomPrompt="1"/>
          </p:nvPr>
        </p:nvSpPr>
        <p:spPr>
          <a:xfrm>
            <a:off x="814729" y="3110368"/>
            <a:ext cx="5189856" cy="2678113"/>
          </a:xfrm>
        </p:spPr>
        <p:txBody>
          <a:bodyPr anchor="t">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dirty="0"/>
          </a:p>
        </p:txBody>
      </p:sp>
      <p:sp>
        <p:nvSpPr>
          <p:cNvPr id="5" name="Text Placeholder 4"/>
          <p:cNvSpPr>
            <a:spLocks noGrp="1"/>
          </p:cNvSpPr>
          <p:nvPr>
            <p:ph type="body" sz="quarter" idx="3" hasCustomPrompt="1"/>
          </p:nvPr>
        </p:nvSpPr>
        <p:spPr>
          <a:xfrm>
            <a:off x="6187417" y="2534103"/>
            <a:ext cx="5194583" cy="576262"/>
          </a:xfrm>
        </p:spPr>
        <p:txBody>
          <a:bodyPr anchor="ctr">
            <a:noAutofit/>
          </a:bodyPr>
          <a:lstStyle>
            <a:lvl1pPr marL="0" indent="0" algn="ctr">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6" name="Content Placeholder 5"/>
          <p:cNvSpPr>
            <a:spLocks noGrp="1"/>
          </p:cNvSpPr>
          <p:nvPr>
            <p:ph sz="quarter" idx="4" hasCustomPrompt="1"/>
          </p:nvPr>
        </p:nvSpPr>
        <p:spPr>
          <a:xfrm>
            <a:off x="6187417" y="3110368"/>
            <a:ext cx="5194583" cy="2678113"/>
          </a:xfrm>
        </p:spPr>
        <p:txBody>
          <a:bodyPr anchor="t">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dirty="0"/>
          </a:p>
        </p:txBody>
      </p:sp>
      <p:sp>
        <p:nvSpPr>
          <p:cNvPr id="13" name="Title 1"/>
          <p:cNvSpPr>
            <a:spLocks noGrp="1"/>
          </p:cNvSpPr>
          <p:nvPr>
            <p:ph type="title" hasCustomPrompt="1"/>
          </p:nvPr>
        </p:nvSpPr>
        <p:spPr>
          <a:xfrm>
            <a:off x="810001" y="447188"/>
            <a:ext cx="10571999" cy="970450"/>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12" name="Footer Placeholder 4">
            <a:extLst>
              <a:ext uri="{FF2B5EF4-FFF2-40B4-BE49-F238E27FC236}">
                <a16:creationId xmlns:a16="http://schemas.microsoft.com/office/drawing/2014/main" id="{70A3E66A-3B6D-F446-B574-B6D83B588A4E}"/>
              </a:ext>
            </a:extLst>
          </p:cNvPr>
          <p:cNvSpPr>
            <a:spLocks noGrp="1"/>
          </p:cNvSpPr>
          <p:nvPr>
            <p:ph type="ftr" sz="quarter" idx="10"/>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5" name="Date Placeholder 3">
            <a:extLst>
              <a:ext uri="{FF2B5EF4-FFF2-40B4-BE49-F238E27FC236}">
                <a16:creationId xmlns:a16="http://schemas.microsoft.com/office/drawing/2014/main" id="{0BE8B273-F8F1-F644-9F3C-7FA7F6D4C38C}"/>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8" name="Slide Number Placeholder 5">
            <a:extLst>
              <a:ext uri="{FF2B5EF4-FFF2-40B4-BE49-F238E27FC236}">
                <a16:creationId xmlns:a16="http://schemas.microsoft.com/office/drawing/2014/main" id="{BC586429-2BF0-494F-9259-CFBB4589AC73}"/>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9" name="CasellaDiTesto 18">
            <a:extLst>
              <a:ext uri="{FF2B5EF4-FFF2-40B4-BE49-F238E27FC236}">
                <a16:creationId xmlns:a16="http://schemas.microsoft.com/office/drawing/2014/main" id="{EE7C4C8E-B7E3-9A46-84B0-5F76DE8B9376}"/>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58051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itle, 2 contents - no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sz="half" idx="1" hasCustomPrompt="1"/>
          </p:nvPr>
        </p:nvSpPr>
        <p:spPr>
          <a:xfrm>
            <a:off x="818713" y="1800667"/>
            <a:ext cx="5185873" cy="4060385"/>
          </a:xfrm>
        </p:spPr>
        <p:txBody>
          <a:bodyPr>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p:cNvSpPr>
            <a:spLocks noGrp="1"/>
          </p:cNvSpPr>
          <p:nvPr>
            <p:ph sz="half" idx="2" hasCustomPrompt="1"/>
          </p:nvPr>
        </p:nvSpPr>
        <p:spPr>
          <a:xfrm>
            <a:off x="6187417" y="1800665"/>
            <a:ext cx="5194583" cy="4060386"/>
          </a:xfrm>
        </p:spPr>
        <p:txBody>
          <a:bodyPr>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4">
            <a:extLst>
              <a:ext uri="{FF2B5EF4-FFF2-40B4-BE49-F238E27FC236}">
                <a16:creationId xmlns:a16="http://schemas.microsoft.com/office/drawing/2014/main" id="{BE8F7E8E-D7A7-C546-9A03-47B75DB9BC0E}"/>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9" name="Date Placeholder 3">
            <a:extLst>
              <a:ext uri="{FF2B5EF4-FFF2-40B4-BE49-F238E27FC236}">
                <a16:creationId xmlns:a16="http://schemas.microsoft.com/office/drawing/2014/main" id="{F354AB40-E557-9A4D-8E04-096F52BEF6BD}"/>
              </a:ext>
            </a:extLst>
          </p:cNvPr>
          <p:cNvSpPr>
            <a:spLocks noGrp="1"/>
          </p:cNvSpPr>
          <p:nvPr>
            <p:ph type="dt" sz="half" idx="10"/>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0" name="Slide Number Placeholder 5">
            <a:extLst>
              <a:ext uri="{FF2B5EF4-FFF2-40B4-BE49-F238E27FC236}">
                <a16:creationId xmlns:a16="http://schemas.microsoft.com/office/drawing/2014/main" id="{EC151D81-4427-9D46-8A40-412C2EBB5376}"/>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2" name="CasellaDiTesto 11">
            <a:extLst>
              <a:ext uri="{FF2B5EF4-FFF2-40B4-BE49-F238E27FC236}">
                <a16:creationId xmlns:a16="http://schemas.microsoft.com/office/drawing/2014/main" id="{E07FD361-9291-5143-AE59-E63E766B3331}"/>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894586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2 subtitles &amp; 2 contents - no box">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14729" y="1670521"/>
            <a:ext cx="5189857" cy="576262"/>
          </a:xfrm>
        </p:spPr>
        <p:txBody>
          <a:bodyPr anchor="ctr">
            <a:noAutofit/>
          </a:bodyPr>
          <a:lstStyle>
            <a:lvl1pPr marL="0" indent="0" algn="ctr">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4" name="Content Placeholder 3"/>
          <p:cNvSpPr>
            <a:spLocks noGrp="1"/>
          </p:cNvSpPr>
          <p:nvPr>
            <p:ph sz="half" idx="2" hasCustomPrompt="1"/>
          </p:nvPr>
        </p:nvSpPr>
        <p:spPr>
          <a:xfrm>
            <a:off x="814729" y="2377441"/>
            <a:ext cx="5189856" cy="3411039"/>
          </a:xfrm>
        </p:spPr>
        <p:txBody>
          <a:bodyPr anchor="t">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dirty="0"/>
          </a:p>
        </p:txBody>
      </p:sp>
      <p:sp>
        <p:nvSpPr>
          <p:cNvPr id="5" name="Text Placeholder 4"/>
          <p:cNvSpPr>
            <a:spLocks noGrp="1"/>
          </p:cNvSpPr>
          <p:nvPr>
            <p:ph type="body" sz="quarter" idx="3" hasCustomPrompt="1"/>
          </p:nvPr>
        </p:nvSpPr>
        <p:spPr>
          <a:xfrm>
            <a:off x="6187417" y="1670521"/>
            <a:ext cx="5194583" cy="576262"/>
          </a:xfrm>
        </p:spPr>
        <p:txBody>
          <a:bodyPr anchor="ctr">
            <a:noAutofit/>
          </a:bodyPr>
          <a:lstStyle>
            <a:lvl1pPr marL="0" indent="0" algn="ctr">
              <a:buNone/>
              <a:defRPr sz="1500" b="1">
                <a:solidFill>
                  <a:srgbClr val="2053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Click </a:t>
            </a:r>
            <a:r>
              <a:rPr lang="fr-FR" dirty="0" err="1"/>
              <a:t>here</a:t>
            </a:r>
            <a:r>
              <a:rPr lang="fr-FR" dirty="0"/>
              <a:t> to change the </a:t>
            </a:r>
            <a:r>
              <a:rPr lang="fr-FR" dirty="0" err="1"/>
              <a:t>subtitle</a:t>
            </a:r>
            <a:endParaRPr lang="fr-FR" dirty="0"/>
          </a:p>
        </p:txBody>
      </p:sp>
      <p:sp>
        <p:nvSpPr>
          <p:cNvPr id="6" name="Content Placeholder 5"/>
          <p:cNvSpPr>
            <a:spLocks noGrp="1"/>
          </p:cNvSpPr>
          <p:nvPr>
            <p:ph sz="quarter" idx="4" hasCustomPrompt="1"/>
          </p:nvPr>
        </p:nvSpPr>
        <p:spPr>
          <a:xfrm>
            <a:off x="6187417" y="2377441"/>
            <a:ext cx="5194583" cy="3411039"/>
          </a:xfrm>
        </p:spPr>
        <p:txBody>
          <a:bodyPr anchor="t">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dirty="0"/>
          </a:p>
        </p:txBody>
      </p:sp>
      <p:sp>
        <p:nvSpPr>
          <p:cNvPr id="13" name="Title 1"/>
          <p:cNvSpPr>
            <a:spLocks noGrp="1"/>
          </p:cNvSpPr>
          <p:nvPr>
            <p:ph type="title" hasCustomPrompt="1"/>
          </p:nvPr>
        </p:nvSpPr>
        <p:spPr>
          <a:xfrm>
            <a:off x="810001" y="447188"/>
            <a:ext cx="10571999" cy="970450"/>
          </a:xfrm>
        </p:spPr>
        <p:txBody>
          <a:bodyPr/>
          <a:lstStyle>
            <a:lvl1pPr>
              <a:defRPr sz="2400" b="1"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10" name="Footer Placeholder 4">
            <a:extLst>
              <a:ext uri="{FF2B5EF4-FFF2-40B4-BE49-F238E27FC236}">
                <a16:creationId xmlns:a16="http://schemas.microsoft.com/office/drawing/2014/main" id="{7AE3EBA0-17FE-E846-BB41-D82FDE6A0658}"/>
              </a:ext>
            </a:extLst>
          </p:cNvPr>
          <p:cNvSpPr>
            <a:spLocks noGrp="1"/>
          </p:cNvSpPr>
          <p:nvPr>
            <p:ph type="ftr" sz="quarter" idx="10"/>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1" name="Date Placeholder 3">
            <a:extLst>
              <a:ext uri="{FF2B5EF4-FFF2-40B4-BE49-F238E27FC236}">
                <a16:creationId xmlns:a16="http://schemas.microsoft.com/office/drawing/2014/main" id="{BC75902E-53B1-344F-A107-56EAEBADFE67}"/>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2" name="Slide Number Placeholder 5">
            <a:extLst>
              <a:ext uri="{FF2B5EF4-FFF2-40B4-BE49-F238E27FC236}">
                <a16:creationId xmlns:a16="http://schemas.microsoft.com/office/drawing/2014/main" id="{F1DD3C12-63D0-8142-9563-31135E59CA1D}"/>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5" name="CasellaDiTesto 14">
            <a:extLst>
              <a:ext uri="{FF2B5EF4-FFF2-40B4-BE49-F238E27FC236}">
                <a16:creationId xmlns:a16="http://schemas.microsoft.com/office/drawing/2014/main" id="{245BD4AF-2A60-3641-BBEB-BF2B1B8DDD31}"/>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40402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04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xed titl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03C10EA-1F2E-974C-A6CE-4F477A02B1A1}"/>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hasCustomPrompt="1"/>
          </p:nvPr>
        </p:nvSpPr>
        <p:spPr>
          <a:xfrm>
            <a:off x="810001" y="447188"/>
            <a:ext cx="10571999" cy="970450"/>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8" name="Footer Placeholder 4">
            <a:extLst>
              <a:ext uri="{FF2B5EF4-FFF2-40B4-BE49-F238E27FC236}">
                <a16:creationId xmlns:a16="http://schemas.microsoft.com/office/drawing/2014/main" id="{4F99F857-3038-234F-998C-9A8B407B10F1}"/>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1" name="Date Placeholder 3">
            <a:extLst>
              <a:ext uri="{FF2B5EF4-FFF2-40B4-BE49-F238E27FC236}">
                <a16:creationId xmlns:a16="http://schemas.microsoft.com/office/drawing/2014/main" id="{260C34DC-46E0-324A-84F8-C5E5B0C30B5C}"/>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4" name="Slide Number Placeholder 5">
            <a:extLst>
              <a:ext uri="{FF2B5EF4-FFF2-40B4-BE49-F238E27FC236}">
                <a16:creationId xmlns:a16="http://schemas.microsoft.com/office/drawing/2014/main" id="{5D4DAE3C-AB62-5149-AE53-F29A7AA1D7B7}"/>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5" name="CasellaDiTesto 14">
            <a:extLst>
              <a:ext uri="{FF2B5EF4-FFF2-40B4-BE49-F238E27FC236}">
                <a16:creationId xmlns:a16="http://schemas.microsoft.com/office/drawing/2014/main" id="{845617C6-785F-714E-8445-7B02DA5A6AD4}"/>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309736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oxed titl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03C10EA-1F2E-974C-A6CE-4F477A02B1A1}"/>
              </a:ext>
            </a:extLst>
          </p:cNvPr>
          <p:cNvSpPr/>
          <p:nvPr userDrawn="1"/>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hasCustomPrompt="1"/>
          </p:nvPr>
        </p:nvSpPr>
        <p:spPr>
          <a:xfrm>
            <a:off x="810001" y="447188"/>
            <a:ext cx="10571999" cy="970450"/>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Tree>
    <p:extLst>
      <p:ext uri="{BB962C8B-B14F-4D97-AF65-F5344CB8AC3E}">
        <p14:creationId xmlns:p14="http://schemas.microsoft.com/office/powerpoint/2010/main" val="3149168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No content - only foot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E6CB500-5B1F-D24A-B8C0-084FEE2C3692}"/>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6" name="Date Placeholder 3">
            <a:extLst>
              <a:ext uri="{FF2B5EF4-FFF2-40B4-BE49-F238E27FC236}">
                <a16:creationId xmlns:a16="http://schemas.microsoft.com/office/drawing/2014/main" id="{51EAC70C-A6AB-424A-84B6-D48EABE9707F}"/>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0" name="Slide Number Placeholder 5">
            <a:extLst>
              <a:ext uri="{FF2B5EF4-FFF2-40B4-BE49-F238E27FC236}">
                <a16:creationId xmlns:a16="http://schemas.microsoft.com/office/drawing/2014/main" id="{B6BDC02D-4536-EA41-8A2C-AD021AA643DD}"/>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1" name="CasellaDiTesto 10">
            <a:extLst>
              <a:ext uri="{FF2B5EF4-FFF2-40B4-BE49-F238E27FC236}">
                <a16:creationId xmlns:a16="http://schemas.microsoft.com/office/drawing/2014/main" id="{85FE3AA2-2EC8-154C-833C-FBE4BC851AEB}"/>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604028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legend">
    <p:spTree>
      <p:nvGrpSpPr>
        <p:cNvPr id="1" name=""/>
        <p:cNvGrpSpPr/>
        <p:nvPr/>
      </p:nvGrpSpPr>
      <p:grpSpPr>
        <a:xfrm>
          <a:off x="0" y="0"/>
          <a:ext cx="0" cy="0"/>
          <a:chOff x="0" y="0"/>
          <a:chExt cx="0" cy="0"/>
        </a:xfrm>
      </p:grpSpPr>
      <p:sp>
        <p:nvSpPr>
          <p:cNvPr id="12" name="Freeform 6"/>
          <p:cNvSpPr>
            <a:spLocks noChangeAspect="1"/>
          </p:cNvSpPr>
          <p:nvPr/>
        </p:nvSpPr>
        <p:spPr bwMode="auto">
          <a:xfrm>
            <a:off x="810001" y="446089"/>
            <a:ext cx="381068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chemeClr val="accent1"/>
              </a:gs>
              <a:gs pos="100000">
                <a:schemeClr val="accent2"/>
              </a:gs>
            </a:gsLst>
            <a:lin ang="18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810001" y="446088"/>
            <a:ext cx="3810683" cy="1618396"/>
          </a:xfrm>
        </p:spPr>
        <p:txBody>
          <a:bodyPr anchor="b"/>
          <a:lstStyle>
            <a:lvl1pPr algn="l">
              <a:defRPr sz="15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Content Placeholder 2"/>
          <p:cNvSpPr>
            <a:spLocks noGrp="1"/>
          </p:cNvSpPr>
          <p:nvPr>
            <p:ph idx="1" hasCustomPrompt="1"/>
          </p:nvPr>
        </p:nvSpPr>
        <p:spPr>
          <a:xfrm>
            <a:off x="4855634" y="446090"/>
            <a:ext cx="6526367" cy="5414963"/>
          </a:xfrm>
        </p:spPr>
        <p:txBody>
          <a:bodyPr>
            <a:normAutofit/>
          </a:bodyPr>
          <a:lstStyle>
            <a:lvl1pPr>
              <a:defRPr/>
            </a:lvl1pPr>
            <a:lvl2pPr>
              <a:defRPr/>
            </a:lvl2pPr>
            <a:lvl3pPr>
              <a:defRPr/>
            </a:lvl3pPr>
            <a:lvl4pPr>
              <a:defRPr/>
            </a:lvl4pPr>
            <a:lvl5pPr>
              <a:defRPr/>
            </a:lvl5p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 Placeholder 3"/>
          <p:cNvSpPr>
            <a:spLocks noGrp="1"/>
          </p:cNvSpPr>
          <p:nvPr>
            <p:ph type="body" sz="half" idx="2" hasCustomPrompt="1"/>
          </p:nvPr>
        </p:nvSpPr>
        <p:spPr>
          <a:xfrm>
            <a:off x="810001" y="2260740"/>
            <a:ext cx="3810683" cy="36003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Click to change the styles of the </a:t>
            </a:r>
            <a:r>
              <a:rPr lang="fr-FR" dirty="0" err="1"/>
              <a:t>text</a:t>
            </a:r>
            <a:endParaRPr lang="fr-FR" dirty="0"/>
          </a:p>
        </p:txBody>
      </p:sp>
      <p:sp>
        <p:nvSpPr>
          <p:cNvPr id="9" name="Footer Placeholder 4">
            <a:extLst>
              <a:ext uri="{FF2B5EF4-FFF2-40B4-BE49-F238E27FC236}">
                <a16:creationId xmlns:a16="http://schemas.microsoft.com/office/drawing/2014/main" id="{E74C604A-5ACB-F442-9B42-25593C462457}"/>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0" name="Date Placeholder 3">
            <a:extLst>
              <a:ext uri="{FF2B5EF4-FFF2-40B4-BE49-F238E27FC236}">
                <a16:creationId xmlns:a16="http://schemas.microsoft.com/office/drawing/2014/main" id="{ADA0C033-A2CC-714C-96BE-E26CF5F1A9FB}"/>
              </a:ext>
            </a:extLst>
          </p:cNvPr>
          <p:cNvSpPr>
            <a:spLocks noGrp="1"/>
          </p:cNvSpPr>
          <p:nvPr>
            <p:ph type="dt" sz="half" idx="10"/>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5" name="Slide Number Placeholder 5">
            <a:extLst>
              <a:ext uri="{FF2B5EF4-FFF2-40B4-BE49-F238E27FC236}">
                <a16:creationId xmlns:a16="http://schemas.microsoft.com/office/drawing/2014/main" id="{A77EA0AD-756A-FA4E-B07F-98F72CC39E49}"/>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6" name="CasellaDiTesto 15">
            <a:extLst>
              <a:ext uri="{FF2B5EF4-FFF2-40B4-BE49-F238E27FC236}">
                <a16:creationId xmlns:a16="http://schemas.microsoft.com/office/drawing/2014/main" id="{3C3FDEC4-12AA-8B44-B76D-C9B94A095495}"/>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30766396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729" y="727524"/>
            <a:ext cx="5096975" cy="1617163"/>
          </a:xfrm>
        </p:spPr>
        <p:txBody>
          <a:bodyPr anchor="b">
            <a:normAutofit/>
          </a:bodyPr>
          <a:lstStyle>
            <a:lvl1pPr algn="l">
              <a:defRPr sz="1800" b="1" i="0"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9" name="Picture Placeholder 11"/>
          <p:cNvSpPr>
            <a:spLocks noGrp="1" noChangeAspect="1"/>
          </p:cNvSpPr>
          <p:nvPr>
            <p:ph type="pic" sz="quarter" idx="13" hasCustomPrompt="1"/>
          </p:nvPr>
        </p:nvSpPr>
        <p:spPr bwMode="auto">
          <a:xfrm>
            <a:off x="6098118" y="-70337"/>
            <a:ext cx="6281452" cy="6998677"/>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38100">
            <a:solidFill>
              <a:schemeClr val="accent1"/>
            </a:solidFill>
            <a:round/>
            <a:headEnd/>
            <a:tailEnd/>
          </a:ln>
          <a:effectLst/>
        </p:spPr>
        <p:txBody>
          <a:bodyPr wrap="square" numCol="1" anchor="ctr" anchorCtr="0" compatLnSpc="1">
            <a:prstTxWarp prst="textNoShape">
              <a:avLst/>
            </a:prstTxWarp>
            <a:normAutofit/>
          </a:bodyPr>
          <a:lstStyle>
            <a:lvl1pPr algn="ctr">
              <a:buFontTx/>
              <a:buNone/>
              <a:defRPr sz="1050">
                <a:solidFill>
                  <a:srgbClr val="205374"/>
                </a:solidFill>
              </a:defRPr>
            </a:lvl1pPr>
          </a:lstStyle>
          <a:p>
            <a:r>
              <a:rPr lang="fr-FR" dirty="0"/>
              <a:t>Insert </a:t>
            </a:r>
            <a:r>
              <a:rPr lang="fr-FR" dirty="0" err="1"/>
              <a:t>here</a:t>
            </a:r>
            <a:r>
              <a:rPr lang="fr-FR" dirty="0"/>
              <a:t> </a:t>
            </a:r>
            <a:r>
              <a:rPr lang="fr-FR" dirty="0" err="1"/>
              <a:t>your</a:t>
            </a:r>
            <a:r>
              <a:rPr lang="fr-FR" dirty="0"/>
              <a:t> background image</a:t>
            </a:r>
            <a:endParaRPr lang="en-US" dirty="0"/>
          </a:p>
        </p:txBody>
      </p:sp>
      <p:sp>
        <p:nvSpPr>
          <p:cNvPr id="4" name="Text Placeholder 3"/>
          <p:cNvSpPr>
            <a:spLocks noGrp="1"/>
          </p:cNvSpPr>
          <p:nvPr>
            <p:ph type="body" sz="half" idx="2" hasCustomPrompt="1"/>
          </p:nvPr>
        </p:nvSpPr>
        <p:spPr>
          <a:xfrm>
            <a:off x="814729" y="2445490"/>
            <a:ext cx="5096975" cy="3415561"/>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Click to change the styles of the </a:t>
            </a:r>
            <a:r>
              <a:rPr lang="fr-FR" dirty="0" err="1"/>
              <a:t>text</a:t>
            </a:r>
            <a:endParaRPr lang="fr-FR" dirty="0"/>
          </a:p>
        </p:txBody>
      </p:sp>
      <p:sp>
        <p:nvSpPr>
          <p:cNvPr id="17" name="Date Placeholder 3">
            <a:extLst>
              <a:ext uri="{FF2B5EF4-FFF2-40B4-BE49-F238E27FC236}">
                <a16:creationId xmlns:a16="http://schemas.microsoft.com/office/drawing/2014/main" id="{F0D2224C-52AB-0D4A-8C79-39694C30704E}"/>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8" name="Slide Number Placeholder 5">
            <a:extLst>
              <a:ext uri="{FF2B5EF4-FFF2-40B4-BE49-F238E27FC236}">
                <a16:creationId xmlns:a16="http://schemas.microsoft.com/office/drawing/2014/main" id="{11FFCF76-FEB3-2746-B947-4F762BE8AB6C}"/>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9" name="CasellaDiTesto 18">
            <a:extLst>
              <a:ext uri="{FF2B5EF4-FFF2-40B4-BE49-F238E27FC236}">
                <a16:creationId xmlns:a16="http://schemas.microsoft.com/office/drawing/2014/main" id="{9D5610CB-2F50-5248-BE75-EF14BD086249}"/>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8450249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ground image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0000" y="4800600"/>
            <a:ext cx="10561419" cy="566738"/>
          </a:xfrm>
        </p:spPr>
        <p:txBody>
          <a:bodyPr anchor="b">
            <a:normAutofit/>
          </a:bodyPr>
          <a:lstStyle>
            <a:lvl1pPr algn="l">
              <a:defRPr sz="1800" b="1" cap="all" baseline="0">
                <a:solidFill>
                  <a:schemeClr val="accent2"/>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15" name="Picture Placeholder 14"/>
          <p:cNvSpPr>
            <a:spLocks noGrp="1" noChangeAspect="1"/>
          </p:cNvSpPr>
          <p:nvPr>
            <p:ph type="pic" sz="quarter" idx="13" hasCustomPrompt="1"/>
          </p:nvPr>
        </p:nvSpPr>
        <p:spPr bwMode="auto">
          <a:xfrm>
            <a:off x="-84405" y="-98474"/>
            <a:ext cx="12346745" cy="4899074"/>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wrap="square" numCol="1" anchor="ctr" anchorCtr="0" compatLnSpc="1">
            <a:prstTxWarp prst="textNoShape">
              <a:avLst/>
            </a:prstTxWarp>
            <a:normAutofit/>
          </a:bodyPr>
          <a:lstStyle>
            <a:lvl1pPr marL="0" indent="0" algn="ctr">
              <a:buFontTx/>
              <a:buNone/>
              <a:defRPr sz="1200">
                <a:solidFill>
                  <a:srgbClr val="205374"/>
                </a:solidFill>
                <a:latin typeface="Montserrat" pitchFamily="2" charset="77"/>
              </a:defRPr>
            </a:lvl1pPr>
          </a:lstStyle>
          <a:p>
            <a:r>
              <a:rPr lang="en-US" dirty="0"/>
              <a:t>Insert here your background image</a:t>
            </a:r>
          </a:p>
        </p:txBody>
      </p:sp>
      <p:sp>
        <p:nvSpPr>
          <p:cNvPr id="4" name="Text Placeholder 3"/>
          <p:cNvSpPr>
            <a:spLocks noGrp="1"/>
          </p:cNvSpPr>
          <p:nvPr>
            <p:ph type="body" sz="half" idx="2" hasCustomPrompt="1"/>
          </p:nvPr>
        </p:nvSpPr>
        <p:spPr>
          <a:xfrm>
            <a:off x="810000" y="5367338"/>
            <a:ext cx="10561419"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Click to change the styles of the </a:t>
            </a:r>
            <a:r>
              <a:rPr lang="fr-FR" dirty="0" err="1"/>
              <a:t>text</a:t>
            </a:r>
            <a:endParaRPr lang="fr-FR" dirty="0"/>
          </a:p>
        </p:txBody>
      </p:sp>
      <p:sp>
        <p:nvSpPr>
          <p:cNvPr id="14" name="Footer Placeholder 4">
            <a:extLst>
              <a:ext uri="{FF2B5EF4-FFF2-40B4-BE49-F238E27FC236}">
                <a16:creationId xmlns:a16="http://schemas.microsoft.com/office/drawing/2014/main" id="{0F14D11F-5C3F-C146-9764-22BE5DED1EDB}"/>
              </a:ext>
            </a:extLst>
          </p:cNvPr>
          <p:cNvSpPr>
            <a:spLocks noGrp="1"/>
          </p:cNvSpPr>
          <p:nvPr>
            <p:ph type="ftr" sz="quarter" idx="10"/>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6" name="Date Placeholder 3">
            <a:extLst>
              <a:ext uri="{FF2B5EF4-FFF2-40B4-BE49-F238E27FC236}">
                <a16:creationId xmlns:a16="http://schemas.microsoft.com/office/drawing/2014/main" id="{0042E028-F3AC-744D-9168-345AB4DC29B3}"/>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7" name="Slide Number Placeholder 5">
            <a:extLst>
              <a:ext uri="{FF2B5EF4-FFF2-40B4-BE49-F238E27FC236}">
                <a16:creationId xmlns:a16="http://schemas.microsoft.com/office/drawing/2014/main" id="{A0D5D2CB-D180-8741-A033-ED349CDA9DA6}"/>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8" name="CasellaDiTesto 17">
            <a:extLst>
              <a:ext uri="{FF2B5EF4-FFF2-40B4-BE49-F238E27FC236}">
                <a16:creationId xmlns:a16="http://schemas.microsoft.com/office/drawing/2014/main" id="{A111F9A5-37D6-F543-9282-55EC25535E03}"/>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637612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text">
    <p:spTree>
      <p:nvGrpSpPr>
        <p:cNvPr id="1" name=""/>
        <p:cNvGrpSpPr/>
        <p:nvPr/>
      </p:nvGrpSpPr>
      <p:grpSpPr>
        <a:xfrm>
          <a:off x="0" y="0"/>
          <a:ext cx="0" cy="0"/>
          <a:chOff x="0" y="0"/>
          <a:chExt cx="0" cy="0"/>
        </a:xfrm>
      </p:grpSpPr>
      <p:sp>
        <p:nvSpPr>
          <p:cNvPr id="8" name="Freeform 6"/>
          <p:cNvSpPr>
            <a:spLocks noChangeAspect="1"/>
          </p:cNvSpPr>
          <p:nvPr/>
        </p:nvSpPr>
        <p:spPr bwMode="auto">
          <a:xfrm>
            <a:off x="807358" y="1081456"/>
            <a:ext cx="615675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chemeClr val="accent1"/>
              </a:gs>
              <a:gs pos="100000">
                <a:schemeClr val="accent2"/>
              </a:gs>
            </a:gsLst>
            <a:lin ang="18600000" scaled="0"/>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hasCustomPrompt="1"/>
          </p:nvPr>
        </p:nvSpPr>
        <p:spPr>
          <a:xfrm>
            <a:off x="967563" y="1238502"/>
            <a:ext cx="5777263" cy="2645912"/>
          </a:xfrm>
        </p:spPr>
        <p:txBody>
          <a:bodyPr anchor="b"/>
          <a:lstStyle>
            <a:lvl1pPr algn="l">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Text Placeholder 2"/>
          <p:cNvSpPr>
            <a:spLocks noGrp="1"/>
          </p:cNvSpPr>
          <p:nvPr>
            <p:ph type="body" idx="1" hasCustomPrompt="1"/>
          </p:nvPr>
        </p:nvSpPr>
        <p:spPr>
          <a:xfrm>
            <a:off x="807358" y="4443682"/>
            <a:ext cx="6156756" cy="713241"/>
          </a:xfrm>
        </p:spPr>
        <p:txBody>
          <a:bodyPr anchor="t">
            <a:noAutofit/>
          </a:bodyPr>
          <a:lstStyle>
            <a:lvl1pPr marL="0" indent="0" algn="l">
              <a:buNone/>
              <a:defRPr sz="1350">
                <a:solidFill>
                  <a:srgbClr val="205374"/>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Click to change the styles of the </a:t>
            </a:r>
            <a:r>
              <a:rPr lang="fr-FR" dirty="0" err="1"/>
              <a:t>text</a:t>
            </a:r>
            <a:endParaRPr lang="fr-FR" dirty="0"/>
          </a:p>
        </p:txBody>
      </p:sp>
      <p:sp>
        <p:nvSpPr>
          <p:cNvPr id="9" name="Text Placeholder 5"/>
          <p:cNvSpPr>
            <a:spLocks noGrp="1"/>
          </p:cNvSpPr>
          <p:nvPr>
            <p:ph type="body" sz="quarter" idx="16" hasCustomPrompt="1"/>
          </p:nvPr>
        </p:nvSpPr>
        <p:spPr>
          <a:xfrm>
            <a:off x="7336465" y="1081458"/>
            <a:ext cx="4048179" cy="4075465"/>
          </a:xfrm>
        </p:spPr>
        <p:txBody>
          <a:bodyPr anchor="t"/>
          <a:lstStyle>
            <a:lvl1pPr marL="0" indent="0">
              <a:buFontTx/>
              <a:buNone/>
              <a:defRPr>
                <a:solidFill>
                  <a:srgbClr val="205374"/>
                </a:solidFill>
              </a:defRPr>
            </a:lvl1pPr>
          </a:lstStyle>
          <a:p>
            <a:pPr lvl="0"/>
            <a:r>
              <a:rPr lang="fr-FR" dirty="0"/>
              <a:t>Click to change the styles of the </a:t>
            </a:r>
            <a:r>
              <a:rPr lang="fr-FR" dirty="0" err="1"/>
              <a:t>text</a:t>
            </a:r>
            <a:endParaRPr lang="fr-FR" dirty="0"/>
          </a:p>
        </p:txBody>
      </p:sp>
      <p:sp>
        <p:nvSpPr>
          <p:cNvPr id="10" name="Footer Placeholder 4">
            <a:extLst>
              <a:ext uri="{FF2B5EF4-FFF2-40B4-BE49-F238E27FC236}">
                <a16:creationId xmlns:a16="http://schemas.microsoft.com/office/drawing/2014/main" id="{D4968250-7FC4-0246-BF73-701C0C107EDD}"/>
              </a:ext>
            </a:extLst>
          </p:cNvPr>
          <p:cNvSpPr>
            <a:spLocks noGrp="1"/>
          </p:cNvSpPr>
          <p:nvPr>
            <p:ph type="ftr" sz="quarter" idx="10"/>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1" name="Date Placeholder 3">
            <a:extLst>
              <a:ext uri="{FF2B5EF4-FFF2-40B4-BE49-F238E27FC236}">
                <a16:creationId xmlns:a16="http://schemas.microsoft.com/office/drawing/2014/main" id="{83573A61-00EA-AB49-BE93-DF43CFF48C01}"/>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5" name="Slide Number Placeholder 5">
            <a:extLst>
              <a:ext uri="{FF2B5EF4-FFF2-40B4-BE49-F238E27FC236}">
                <a16:creationId xmlns:a16="http://schemas.microsoft.com/office/drawing/2014/main" id="{964DEB5C-999E-054C-BD73-AF1CC12D5816}"/>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6" name="CasellaDiTesto 15">
            <a:extLst>
              <a:ext uri="{FF2B5EF4-FFF2-40B4-BE49-F238E27FC236}">
                <a16:creationId xmlns:a16="http://schemas.microsoft.com/office/drawing/2014/main" id="{2F75DFBC-CEE0-D84E-841E-2342BB7060E2}"/>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5283428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text">
    <p:spTree>
      <p:nvGrpSpPr>
        <p:cNvPr id="1" name=""/>
        <p:cNvGrpSpPr/>
        <p:nvPr/>
      </p:nvGrpSpPr>
      <p:grpSpPr>
        <a:xfrm>
          <a:off x="0" y="0"/>
          <a:ext cx="0" cy="0"/>
          <a:chOff x="0" y="0"/>
          <a:chExt cx="0" cy="0"/>
        </a:xfrm>
      </p:grpSpPr>
      <p:sp>
        <p:nvSpPr>
          <p:cNvPr id="9" name="Freeform 6"/>
          <p:cNvSpPr>
            <a:spLocks noChangeAspect="1"/>
          </p:cNvSpPr>
          <p:nvPr/>
        </p:nvSpPr>
        <p:spPr bwMode="auto">
          <a:xfrm>
            <a:off x="810002" y="2286585"/>
            <a:ext cx="5225999"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chemeClr val="accent1"/>
              </a:gs>
              <a:gs pos="100000">
                <a:schemeClr val="accent2"/>
              </a:gs>
            </a:gsLst>
            <a:lin ang="18600000" scaled="0"/>
          </a:gradFill>
          <a:ln>
            <a:no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hasCustomPrompt="1"/>
          </p:nvPr>
        </p:nvSpPr>
        <p:spPr>
          <a:xfrm>
            <a:off x="1041992" y="2435959"/>
            <a:ext cx="4697619" cy="2007789"/>
          </a:xfrm>
        </p:spPr>
        <p:txBody>
          <a:bodyPr/>
          <a:lstStyle>
            <a:lvl1pPr>
              <a:defRPr sz="2400"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6" name="Text Placeholder 5"/>
          <p:cNvSpPr>
            <a:spLocks noGrp="1"/>
          </p:cNvSpPr>
          <p:nvPr>
            <p:ph type="body" sz="quarter" idx="16" hasCustomPrompt="1"/>
          </p:nvPr>
        </p:nvSpPr>
        <p:spPr>
          <a:xfrm>
            <a:off x="6156001" y="2286002"/>
            <a:ext cx="5225999" cy="2295525"/>
          </a:xfrm>
        </p:spPr>
        <p:txBody>
          <a:bodyPr anchor="t"/>
          <a:lstStyle>
            <a:lvl1pPr marL="0" indent="0">
              <a:buFontTx/>
              <a:buNone/>
              <a:defRPr>
                <a:solidFill>
                  <a:srgbClr val="205374"/>
                </a:solidFill>
              </a:defRPr>
            </a:lvl1pPr>
          </a:lstStyle>
          <a:p>
            <a:pPr lvl="0"/>
            <a:r>
              <a:rPr lang="fr-FR" dirty="0"/>
              <a:t>Click to change the styles of the </a:t>
            </a:r>
            <a:r>
              <a:rPr lang="fr-FR" dirty="0" err="1"/>
              <a:t>text</a:t>
            </a:r>
            <a:endParaRPr lang="fr-FR" dirty="0"/>
          </a:p>
        </p:txBody>
      </p:sp>
      <p:sp>
        <p:nvSpPr>
          <p:cNvPr id="8" name="Footer Placeholder 4">
            <a:extLst>
              <a:ext uri="{FF2B5EF4-FFF2-40B4-BE49-F238E27FC236}">
                <a16:creationId xmlns:a16="http://schemas.microsoft.com/office/drawing/2014/main" id="{209AC471-147D-0748-A5C1-EE91984FB20B}"/>
              </a:ext>
            </a:extLst>
          </p:cNvPr>
          <p:cNvSpPr>
            <a:spLocks noGrp="1"/>
          </p:cNvSpPr>
          <p:nvPr>
            <p:ph type="ftr" sz="quarter" idx="10"/>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0" name="Date Placeholder 3">
            <a:extLst>
              <a:ext uri="{FF2B5EF4-FFF2-40B4-BE49-F238E27FC236}">
                <a16:creationId xmlns:a16="http://schemas.microsoft.com/office/drawing/2014/main" id="{07D489E5-5C59-C64A-A840-0BFF3071BB8A}"/>
              </a:ext>
            </a:extLst>
          </p:cNvPr>
          <p:cNvSpPr>
            <a:spLocks noGrp="1"/>
          </p:cNvSpPr>
          <p:nvPr>
            <p:ph type="dt" sz="half" idx="11"/>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4" name="Slide Number Placeholder 5">
            <a:extLst>
              <a:ext uri="{FF2B5EF4-FFF2-40B4-BE49-F238E27FC236}">
                <a16:creationId xmlns:a16="http://schemas.microsoft.com/office/drawing/2014/main" id="{4A5EB964-C24D-204E-A2AA-44A3E3AF49CF}"/>
              </a:ext>
            </a:extLst>
          </p:cNvPr>
          <p:cNvSpPr>
            <a:spLocks noGrp="1"/>
          </p:cNvSpPr>
          <p:nvPr>
            <p:ph type="sldNum" sz="quarter" idx="12"/>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5" name="CasellaDiTesto 14">
            <a:extLst>
              <a:ext uri="{FF2B5EF4-FFF2-40B4-BE49-F238E27FC236}">
                <a16:creationId xmlns:a16="http://schemas.microsoft.com/office/drawing/2014/main" id="{489075C4-7954-1646-9A4D-2A341B21E978}"/>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2617659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tical title with image">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gradFill>
            <a:gsLst>
              <a:gs pos="100000">
                <a:schemeClr val="accent1"/>
              </a:gs>
              <a:gs pos="0">
                <a:schemeClr val="accent2"/>
              </a:gs>
            </a:gsLst>
            <a:lin ang="66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8183542" y="586171"/>
            <a:ext cx="2494791" cy="5134798"/>
          </a:xfrm>
        </p:spPr>
        <p:txBody>
          <a:bodyPr vert="eaVert"/>
          <a:lstStyle>
            <a:lvl1pPr>
              <a:defRPr b="1" cap="all" baseline="0">
                <a:solidFill>
                  <a:schemeClr val="tx1"/>
                </a:solidFill>
              </a:defRPr>
            </a:lvl1p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14" name="Segnaposto immagine 6">
            <a:extLst>
              <a:ext uri="{FF2B5EF4-FFF2-40B4-BE49-F238E27FC236}">
                <a16:creationId xmlns:a16="http://schemas.microsoft.com/office/drawing/2014/main" id="{88CD4341-755F-5549-9647-6D06F7D647AD}"/>
              </a:ext>
            </a:extLst>
          </p:cNvPr>
          <p:cNvSpPr>
            <a:spLocks noGrp="1"/>
          </p:cNvSpPr>
          <p:nvPr>
            <p:ph type="pic" sz="quarter" idx="10" hasCustomPrompt="1"/>
          </p:nvPr>
        </p:nvSpPr>
        <p:spPr>
          <a:xfrm>
            <a:off x="810002" y="446089"/>
            <a:ext cx="6611540" cy="5414962"/>
          </a:xfrm>
        </p:spPr>
        <p:txBody>
          <a:bodyPr/>
          <a:lstStyle>
            <a:lvl1pPr marL="0" indent="0" algn="ctr">
              <a:buNone/>
              <a:defRPr/>
            </a:lvl1pPr>
          </a:lstStyle>
          <a:p>
            <a:r>
              <a:rPr lang="en-US" dirty="0"/>
              <a:t>Insert here your background image</a:t>
            </a:r>
          </a:p>
        </p:txBody>
      </p:sp>
      <p:sp>
        <p:nvSpPr>
          <p:cNvPr id="8" name="Footer Placeholder 4">
            <a:extLst>
              <a:ext uri="{FF2B5EF4-FFF2-40B4-BE49-F238E27FC236}">
                <a16:creationId xmlns:a16="http://schemas.microsoft.com/office/drawing/2014/main" id="{FD9D7154-8FDA-444C-86EA-B9126C98C682}"/>
              </a:ext>
            </a:extLst>
          </p:cNvPr>
          <p:cNvSpPr>
            <a:spLocks noGrp="1"/>
          </p:cNvSpPr>
          <p:nvPr>
            <p:ph type="ftr" sz="quarter" idx="11"/>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9" name="Date Placeholder 3">
            <a:extLst>
              <a:ext uri="{FF2B5EF4-FFF2-40B4-BE49-F238E27FC236}">
                <a16:creationId xmlns:a16="http://schemas.microsoft.com/office/drawing/2014/main" id="{CD4A5C2C-6247-F044-81AA-A2C3C5D6FA19}"/>
              </a:ext>
            </a:extLst>
          </p:cNvPr>
          <p:cNvSpPr>
            <a:spLocks noGrp="1"/>
          </p:cNvSpPr>
          <p:nvPr>
            <p:ph type="dt" sz="half" idx="1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5" name="Slide Number Placeholder 5">
            <a:extLst>
              <a:ext uri="{FF2B5EF4-FFF2-40B4-BE49-F238E27FC236}">
                <a16:creationId xmlns:a16="http://schemas.microsoft.com/office/drawing/2014/main" id="{48CDB316-E471-7640-864E-ACA8D273021A}"/>
              </a:ext>
            </a:extLst>
          </p:cNvPr>
          <p:cNvSpPr>
            <a:spLocks noGrp="1"/>
          </p:cNvSpPr>
          <p:nvPr>
            <p:ph type="sldNum" sz="quarter" idx="13"/>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6" name="CasellaDiTesto 15">
            <a:extLst>
              <a:ext uri="{FF2B5EF4-FFF2-40B4-BE49-F238E27FC236}">
                <a16:creationId xmlns:a16="http://schemas.microsoft.com/office/drawing/2014/main" id="{26D7C3AD-189B-6C4B-8219-1632DD1A2EB6}"/>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3062061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Freeform 6"/>
          <p:cNvSpPr>
            <a:spLocks noChangeAspect="1"/>
          </p:cNvSpPr>
          <p:nvPr/>
        </p:nvSpPr>
        <p:spPr bwMode="auto">
          <a:xfrm flipH="1">
            <a:off x="-82100" y="-119159"/>
            <a:ext cx="7562451" cy="7095184"/>
          </a:xfrm>
          <a:custGeom>
            <a:avLst/>
            <a:gdLst>
              <a:gd name="connsiteX0" fmla="*/ 636 w 16916"/>
              <a:gd name="connsiteY0" fmla="*/ 0 h 10000"/>
              <a:gd name="connsiteX1" fmla="*/ 636 w 16916"/>
              <a:gd name="connsiteY1" fmla="*/ 2771 h 10000"/>
              <a:gd name="connsiteX2" fmla="*/ 28 w 16916"/>
              <a:gd name="connsiteY2" fmla="*/ 3176 h 10000"/>
              <a:gd name="connsiteX3" fmla="*/ 28 w 16916"/>
              <a:gd name="connsiteY3" fmla="*/ 3176 h 10000"/>
              <a:gd name="connsiteX4" fmla="*/ 21 w 16916"/>
              <a:gd name="connsiteY4" fmla="*/ 3185 h 10000"/>
              <a:gd name="connsiteX5" fmla="*/ 10 w 16916"/>
              <a:gd name="connsiteY5" fmla="*/ 3199 h 10000"/>
              <a:gd name="connsiteX6" fmla="*/ 0 w 16916"/>
              <a:gd name="connsiteY6" fmla="*/ 3211 h 10000"/>
              <a:gd name="connsiteX7" fmla="*/ 0 w 16916"/>
              <a:gd name="connsiteY7" fmla="*/ 3225 h 10000"/>
              <a:gd name="connsiteX8" fmla="*/ 0 w 16916"/>
              <a:gd name="connsiteY8" fmla="*/ 3238 h 10000"/>
              <a:gd name="connsiteX9" fmla="*/ 10 w 16916"/>
              <a:gd name="connsiteY9" fmla="*/ 3250 h 10000"/>
              <a:gd name="connsiteX10" fmla="*/ 21 w 16916"/>
              <a:gd name="connsiteY10" fmla="*/ 3264 h 10000"/>
              <a:gd name="connsiteX11" fmla="*/ 28 w 16916"/>
              <a:gd name="connsiteY11" fmla="*/ 3273 h 10000"/>
              <a:gd name="connsiteX12" fmla="*/ 636 w 16916"/>
              <a:gd name="connsiteY12" fmla="*/ 3678 h 10000"/>
              <a:gd name="connsiteX13" fmla="*/ 636 w 16916"/>
              <a:gd name="connsiteY13" fmla="*/ 10000 h 10000"/>
              <a:gd name="connsiteX14" fmla="*/ 16916 w 16916"/>
              <a:gd name="connsiteY14" fmla="*/ 10000 h 10000"/>
              <a:gd name="connsiteX15" fmla="*/ 10000 w 16916"/>
              <a:gd name="connsiteY15" fmla="*/ 0 h 10000"/>
              <a:gd name="connsiteX16" fmla="*/ 636 w 16916"/>
              <a:gd name="connsiteY16" fmla="*/ 0 h 10000"/>
              <a:gd name="connsiteX0" fmla="*/ 636 w 16974"/>
              <a:gd name="connsiteY0" fmla="*/ 0 h 10000"/>
              <a:gd name="connsiteX1" fmla="*/ 636 w 16974"/>
              <a:gd name="connsiteY1" fmla="*/ 2771 h 10000"/>
              <a:gd name="connsiteX2" fmla="*/ 28 w 16974"/>
              <a:gd name="connsiteY2" fmla="*/ 3176 h 10000"/>
              <a:gd name="connsiteX3" fmla="*/ 28 w 16974"/>
              <a:gd name="connsiteY3" fmla="*/ 3176 h 10000"/>
              <a:gd name="connsiteX4" fmla="*/ 21 w 16974"/>
              <a:gd name="connsiteY4" fmla="*/ 3185 h 10000"/>
              <a:gd name="connsiteX5" fmla="*/ 10 w 16974"/>
              <a:gd name="connsiteY5" fmla="*/ 3199 h 10000"/>
              <a:gd name="connsiteX6" fmla="*/ 0 w 16974"/>
              <a:gd name="connsiteY6" fmla="*/ 3211 h 10000"/>
              <a:gd name="connsiteX7" fmla="*/ 0 w 16974"/>
              <a:gd name="connsiteY7" fmla="*/ 3225 h 10000"/>
              <a:gd name="connsiteX8" fmla="*/ 0 w 16974"/>
              <a:gd name="connsiteY8" fmla="*/ 3238 h 10000"/>
              <a:gd name="connsiteX9" fmla="*/ 10 w 16974"/>
              <a:gd name="connsiteY9" fmla="*/ 3250 h 10000"/>
              <a:gd name="connsiteX10" fmla="*/ 21 w 16974"/>
              <a:gd name="connsiteY10" fmla="*/ 3264 h 10000"/>
              <a:gd name="connsiteX11" fmla="*/ 28 w 16974"/>
              <a:gd name="connsiteY11" fmla="*/ 3273 h 10000"/>
              <a:gd name="connsiteX12" fmla="*/ 636 w 16974"/>
              <a:gd name="connsiteY12" fmla="*/ 3678 h 10000"/>
              <a:gd name="connsiteX13" fmla="*/ 636 w 16974"/>
              <a:gd name="connsiteY13" fmla="*/ 10000 h 10000"/>
              <a:gd name="connsiteX14" fmla="*/ 16916 w 16974"/>
              <a:gd name="connsiteY14" fmla="*/ 10000 h 10000"/>
              <a:gd name="connsiteX15" fmla="*/ 16974 w 16974"/>
              <a:gd name="connsiteY15" fmla="*/ 0 h 10000"/>
              <a:gd name="connsiteX16" fmla="*/ 636 w 16974"/>
              <a:gd name="connsiteY16" fmla="*/ 0 h 10000"/>
              <a:gd name="connsiteX0" fmla="*/ 636 w 16916"/>
              <a:gd name="connsiteY0" fmla="*/ 0 h 10000"/>
              <a:gd name="connsiteX1" fmla="*/ 636 w 16916"/>
              <a:gd name="connsiteY1" fmla="*/ 2771 h 10000"/>
              <a:gd name="connsiteX2" fmla="*/ 28 w 16916"/>
              <a:gd name="connsiteY2" fmla="*/ 3176 h 10000"/>
              <a:gd name="connsiteX3" fmla="*/ 28 w 16916"/>
              <a:gd name="connsiteY3" fmla="*/ 3176 h 10000"/>
              <a:gd name="connsiteX4" fmla="*/ 21 w 16916"/>
              <a:gd name="connsiteY4" fmla="*/ 3185 h 10000"/>
              <a:gd name="connsiteX5" fmla="*/ 10 w 16916"/>
              <a:gd name="connsiteY5" fmla="*/ 3199 h 10000"/>
              <a:gd name="connsiteX6" fmla="*/ 0 w 16916"/>
              <a:gd name="connsiteY6" fmla="*/ 3211 h 10000"/>
              <a:gd name="connsiteX7" fmla="*/ 0 w 16916"/>
              <a:gd name="connsiteY7" fmla="*/ 3225 h 10000"/>
              <a:gd name="connsiteX8" fmla="*/ 0 w 16916"/>
              <a:gd name="connsiteY8" fmla="*/ 3238 h 10000"/>
              <a:gd name="connsiteX9" fmla="*/ 10 w 16916"/>
              <a:gd name="connsiteY9" fmla="*/ 3250 h 10000"/>
              <a:gd name="connsiteX10" fmla="*/ 21 w 16916"/>
              <a:gd name="connsiteY10" fmla="*/ 3264 h 10000"/>
              <a:gd name="connsiteX11" fmla="*/ 28 w 16916"/>
              <a:gd name="connsiteY11" fmla="*/ 3273 h 10000"/>
              <a:gd name="connsiteX12" fmla="*/ 636 w 16916"/>
              <a:gd name="connsiteY12" fmla="*/ 3678 h 10000"/>
              <a:gd name="connsiteX13" fmla="*/ 636 w 16916"/>
              <a:gd name="connsiteY13" fmla="*/ 10000 h 10000"/>
              <a:gd name="connsiteX14" fmla="*/ 16916 w 16916"/>
              <a:gd name="connsiteY14" fmla="*/ 10000 h 10000"/>
              <a:gd name="connsiteX15" fmla="*/ 15365 w 16916"/>
              <a:gd name="connsiteY15" fmla="*/ 3103 h 10000"/>
              <a:gd name="connsiteX16" fmla="*/ 636 w 16916"/>
              <a:gd name="connsiteY16" fmla="*/ 0 h 10000"/>
              <a:gd name="connsiteX0" fmla="*/ 636 w 16916"/>
              <a:gd name="connsiteY0" fmla="*/ 124 h 10124"/>
              <a:gd name="connsiteX1" fmla="*/ 636 w 16916"/>
              <a:gd name="connsiteY1" fmla="*/ 2895 h 10124"/>
              <a:gd name="connsiteX2" fmla="*/ 28 w 16916"/>
              <a:gd name="connsiteY2" fmla="*/ 3300 h 10124"/>
              <a:gd name="connsiteX3" fmla="*/ 28 w 16916"/>
              <a:gd name="connsiteY3" fmla="*/ 3300 h 10124"/>
              <a:gd name="connsiteX4" fmla="*/ 21 w 16916"/>
              <a:gd name="connsiteY4" fmla="*/ 3309 h 10124"/>
              <a:gd name="connsiteX5" fmla="*/ 10 w 16916"/>
              <a:gd name="connsiteY5" fmla="*/ 3323 h 10124"/>
              <a:gd name="connsiteX6" fmla="*/ 0 w 16916"/>
              <a:gd name="connsiteY6" fmla="*/ 3335 h 10124"/>
              <a:gd name="connsiteX7" fmla="*/ 0 w 16916"/>
              <a:gd name="connsiteY7" fmla="*/ 3349 h 10124"/>
              <a:gd name="connsiteX8" fmla="*/ 0 w 16916"/>
              <a:gd name="connsiteY8" fmla="*/ 3362 h 10124"/>
              <a:gd name="connsiteX9" fmla="*/ 10 w 16916"/>
              <a:gd name="connsiteY9" fmla="*/ 3374 h 10124"/>
              <a:gd name="connsiteX10" fmla="*/ 21 w 16916"/>
              <a:gd name="connsiteY10" fmla="*/ 3388 h 10124"/>
              <a:gd name="connsiteX11" fmla="*/ 28 w 16916"/>
              <a:gd name="connsiteY11" fmla="*/ 3397 h 10124"/>
              <a:gd name="connsiteX12" fmla="*/ 636 w 16916"/>
              <a:gd name="connsiteY12" fmla="*/ 3802 h 10124"/>
              <a:gd name="connsiteX13" fmla="*/ 636 w 16916"/>
              <a:gd name="connsiteY13" fmla="*/ 10124 h 10124"/>
              <a:gd name="connsiteX14" fmla="*/ 16916 w 16916"/>
              <a:gd name="connsiteY14" fmla="*/ 10124 h 10124"/>
              <a:gd name="connsiteX15" fmla="*/ 15556 w 16916"/>
              <a:gd name="connsiteY15" fmla="*/ 0 h 10124"/>
              <a:gd name="connsiteX16" fmla="*/ 636 w 16916"/>
              <a:gd name="connsiteY16" fmla="*/ 124 h 10124"/>
              <a:gd name="connsiteX0" fmla="*/ 636 w 15558"/>
              <a:gd name="connsiteY0" fmla="*/ 124 h 11013"/>
              <a:gd name="connsiteX1" fmla="*/ 636 w 15558"/>
              <a:gd name="connsiteY1" fmla="*/ 2895 h 11013"/>
              <a:gd name="connsiteX2" fmla="*/ 28 w 15558"/>
              <a:gd name="connsiteY2" fmla="*/ 3300 h 11013"/>
              <a:gd name="connsiteX3" fmla="*/ 28 w 15558"/>
              <a:gd name="connsiteY3" fmla="*/ 3300 h 11013"/>
              <a:gd name="connsiteX4" fmla="*/ 21 w 15558"/>
              <a:gd name="connsiteY4" fmla="*/ 3309 h 11013"/>
              <a:gd name="connsiteX5" fmla="*/ 10 w 15558"/>
              <a:gd name="connsiteY5" fmla="*/ 3323 h 11013"/>
              <a:gd name="connsiteX6" fmla="*/ 0 w 15558"/>
              <a:gd name="connsiteY6" fmla="*/ 3335 h 11013"/>
              <a:gd name="connsiteX7" fmla="*/ 0 w 15558"/>
              <a:gd name="connsiteY7" fmla="*/ 3349 h 11013"/>
              <a:gd name="connsiteX8" fmla="*/ 0 w 15558"/>
              <a:gd name="connsiteY8" fmla="*/ 3362 h 11013"/>
              <a:gd name="connsiteX9" fmla="*/ 10 w 15558"/>
              <a:gd name="connsiteY9" fmla="*/ 3374 h 11013"/>
              <a:gd name="connsiteX10" fmla="*/ 21 w 15558"/>
              <a:gd name="connsiteY10" fmla="*/ 3388 h 11013"/>
              <a:gd name="connsiteX11" fmla="*/ 28 w 15558"/>
              <a:gd name="connsiteY11" fmla="*/ 3397 h 11013"/>
              <a:gd name="connsiteX12" fmla="*/ 636 w 15558"/>
              <a:gd name="connsiteY12" fmla="*/ 3802 h 11013"/>
              <a:gd name="connsiteX13" fmla="*/ 636 w 15558"/>
              <a:gd name="connsiteY13" fmla="*/ 10124 h 11013"/>
              <a:gd name="connsiteX14" fmla="*/ 15553 w 15558"/>
              <a:gd name="connsiteY14" fmla="*/ 11013 h 11013"/>
              <a:gd name="connsiteX15" fmla="*/ 15556 w 15558"/>
              <a:gd name="connsiteY15" fmla="*/ 0 h 11013"/>
              <a:gd name="connsiteX16" fmla="*/ 636 w 15558"/>
              <a:gd name="connsiteY16" fmla="*/ 124 h 11013"/>
              <a:gd name="connsiteX0" fmla="*/ 636 w 15558"/>
              <a:gd name="connsiteY0" fmla="*/ 124 h 11013"/>
              <a:gd name="connsiteX1" fmla="*/ 636 w 15558"/>
              <a:gd name="connsiteY1" fmla="*/ 2895 h 11013"/>
              <a:gd name="connsiteX2" fmla="*/ 28 w 15558"/>
              <a:gd name="connsiteY2" fmla="*/ 3300 h 11013"/>
              <a:gd name="connsiteX3" fmla="*/ 28 w 15558"/>
              <a:gd name="connsiteY3" fmla="*/ 3300 h 11013"/>
              <a:gd name="connsiteX4" fmla="*/ 21 w 15558"/>
              <a:gd name="connsiteY4" fmla="*/ 3309 h 11013"/>
              <a:gd name="connsiteX5" fmla="*/ 10 w 15558"/>
              <a:gd name="connsiteY5" fmla="*/ 3323 h 11013"/>
              <a:gd name="connsiteX6" fmla="*/ 0 w 15558"/>
              <a:gd name="connsiteY6" fmla="*/ 3335 h 11013"/>
              <a:gd name="connsiteX7" fmla="*/ 0 w 15558"/>
              <a:gd name="connsiteY7" fmla="*/ 3349 h 11013"/>
              <a:gd name="connsiteX8" fmla="*/ 0 w 15558"/>
              <a:gd name="connsiteY8" fmla="*/ 3362 h 11013"/>
              <a:gd name="connsiteX9" fmla="*/ 10 w 15558"/>
              <a:gd name="connsiteY9" fmla="*/ 3374 h 11013"/>
              <a:gd name="connsiteX10" fmla="*/ 21 w 15558"/>
              <a:gd name="connsiteY10" fmla="*/ 3388 h 11013"/>
              <a:gd name="connsiteX11" fmla="*/ 28 w 15558"/>
              <a:gd name="connsiteY11" fmla="*/ 3397 h 11013"/>
              <a:gd name="connsiteX12" fmla="*/ 636 w 15558"/>
              <a:gd name="connsiteY12" fmla="*/ 3802 h 11013"/>
              <a:gd name="connsiteX13" fmla="*/ 609 w 15558"/>
              <a:gd name="connsiteY13" fmla="*/ 11013 h 11013"/>
              <a:gd name="connsiteX14" fmla="*/ 15553 w 15558"/>
              <a:gd name="connsiteY14" fmla="*/ 11013 h 11013"/>
              <a:gd name="connsiteX15" fmla="*/ 15556 w 15558"/>
              <a:gd name="connsiteY15" fmla="*/ 0 h 11013"/>
              <a:gd name="connsiteX16" fmla="*/ 636 w 15558"/>
              <a:gd name="connsiteY16" fmla="*/ 124 h 11013"/>
              <a:gd name="connsiteX0" fmla="*/ 636 w 15558"/>
              <a:gd name="connsiteY0" fmla="*/ 0 h 11075"/>
              <a:gd name="connsiteX1" fmla="*/ 636 w 15558"/>
              <a:gd name="connsiteY1" fmla="*/ 2957 h 11075"/>
              <a:gd name="connsiteX2" fmla="*/ 28 w 15558"/>
              <a:gd name="connsiteY2" fmla="*/ 3362 h 11075"/>
              <a:gd name="connsiteX3" fmla="*/ 28 w 15558"/>
              <a:gd name="connsiteY3" fmla="*/ 3362 h 11075"/>
              <a:gd name="connsiteX4" fmla="*/ 21 w 15558"/>
              <a:gd name="connsiteY4" fmla="*/ 3371 h 11075"/>
              <a:gd name="connsiteX5" fmla="*/ 10 w 15558"/>
              <a:gd name="connsiteY5" fmla="*/ 3385 h 11075"/>
              <a:gd name="connsiteX6" fmla="*/ 0 w 15558"/>
              <a:gd name="connsiteY6" fmla="*/ 3397 h 11075"/>
              <a:gd name="connsiteX7" fmla="*/ 0 w 15558"/>
              <a:gd name="connsiteY7" fmla="*/ 3411 h 11075"/>
              <a:gd name="connsiteX8" fmla="*/ 0 w 15558"/>
              <a:gd name="connsiteY8" fmla="*/ 3424 h 11075"/>
              <a:gd name="connsiteX9" fmla="*/ 10 w 15558"/>
              <a:gd name="connsiteY9" fmla="*/ 3436 h 11075"/>
              <a:gd name="connsiteX10" fmla="*/ 21 w 15558"/>
              <a:gd name="connsiteY10" fmla="*/ 3450 h 11075"/>
              <a:gd name="connsiteX11" fmla="*/ 28 w 15558"/>
              <a:gd name="connsiteY11" fmla="*/ 3459 h 11075"/>
              <a:gd name="connsiteX12" fmla="*/ 636 w 15558"/>
              <a:gd name="connsiteY12" fmla="*/ 3864 h 11075"/>
              <a:gd name="connsiteX13" fmla="*/ 609 w 15558"/>
              <a:gd name="connsiteY13" fmla="*/ 11075 h 11075"/>
              <a:gd name="connsiteX14" fmla="*/ 15553 w 15558"/>
              <a:gd name="connsiteY14" fmla="*/ 11075 h 11075"/>
              <a:gd name="connsiteX15" fmla="*/ 15556 w 15558"/>
              <a:gd name="connsiteY15" fmla="*/ 62 h 11075"/>
              <a:gd name="connsiteX16" fmla="*/ 636 w 15558"/>
              <a:gd name="connsiteY16" fmla="*/ 0 h 1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58" h="11075">
                <a:moveTo>
                  <a:pt x="636" y="0"/>
                </a:moveTo>
                <a:lnTo>
                  <a:pt x="636" y="2957"/>
                </a:lnTo>
                <a:lnTo>
                  <a:pt x="28" y="3362"/>
                </a:lnTo>
                <a:lnTo>
                  <a:pt x="28" y="3362"/>
                </a:lnTo>
                <a:cubicBezTo>
                  <a:pt x="26" y="3365"/>
                  <a:pt x="23" y="3368"/>
                  <a:pt x="21" y="3371"/>
                </a:cubicBezTo>
                <a:cubicBezTo>
                  <a:pt x="17" y="3376"/>
                  <a:pt x="14" y="3380"/>
                  <a:pt x="10" y="3385"/>
                </a:cubicBezTo>
                <a:cubicBezTo>
                  <a:pt x="7" y="3389"/>
                  <a:pt x="3" y="3393"/>
                  <a:pt x="0" y="3397"/>
                </a:cubicBezTo>
                <a:lnTo>
                  <a:pt x="0" y="3411"/>
                </a:lnTo>
                <a:lnTo>
                  <a:pt x="0" y="3424"/>
                </a:lnTo>
                <a:cubicBezTo>
                  <a:pt x="3" y="3428"/>
                  <a:pt x="7" y="3432"/>
                  <a:pt x="10" y="3436"/>
                </a:cubicBezTo>
                <a:cubicBezTo>
                  <a:pt x="14" y="3441"/>
                  <a:pt x="17" y="3445"/>
                  <a:pt x="21" y="3450"/>
                </a:cubicBezTo>
                <a:cubicBezTo>
                  <a:pt x="23" y="3453"/>
                  <a:pt x="26" y="3456"/>
                  <a:pt x="28" y="3459"/>
                </a:cubicBezTo>
                <a:lnTo>
                  <a:pt x="636" y="3864"/>
                </a:lnTo>
                <a:cubicBezTo>
                  <a:pt x="627" y="6268"/>
                  <a:pt x="618" y="8671"/>
                  <a:pt x="609" y="11075"/>
                </a:cubicBezTo>
                <a:lnTo>
                  <a:pt x="15553" y="11075"/>
                </a:lnTo>
                <a:cubicBezTo>
                  <a:pt x="15572" y="7742"/>
                  <a:pt x="15537" y="3395"/>
                  <a:pt x="15556" y="62"/>
                </a:cubicBezTo>
                <a:lnTo>
                  <a:pt x="636" y="0"/>
                </a:lnTo>
                <a:close/>
              </a:path>
            </a:pathLst>
          </a:custGeom>
          <a:gradFill>
            <a:gsLst>
              <a:gs pos="100000">
                <a:schemeClr val="accent1"/>
              </a:gs>
              <a:gs pos="0">
                <a:schemeClr val="accent2"/>
              </a:gs>
            </a:gsLst>
            <a:lin ang="2700000" scaled="0"/>
          </a:gradFill>
          <a:ln>
            <a:noFill/>
          </a:ln>
          <a:extLst>
            <a:ext uri="{91240B29-F687-4f45-9708-019B960494DF}">
              <a14:hiddenLine xmlns:mc="http://schemas.openxmlformats.org/markup-compatibility/2006" xmlns:mv="urn:schemas-microsoft-com:mac:vml"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hasCustomPrompt="1"/>
          </p:nvPr>
        </p:nvSpPr>
        <p:spPr>
          <a:xfrm>
            <a:off x="7726018" y="1669779"/>
            <a:ext cx="3655983" cy="4539634"/>
          </a:xfrm>
        </p:spPr>
        <p:txBody>
          <a:bodyPr vert="horz" anchor="t"/>
          <a:lstStyle>
            <a:lvl1pPr algn="ctr">
              <a:defRPr b="1" cap="all" baseline="0">
                <a:solidFill>
                  <a:schemeClr val="accent2"/>
                </a:solidFill>
              </a:defRPr>
            </a:lvl1pPr>
          </a:lstStyle>
          <a:p>
            <a:r>
              <a:rPr lang="fr-FR" dirty="0"/>
              <a:t>WRITE HERE YOUR GREETINGS!</a:t>
            </a:r>
            <a:endParaRPr lang="en-US" dirty="0"/>
          </a:p>
        </p:txBody>
      </p:sp>
      <p:pic>
        <p:nvPicPr>
          <p:cNvPr id="13" name="Immagine 12">
            <a:extLst>
              <a:ext uri="{FF2B5EF4-FFF2-40B4-BE49-F238E27FC236}">
                <a16:creationId xmlns:a16="http://schemas.microsoft.com/office/drawing/2014/main" id="{A1A3A48C-16B4-9F47-BAE4-860673269B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2923" y="6001764"/>
            <a:ext cx="622172" cy="415300"/>
          </a:xfrm>
          <a:prstGeom prst="rect">
            <a:avLst/>
          </a:prstGeom>
        </p:spPr>
      </p:pic>
      <p:cxnSp>
        <p:nvCxnSpPr>
          <p:cNvPr id="36" name="Connettore 1 35">
            <a:extLst>
              <a:ext uri="{FF2B5EF4-FFF2-40B4-BE49-F238E27FC236}">
                <a16:creationId xmlns:a16="http://schemas.microsoft.com/office/drawing/2014/main" id="{869369A1-F7DF-394F-8AE5-C87B4D1E3A4B}"/>
              </a:ext>
            </a:extLst>
          </p:cNvPr>
          <p:cNvCxnSpPr>
            <a:cxnSpLocks/>
          </p:cNvCxnSpPr>
          <p:nvPr userDrawn="1"/>
        </p:nvCxnSpPr>
        <p:spPr bwMode="auto">
          <a:xfrm>
            <a:off x="9989218" y="6209413"/>
            <a:ext cx="1392783"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Connettore 1 50">
            <a:extLst>
              <a:ext uri="{FF2B5EF4-FFF2-40B4-BE49-F238E27FC236}">
                <a16:creationId xmlns:a16="http://schemas.microsoft.com/office/drawing/2014/main" id="{9AED8B99-3ED9-2743-9EEB-A83CE4609511}"/>
              </a:ext>
            </a:extLst>
          </p:cNvPr>
          <p:cNvCxnSpPr>
            <a:cxnSpLocks/>
          </p:cNvCxnSpPr>
          <p:nvPr userDrawn="1"/>
        </p:nvCxnSpPr>
        <p:spPr bwMode="auto">
          <a:xfrm>
            <a:off x="7726018" y="6209413"/>
            <a:ext cx="1392783" cy="0"/>
          </a:xfrm>
          <a:prstGeom prst="lin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CasellaDiTesto 21">
            <a:extLst>
              <a:ext uri="{FF2B5EF4-FFF2-40B4-BE49-F238E27FC236}">
                <a16:creationId xmlns:a16="http://schemas.microsoft.com/office/drawing/2014/main" id="{ADDA3827-776B-6B4C-9A4C-D62CEC0030BE}"/>
              </a:ext>
            </a:extLst>
          </p:cNvPr>
          <p:cNvSpPr txBox="1"/>
          <p:nvPr userDrawn="1"/>
        </p:nvSpPr>
        <p:spPr>
          <a:xfrm>
            <a:off x="810000" y="534996"/>
            <a:ext cx="5286000" cy="738664"/>
          </a:xfrm>
          <a:prstGeom prst="rect">
            <a:avLst/>
          </a:prstGeom>
          <a:noFill/>
        </p:spPr>
        <p:txBody>
          <a:bodyPr wrap="square" rtlCol="0">
            <a:spAutoFit/>
          </a:bodyPr>
          <a:lstStyle/>
          <a:p>
            <a:r>
              <a:rPr lang="it-IT" sz="2100" b="1" dirty="0">
                <a:solidFill>
                  <a:schemeClr val="tx1"/>
                </a:solidFill>
                <a:latin typeface="Montserrat" pitchFamily="2" charset="77"/>
              </a:rPr>
              <a:t>STAY</a:t>
            </a:r>
            <a:r>
              <a:rPr lang="it-IT" sz="2100" b="1" baseline="0" dirty="0">
                <a:solidFill>
                  <a:schemeClr val="tx1"/>
                </a:solidFill>
                <a:latin typeface="Montserrat" pitchFamily="2" charset="77"/>
              </a:rPr>
              <a:t> UPDATE</a:t>
            </a:r>
            <a:br>
              <a:rPr lang="it-IT" sz="2100" b="1" baseline="0" dirty="0">
                <a:solidFill>
                  <a:schemeClr val="tx1"/>
                </a:solidFill>
                <a:latin typeface="Montserrat" pitchFamily="2" charset="77"/>
              </a:rPr>
            </a:br>
            <a:r>
              <a:rPr lang="it-IT" sz="2100" b="1" baseline="0" dirty="0">
                <a:solidFill>
                  <a:schemeClr val="tx1"/>
                </a:solidFill>
                <a:latin typeface="Montserrat" pitchFamily="2" charset="77"/>
              </a:rPr>
              <a:t>AND GET INVOLVED!</a:t>
            </a:r>
            <a:endParaRPr lang="it-IT" sz="2100" b="1" dirty="0">
              <a:solidFill>
                <a:schemeClr val="tx1"/>
              </a:solidFill>
              <a:latin typeface="Montserrat" pitchFamily="2" charset="77"/>
            </a:endParaRPr>
          </a:p>
        </p:txBody>
      </p:sp>
      <p:sp>
        <p:nvSpPr>
          <p:cNvPr id="23" name="CasellaDiTesto 22">
            <a:hlinkClick r:id="rId3"/>
            <a:extLst>
              <a:ext uri="{FF2B5EF4-FFF2-40B4-BE49-F238E27FC236}">
                <a16:creationId xmlns:a16="http://schemas.microsoft.com/office/drawing/2014/main" id="{8DBE2E06-896F-BC4C-A727-EE2D9DCA1885}"/>
              </a:ext>
            </a:extLst>
          </p:cNvPr>
          <p:cNvSpPr txBox="1"/>
          <p:nvPr userDrawn="1"/>
        </p:nvSpPr>
        <p:spPr>
          <a:xfrm>
            <a:off x="1351601" y="1942056"/>
            <a:ext cx="5102363" cy="276999"/>
          </a:xfrm>
          <a:prstGeom prst="rect">
            <a:avLst/>
          </a:prstGeom>
          <a:noFill/>
        </p:spPr>
        <p:txBody>
          <a:bodyPr wrap="square" rtlCol="0" anchor="ctr">
            <a:spAutoFit/>
          </a:bodyPr>
          <a:lstStyle/>
          <a:p>
            <a:pPr>
              <a:lnSpc>
                <a:spcPct val="100000"/>
              </a:lnSpc>
            </a:pPr>
            <a:r>
              <a:rPr lang="it-IT" sz="1200" b="1" dirty="0" err="1">
                <a:solidFill>
                  <a:schemeClr val="tx1"/>
                </a:solidFill>
                <a:latin typeface="Montserrat" pitchFamily="2" charset="77"/>
              </a:rPr>
              <a:t>ngi.eu</a:t>
            </a:r>
            <a:endParaRPr lang="it-IT" sz="1200" b="1" dirty="0">
              <a:solidFill>
                <a:schemeClr val="tx1"/>
              </a:solidFill>
              <a:latin typeface="Montserrat" pitchFamily="2" charset="77"/>
            </a:endParaRPr>
          </a:p>
        </p:txBody>
      </p:sp>
      <p:pic>
        <p:nvPicPr>
          <p:cNvPr id="24" name="Immagine 23">
            <a:hlinkClick r:id="rId4"/>
            <a:extLst>
              <a:ext uri="{FF2B5EF4-FFF2-40B4-BE49-F238E27FC236}">
                <a16:creationId xmlns:a16="http://schemas.microsoft.com/office/drawing/2014/main" id="{B98DE8FC-4EC0-5146-A475-572C109E9091}"/>
              </a:ext>
            </a:extLst>
          </p:cNvPr>
          <p:cNvPicPr>
            <a:picLocks noChangeAspect="1"/>
          </p:cNvPicPr>
          <p:nvPr userDrawn="1"/>
        </p:nvPicPr>
        <p:blipFill>
          <a:blip r:embed="rId5" cstate="print">
            <a:biLevel thresh="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939812" y="1885612"/>
            <a:ext cx="411789" cy="411789"/>
          </a:xfrm>
          <a:prstGeom prst="rect">
            <a:avLst/>
          </a:prstGeom>
        </p:spPr>
      </p:pic>
      <p:pic>
        <p:nvPicPr>
          <p:cNvPr id="25" name="Immagine 24">
            <a:hlinkClick r:id="rId7"/>
            <a:extLst>
              <a:ext uri="{FF2B5EF4-FFF2-40B4-BE49-F238E27FC236}">
                <a16:creationId xmlns:a16="http://schemas.microsoft.com/office/drawing/2014/main" id="{42D6386C-2F9F-934D-8603-59043FB8E799}"/>
              </a:ext>
            </a:extLst>
          </p:cNvPr>
          <p:cNvPicPr>
            <a:picLocks noChangeAspect="1"/>
          </p:cNvPicPr>
          <p:nvPr userDrawn="1"/>
        </p:nvPicPr>
        <p:blipFill>
          <a:blip r:embed="rId8" cstate="print">
            <a:biLevel thresh="50000"/>
            <a:extLst>
              <a:ext uri="{28A0092B-C50C-407E-A947-70E740481C1C}">
                <a14:useLocalDpi xmlns:a14="http://schemas.microsoft.com/office/drawing/2010/main" val="0"/>
              </a:ext>
            </a:extLst>
          </a:blip>
          <a:stretch>
            <a:fillRect/>
          </a:stretch>
        </p:blipFill>
        <p:spPr>
          <a:xfrm>
            <a:off x="939812" y="2462148"/>
            <a:ext cx="411789" cy="411789"/>
          </a:xfrm>
          <a:prstGeom prst="rect">
            <a:avLst/>
          </a:prstGeom>
        </p:spPr>
      </p:pic>
      <p:sp>
        <p:nvSpPr>
          <p:cNvPr id="26" name="CasellaDiTesto 25">
            <a:hlinkClick r:id="rId7"/>
            <a:extLst>
              <a:ext uri="{FF2B5EF4-FFF2-40B4-BE49-F238E27FC236}">
                <a16:creationId xmlns:a16="http://schemas.microsoft.com/office/drawing/2014/main" id="{5AA475C7-9180-4849-BA1A-57C60279C815}"/>
              </a:ext>
            </a:extLst>
          </p:cNvPr>
          <p:cNvSpPr txBox="1"/>
          <p:nvPr userDrawn="1"/>
        </p:nvSpPr>
        <p:spPr>
          <a:xfrm>
            <a:off x="1351601" y="2518592"/>
            <a:ext cx="5102363" cy="276999"/>
          </a:xfrm>
          <a:prstGeom prst="rect">
            <a:avLst/>
          </a:prstGeom>
          <a:noFill/>
        </p:spPr>
        <p:txBody>
          <a:bodyPr wrap="square" rtlCol="0" anchor="ctr">
            <a:spAutoFit/>
          </a:bodyPr>
          <a:lstStyle/>
          <a:p>
            <a:pPr>
              <a:lnSpc>
                <a:spcPct val="100000"/>
              </a:lnSpc>
            </a:pPr>
            <a:r>
              <a:rPr lang="it-IT" sz="1200" b="1" dirty="0" err="1">
                <a:solidFill>
                  <a:schemeClr val="tx1"/>
                </a:solidFill>
                <a:latin typeface="Montserrat" pitchFamily="2" charset="77"/>
              </a:rPr>
              <a:t>community.ngi.eu</a:t>
            </a:r>
            <a:endParaRPr lang="it-IT" sz="1200" b="1" dirty="0">
              <a:solidFill>
                <a:schemeClr val="tx1"/>
              </a:solidFill>
              <a:latin typeface="Montserrat" pitchFamily="2" charset="77"/>
            </a:endParaRPr>
          </a:p>
        </p:txBody>
      </p:sp>
      <p:sp>
        <p:nvSpPr>
          <p:cNvPr id="27" name="CasellaDiTesto 26">
            <a:hlinkClick r:id="rId9"/>
            <a:extLst>
              <a:ext uri="{FF2B5EF4-FFF2-40B4-BE49-F238E27FC236}">
                <a16:creationId xmlns:a16="http://schemas.microsoft.com/office/drawing/2014/main" id="{3E5D2453-2794-714B-8C5D-D93BAD31DEF4}"/>
              </a:ext>
            </a:extLst>
          </p:cNvPr>
          <p:cNvSpPr txBox="1"/>
          <p:nvPr userDrawn="1"/>
        </p:nvSpPr>
        <p:spPr>
          <a:xfrm>
            <a:off x="1351601" y="3095127"/>
            <a:ext cx="5102363" cy="276999"/>
          </a:xfrm>
          <a:prstGeom prst="rect">
            <a:avLst/>
          </a:prstGeom>
          <a:noFill/>
        </p:spPr>
        <p:txBody>
          <a:bodyPr wrap="square" rtlCol="0" anchor="ctr">
            <a:spAutoFit/>
          </a:bodyPr>
          <a:lstStyle/>
          <a:p>
            <a:pPr>
              <a:lnSpc>
                <a:spcPct val="100000"/>
              </a:lnSpc>
            </a:pPr>
            <a:r>
              <a:rPr lang="it-IT" sz="1200" b="1" dirty="0" err="1">
                <a:solidFill>
                  <a:schemeClr val="tx1"/>
                </a:solidFill>
                <a:latin typeface="Montserrat" pitchFamily="2" charset="77"/>
              </a:rPr>
              <a:t>exchange.ngi.eu</a:t>
            </a:r>
            <a:endParaRPr lang="it-IT" sz="1200" b="1" dirty="0">
              <a:solidFill>
                <a:schemeClr val="tx1"/>
              </a:solidFill>
              <a:latin typeface="Montserrat" pitchFamily="2" charset="77"/>
            </a:endParaRPr>
          </a:p>
        </p:txBody>
      </p:sp>
      <p:pic>
        <p:nvPicPr>
          <p:cNvPr id="28" name="Immagine 27">
            <a:hlinkClick r:id="rId10"/>
            <a:extLst>
              <a:ext uri="{FF2B5EF4-FFF2-40B4-BE49-F238E27FC236}">
                <a16:creationId xmlns:a16="http://schemas.microsoft.com/office/drawing/2014/main" id="{1F8D1122-10ED-FA4B-BF3A-91110ADB74FE}"/>
              </a:ext>
            </a:extLst>
          </p:cNvPr>
          <p:cNvPicPr>
            <a:picLocks noChangeAspect="1"/>
          </p:cNvPicPr>
          <p:nvPr userDrawn="1"/>
        </p:nvPicPr>
        <p:blipFill>
          <a:blip r:embed="rId11" cstate="print">
            <a:biLevel thresh="50000"/>
            <a:extLst>
              <a:ext uri="{28A0092B-C50C-407E-A947-70E740481C1C}">
                <a14:useLocalDpi xmlns:a14="http://schemas.microsoft.com/office/drawing/2010/main" val="0"/>
              </a:ext>
            </a:extLst>
          </a:blip>
          <a:stretch>
            <a:fillRect/>
          </a:stretch>
        </p:blipFill>
        <p:spPr>
          <a:xfrm>
            <a:off x="939812" y="4199348"/>
            <a:ext cx="411789" cy="411789"/>
          </a:xfrm>
          <a:prstGeom prst="rect">
            <a:avLst/>
          </a:prstGeom>
        </p:spPr>
      </p:pic>
      <p:pic>
        <p:nvPicPr>
          <p:cNvPr id="29" name="Immagine 28">
            <a:hlinkClick r:id="rId12"/>
            <a:extLst>
              <a:ext uri="{FF2B5EF4-FFF2-40B4-BE49-F238E27FC236}">
                <a16:creationId xmlns:a16="http://schemas.microsoft.com/office/drawing/2014/main" id="{8D91453C-DE5A-BA49-A067-F5EB697AF57A}"/>
              </a:ext>
            </a:extLst>
          </p:cNvPr>
          <p:cNvPicPr>
            <a:picLocks noChangeAspect="1"/>
          </p:cNvPicPr>
          <p:nvPr userDrawn="1"/>
        </p:nvPicPr>
        <p:blipFill>
          <a:blip r:embed="rId13" cstate="print">
            <a:biLevel thresh="50000"/>
            <a:extLst>
              <a:ext uri="{28A0092B-C50C-407E-A947-70E740481C1C}">
                <a14:useLocalDpi xmlns:a14="http://schemas.microsoft.com/office/drawing/2010/main" val="0"/>
              </a:ext>
            </a:extLst>
          </a:blip>
          <a:stretch>
            <a:fillRect/>
          </a:stretch>
        </p:blipFill>
        <p:spPr>
          <a:xfrm>
            <a:off x="939812" y="4775884"/>
            <a:ext cx="411789" cy="411789"/>
          </a:xfrm>
          <a:prstGeom prst="rect">
            <a:avLst/>
          </a:prstGeom>
        </p:spPr>
      </p:pic>
      <p:pic>
        <p:nvPicPr>
          <p:cNvPr id="30" name="Immagine 29">
            <a:hlinkClick r:id="rId14"/>
            <a:extLst>
              <a:ext uri="{FF2B5EF4-FFF2-40B4-BE49-F238E27FC236}">
                <a16:creationId xmlns:a16="http://schemas.microsoft.com/office/drawing/2014/main" id="{7C32EF73-0FAE-5A47-B57D-437576DF332C}"/>
              </a:ext>
            </a:extLst>
          </p:cNvPr>
          <p:cNvPicPr>
            <a:picLocks noChangeAspect="1"/>
          </p:cNvPicPr>
          <p:nvPr userDrawn="1"/>
        </p:nvPicPr>
        <p:blipFill>
          <a:blip r:embed="rId15" cstate="print">
            <a:biLevel thresh="50000"/>
            <a:extLst>
              <a:ext uri="{28A0092B-C50C-407E-A947-70E740481C1C}">
                <a14:useLocalDpi xmlns:a14="http://schemas.microsoft.com/office/drawing/2010/main" val="0"/>
              </a:ext>
            </a:extLst>
          </a:blip>
          <a:stretch>
            <a:fillRect/>
          </a:stretch>
        </p:blipFill>
        <p:spPr>
          <a:xfrm>
            <a:off x="939812" y="5352420"/>
            <a:ext cx="411789" cy="411789"/>
          </a:xfrm>
          <a:prstGeom prst="rect">
            <a:avLst/>
          </a:prstGeom>
        </p:spPr>
      </p:pic>
      <p:pic>
        <p:nvPicPr>
          <p:cNvPr id="31" name="Immagine 30">
            <a:hlinkClick r:id="rId9"/>
            <a:extLst>
              <a:ext uri="{FF2B5EF4-FFF2-40B4-BE49-F238E27FC236}">
                <a16:creationId xmlns:a16="http://schemas.microsoft.com/office/drawing/2014/main" id="{FF0BC434-BACB-284C-B5E9-87EC0D4F4007}"/>
              </a:ext>
            </a:extLst>
          </p:cNvPr>
          <p:cNvPicPr>
            <a:picLocks noChangeAspect="1"/>
          </p:cNvPicPr>
          <p:nvPr userDrawn="1"/>
        </p:nvPicPr>
        <p:blipFill>
          <a:blip r:embed="rId16" cstate="print">
            <a:biLevel thresh="50000"/>
            <a:extLst>
              <a:ext uri="{28A0092B-C50C-407E-A947-70E740481C1C}">
                <a14:useLocalDpi xmlns:a14="http://schemas.microsoft.com/office/drawing/2010/main" val="0"/>
              </a:ext>
            </a:extLst>
          </a:blip>
          <a:stretch>
            <a:fillRect/>
          </a:stretch>
        </p:blipFill>
        <p:spPr>
          <a:xfrm>
            <a:off x="939812" y="3622812"/>
            <a:ext cx="411789" cy="411789"/>
          </a:xfrm>
          <a:prstGeom prst="rect">
            <a:avLst/>
          </a:prstGeom>
        </p:spPr>
      </p:pic>
      <p:pic>
        <p:nvPicPr>
          <p:cNvPr id="32" name="Immagine 31">
            <a:hlinkClick r:id="rId17"/>
            <a:extLst>
              <a:ext uri="{FF2B5EF4-FFF2-40B4-BE49-F238E27FC236}">
                <a16:creationId xmlns:a16="http://schemas.microsoft.com/office/drawing/2014/main" id="{53658059-380C-F348-B9D2-3DC6415655E0}"/>
              </a:ext>
            </a:extLst>
          </p:cNvPr>
          <p:cNvPicPr>
            <a:picLocks noChangeAspect="1"/>
          </p:cNvPicPr>
          <p:nvPr userDrawn="1"/>
        </p:nvPicPr>
        <p:blipFill>
          <a:blip r:embed="rId18" cstate="print">
            <a:biLevel thresh="50000"/>
            <a:extLst>
              <a:ext uri="{28A0092B-C50C-407E-A947-70E740481C1C}">
                <a14:useLocalDpi xmlns:a14="http://schemas.microsoft.com/office/drawing/2010/main" val="0"/>
              </a:ext>
            </a:extLst>
          </a:blip>
          <a:stretch>
            <a:fillRect/>
          </a:stretch>
        </p:blipFill>
        <p:spPr>
          <a:xfrm>
            <a:off x="939812" y="5928959"/>
            <a:ext cx="411789" cy="411789"/>
          </a:xfrm>
          <a:prstGeom prst="rect">
            <a:avLst/>
          </a:prstGeom>
        </p:spPr>
      </p:pic>
      <p:sp>
        <p:nvSpPr>
          <p:cNvPr id="33" name="CasellaDiTesto 32">
            <a:hlinkClick r:id="rId14"/>
            <a:extLst>
              <a:ext uri="{FF2B5EF4-FFF2-40B4-BE49-F238E27FC236}">
                <a16:creationId xmlns:a16="http://schemas.microsoft.com/office/drawing/2014/main" id="{4D467728-95C5-5D44-A9CB-67BF8B189DE9}"/>
              </a:ext>
            </a:extLst>
          </p:cNvPr>
          <p:cNvSpPr txBox="1"/>
          <p:nvPr userDrawn="1"/>
        </p:nvSpPr>
        <p:spPr>
          <a:xfrm>
            <a:off x="1351601" y="5416454"/>
            <a:ext cx="5102363" cy="276999"/>
          </a:xfrm>
          <a:prstGeom prst="rect">
            <a:avLst/>
          </a:prstGeom>
          <a:noFill/>
        </p:spPr>
        <p:txBody>
          <a:bodyPr wrap="square" rtlCol="0" anchor="ctr">
            <a:spAutoFit/>
          </a:bodyPr>
          <a:lstStyle/>
          <a:p>
            <a:pPr>
              <a:lnSpc>
                <a:spcPct val="100000"/>
              </a:lnSpc>
            </a:pPr>
            <a:r>
              <a:rPr lang="it-IT" sz="1200" b="1" dirty="0">
                <a:solidFill>
                  <a:schemeClr val="tx1"/>
                </a:solidFill>
                <a:latin typeface="Montserrat" pitchFamily="2" charset="77"/>
              </a:rPr>
              <a:t>/company/ngi4eu</a:t>
            </a:r>
          </a:p>
        </p:txBody>
      </p:sp>
      <p:sp>
        <p:nvSpPr>
          <p:cNvPr id="34" name="CasellaDiTesto 33">
            <a:hlinkClick r:id="rId9"/>
            <a:extLst>
              <a:ext uri="{FF2B5EF4-FFF2-40B4-BE49-F238E27FC236}">
                <a16:creationId xmlns:a16="http://schemas.microsoft.com/office/drawing/2014/main" id="{845B8779-B44E-2044-A5A1-C539284B83C5}"/>
              </a:ext>
            </a:extLst>
          </p:cNvPr>
          <p:cNvSpPr txBox="1"/>
          <p:nvPr userDrawn="1"/>
        </p:nvSpPr>
        <p:spPr>
          <a:xfrm>
            <a:off x="1351601" y="3679254"/>
            <a:ext cx="5102363" cy="276999"/>
          </a:xfrm>
          <a:prstGeom prst="rect">
            <a:avLst/>
          </a:prstGeom>
          <a:noFill/>
        </p:spPr>
        <p:txBody>
          <a:bodyPr wrap="square" rtlCol="0" anchor="ctr">
            <a:spAutoFit/>
          </a:bodyPr>
          <a:lstStyle/>
          <a:p>
            <a:pPr>
              <a:lnSpc>
                <a:spcPct val="100000"/>
              </a:lnSpc>
            </a:pPr>
            <a:r>
              <a:rPr lang="it-IT" sz="1200" b="1">
                <a:solidFill>
                  <a:schemeClr val="tx1"/>
                </a:solidFill>
                <a:latin typeface="Montserrat" pitchFamily="2" charset="77"/>
              </a:rPr>
              <a:t>@</a:t>
            </a:r>
            <a:r>
              <a:rPr lang="it-IT" sz="1200" b="1" dirty="0">
                <a:solidFill>
                  <a:schemeClr val="tx1"/>
                </a:solidFill>
                <a:latin typeface="Montserrat" pitchFamily="2" charset="77"/>
              </a:rPr>
              <a:t>NGI4EU</a:t>
            </a:r>
          </a:p>
        </p:txBody>
      </p:sp>
      <p:sp>
        <p:nvSpPr>
          <p:cNvPr id="35" name="CasellaDiTesto 34">
            <a:hlinkClick r:id="rId10"/>
            <a:extLst>
              <a:ext uri="{FF2B5EF4-FFF2-40B4-BE49-F238E27FC236}">
                <a16:creationId xmlns:a16="http://schemas.microsoft.com/office/drawing/2014/main" id="{FF4796E1-8639-D841-B619-79B98013A759}"/>
              </a:ext>
            </a:extLst>
          </p:cNvPr>
          <p:cNvSpPr txBox="1"/>
          <p:nvPr userDrawn="1"/>
        </p:nvSpPr>
        <p:spPr>
          <a:xfrm>
            <a:off x="1351601" y="4263381"/>
            <a:ext cx="5102363" cy="276999"/>
          </a:xfrm>
          <a:prstGeom prst="rect">
            <a:avLst/>
          </a:prstGeom>
          <a:noFill/>
        </p:spPr>
        <p:txBody>
          <a:bodyPr wrap="square" rtlCol="0" anchor="ctr">
            <a:spAutoFit/>
          </a:bodyPr>
          <a:lstStyle/>
          <a:p>
            <a:pPr>
              <a:lnSpc>
                <a:spcPct val="100000"/>
              </a:lnSpc>
            </a:pPr>
            <a:r>
              <a:rPr lang="it-IT" sz="1200" b="1" dirty="0">
                <a:solidFill>
                  <a:schemeClr val="tx1"/>
                </a:solidFill>
                <a:latin typeface="Montserrat" pitchFamily="2" charset="77"/>
              </a:rPr>
              <a:t>@NGI4EU</a:t>
            </a:r>
          </a:p>
        </p:txBody>
      </p:sp>
      <p:sp>
        <p:nvSpPr>
          <p:cNvPr id="52" name="CasellaDiTesto 51">
            <a:hlinkClick r:id="rId12"/>
            <a:extLst>
              <a:ext uri="{FF2B5EF4-FFF2-40B4-BE49-F238E27FC236}">
                <a16:creationId xmlns:a16="http://schemas.microsoft.com/office/drawing/2014/main" id="{C1A400CE-2872-D244-AAFA-8A192DDEADF5}"/>
              </a:ext>
            </a:extLst>
          </p:cNvPr>
          <p:cNvSpPr txBox="1"/>
          <p:nvPr userDrawn="1"/>
        </p:nvSpPr>
        <p:spPr>
          <a:xfrm>
            <a:off x="1351601" y="4825128"/>
            <a:ext cx="5102363" cy="276999"/>
          </a:xfrm>
          <a:prstGeom prst="rect">
            <a:avLst/>
          </a:prstGeom>
          <a:noFill/>
        </p:spPr>
        <p:txBody>
          <a:bodyPr wrap="square" rtlCol="0" anchor="ctr">
            <a:spAutoFit/>
          </a:bodyPr>
          <a:lstStyle/>
          <a:p>
            <a:pPr>
              <a:lnSpc>
                <a:spcPct val="100000"/>
              </a:lnSpc>
            </a:pPr>
            <a:r>
              <a:rPr lang="it-IT" sz="1200" b="1" dirty="0">
                <a:solidFill>
                  <a:schemeClr val="tx1"/>
                </a:solidFill>
                <a:latin typeface="Montserrat" pitchFamily="2" charset="77"/>
              </a:rPr>
              <a:t>@NGI4EU</a:t>
            </a:r>
          </a:p>
        </p:txBody>
      </p:sp>
      <p:sp>
        <p:nvSpPr>
          <p:cNvPr id="53" name="CasellaDiTesto 52">
            <a:hlinkClick r:id="rId17"/>
            <a:extLst>
              <a:ext uri="{FF2B5EF4-FFF2-40B4-BE49-F238E27FC236}">
                <a16:creationId xmlns:a16="http://schemas.microsoft.com/office/drawing/2014/main" id="{0A1E7B9D-576D-D84C-BFC5-57390DF8E50C}"/>
              </a:ext>
            </a:extLst>
          </p:cNvPr>
          <p:cNvSpPr txBox="1"/>
          <p:nvPr userDrawn="1"/>
        </p:nvSpPr>
        <p:spPr>
          <a:xfrm>
            <a:off x="1351601" y="5979797"/>
            <a:ext cx="5102363" cy="276999"/>
          </a:xfrm>
          <a:prstGeom prst="rect">
            <a:avLst/>
          </a:prstGeom>
          <a:noFill/>
        </p:spPr>
        <p:txBody>
          <a:bodyPr wrap="square" rtlCol="0" anchor="ctr">
            <a:spAutoFit/>
          </a:bodyPr>
          <a:lstStyle/>
          <a:p>
            <a:pPr>
              <a:lnSpc>
                <a:spcPct val="100000"/>
              </a:lnSpc>
            </a:pPr>
            <a:r>
              <a:rPr lang="it-IT" sz="1200" b="1" dirty="0">
                <a:solidFill>
                  <a:schemeClr val="tx1"/>
                </a:solidFill>
                <a:latin typeface="Montserrat" pitchFamily="2" charset="77"/>
              </a:rPr>
              <a:t>/channel/UCafmIQ_fwe_FiwiiYj6QLUA</a:t>
            </a:r>
          </a:p>
        </p:txBody>
      </p:sp>
      <p:pic>
        <p:nvPicPr>
          <p:cNvPr id="54" name="Immagine 53">
            <a:hlinkClick r:id="rId7"/>
            <a:extLst>
              <a:ext uri="{FF2B5EF4-FFF2-40B4-BE49-F238E27FC236}">
                <a16:creationId xmlns:a16="http://schemas.microsoft.com/office/drawing/2014/main" id="{7B287B18-BFDA-1849-8559-CA4EE261E63F}"/>
              </a:ext>
            </a:extLst>
          </p:cNvPr>
          <p:cNvPicPr>
            <a:picLocks noChangeAspect="1"/>
          </p:cNvPicPr>
          <p:nvPr userDrawn="1"/>
        </p:nvPicPr>
        <p:blipFill>
          <a:blip r:embed="rId8" cstate="print">
            <a:biLevel thresh="50000"/>
            <a:extLst>
              <a:ext uri="{28A0092B-C50C-407E-A947-70E740481C1C}">
                <a14:useLocalDpi xmlns:a14="http://schemas.microsoft.com/office/drawing/2010/main" val="0"/>
              </a:ext>
            </a:extLst>
          </a:blip>
          <a:stretch>
            <a:fillRect/>
          </a:stretch>
        </p:blipFill>
        <p:spPr>
          <a:xfrm>
            <a:off x="939812" y="3031960"/>
            <a:ext cx="411789" cy="411789"/>
          </a:xfrm>
          <a:prstGeom prst="rect">
            <a:avLst/>
          </a:prstGeom>
        </p:spPr>
      </p:pic>
    </p:spTree>
    <p:extLst>
      <p:ext uri="{BB962C8B-B14F-4D97-AF65-F5344CB8AC3E}">
        <p14:creationId xmlns:p14="http://schemas.microsoft.com/office/powerpoint/2010/main" val="188855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38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4152483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41387572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2608701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2940834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1028972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21146712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682519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3848170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25414730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297853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7123784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31534818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23166271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38244015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32654878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258573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135525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21.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24.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NULL"/><Relationship Id="rId2" Type="http://schemas.openxmlformats.org/officeDocument/2006/relationships/slideLayout" Target="../slideLayouts/slideLayout71.xml"/><Relationship Id="rId16"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73685367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196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90" r:id="rId19"/>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B1FA3-8240-49E0-AD9E-6F8982C40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B9917-AECD-47CC-A530-938D7A67B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90B573-A207-4301-9E35-2B39C98FD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78E2E-CD82-49AD-BCF2-3EFB6BF65D46}" type="datetimeFigureOut">
              <a:rPr lang="en-IE" smtClean="0"/>
              <a:t>08/12/2022</a:t>
            </a:fld>
            <a:endParaRPr lang="en-IE"/>
          </a:p>
        </p:txBody>
      </p:sp>
      <p:sp>
        <p:nvSpPr>
          <p:cNvPr id="5" name="Footer Placeholder 4">
            <a:extLst>
              <a:ext uri="{FF2B5EF4-FFF2-40B4-BE49-F238E27FC236}">
                <a16:creationId xmlns:a16="http://schemas.microsoft.com/office/drawing/2014/main" id="{8AD1AE14-6F7D-458C-AC08-062A3FC8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23134A2-1649-4C04-A18C-EEB1043AA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4A1F-5BF4-4358-B4D5-C13A5C0B4805}" type="slidenum">
              <a:rPr lang="en-IE" smtClean="0"/>
              <a:t>‹#›</a:t>
            </a:fld>
            <a:endParaRPr lang="en-IE"/>
          </a:p>
        </p:txBody>
      </p:sp>
    </p:spTree>
    <p:extLst>
      <p:ext uri="{BB962C8B-B14F-4D97-AF65-F5344CB8AC3E}">
        <p14:creationId xmlns:p14="http://schemas.microsoft.com/office/powerpoint/2010/main" val="243217229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1" y="447188"/>
            <a:ext cx="10571999" cy="970450"/>
          </a:xfrm>
          <a:prstGeom prst="rect">
            <a:avLst/>
          </a:prstGeom>
          <a:effectLst/>
        </p:spPr>
        <p:txBody>
          <a:bodyPr vert="horz" lIns="91440" tIns="45720" rIns="91440" bIns="45720" rtlCol="0" anchor="b">
            <a:noAutofit/>
          </a:bodyPr>
          <a:lstStyle/>
          <a:p>
            <a:r>
              <a:rPr lang="fr-FR" dirty="0"/>
              <a:t>Click </a:t>
            </a:r>
            <a:r>
              <a:rPr lang="fr-FR" dirty="0" err="1"/>
              <a:t>here</a:t>
            </a:r>
            <a:r>
              <a:rPr lang="fr-FR" dirty="0"/>
              <a:t> to </a:t>
            </a:r>
            <a:r>
              <a:rPr lang="fr-FR" dirty="0" err="1"/>
              <a:t>modify</a:t>
            </a:r>
            <a:r>
              <a:rPr lang="fr-FR" dirty="0"/>
              <a:t> the </a:t>
            </a:r>
            <a:r>
              <a:rPr lang="fr-FR" dirty="0" err="1"/>
              <a:t>title</a:t>
            </a:r>
            <a:endParaRPr lang="en-US" dirty="0"/>
          </a:p>
        </p:txBody>
      </p:sp>
      <p:sp>
        <p:nvSpPr>
          <p:cNvPr id="3" name="Text Placeholder 2"/>
          <p:cNvSpPr>
            <a:spLocks noGrp="1"/>
          </p:cNvSpPr>
          <p:nvPr>
            <p:ph type="body" idx="1"/>
          </p:nvPr>
        </p:nvSpPr>
        <p:spPr>
          <a:xfrm>
            <a:off x="810000" y="2184403"/>
            <a:ext cx="10563285" cy="3674397"/>
          </a:xfrm>
          <a:prstGeom prst="rect">
            <a:avLst/>
          </a:prstGeom>
          <a:effectLst/>
        </p:spPr>
        <p:txBody>
          <a:bodyPr vert="horz" lIns="91440" tIns="45720" rIns="91440" bIns="45720" rtlCol="0" anchor="t">
            <a:normAutofit/>
          </a:bodyPr>
          <a:lstStyle/>
          <a:p>
            <a:pPr lvl="0"/>
            <a:r>
              <a:rPr lang="en-US" noProof="0" dirty="0"/>
              <a:t>Click to change the styles of the mask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9" name="Immagine 8">
            <a:extLst>
              <a:ext uri="{FF2B5EF4-FFF2-40B4-BE49-F238E27FC236}">
                <a16:creationId xmlns:a16="http://schemas.microsoft.com/office/drawing/2014/main" id="{A0857B3B-E9DE-4E47-B01A-D4BD39057EC6}"/>
              </a:ext>
            </a:extLst>
          </p:cNvPr>
          <p:cNvPicPr>
            <a:picLocks noChangeAspect="1"/>
          </p:cNvPicPr>
          <p:nvPr userDrawn="1"/>
        </p:nvPicPr>
        <p:blipFill>
          <a:blip r:embed="rId23"/>
          <a:stretch>
            <a:fillRect/>
          </a:stretch>
        </p:blipFill>
        <p:spPr>
          <a:xfrm>
            <a:off x="10299544" y="5982880"/>
            <a:ext cx="1073741" cy="482088"/>
          </a:xfrm>
          <a:prstGeom prst="rect">
            <a:avLst/>
          </a:prstGeom>
        </p:spPr>
      </p:pic>
      <p:sp>
        <p:nvSpPr>
          <p:cNvPr id="8" name="Footer Placeholder 4">
            <a:extLst>
              <a:ext uri="{FF2B5EF4-FFF2-40B4-BE49-F238E27FC236}">
                <a16:creationId xmlns:a16="http://schemas.microsoft.com/office/drawing/2014/main" id="{5744D782-E4FF-4A42-B7ED-E81B64D90267}"/>
              </a:ext>
            </a:extLst>
          </p:cNvPr>
          <p:cNvSpPr>
            <a:spLocks noGrp="1"/>
          </p:cNvSpPr>
          <p:nvPr>
            <p:ph type="ftr" sz="quarter" idx="3"/>
          </p:nvPr>
        </p:nvSpPr>
        <p:spPr>
          <a:xfrm>
            <a:off x="4071841" y="6041364"/>
            <a:ext cx="5678216" cy="365125"/>
          </a:xfrm>
          <a:prstGeom prst="rect">
            <a:avLst/>
          </a:prstGeom>
        </p:spPr>
        <p:txBody>
          <a:bodyPr vert="horz" lIns="91440" tIns="45720" rIns="91440" bIns="45720" rtlCol="0" anchor="b"/>
          <a:lstStyle>
            <a:lvl1pPr algn="l">
              <a:defRPr sz="675" b="0" i="0">
                <a:solidFill>
                  <a:schemeClr val="bg1"/>
                </a:solidFill>
                <a:latin typeface="Montserrat" charset="0"/>
                <a:ea typeface="Montserrat" charset="0"/>
                <a:cs typeface="Montserrat" charset="0"/>
              </a:defRPr>
            </a:lvl1pPr>
          </a:lstStyle>
          <a:p>
            <a:endParaRPr lang="en-US" dirty="0"/>
          </a:p>
        </p:txBody>
      </p:sp>
      <p:sp>
        <p:nvSpPr>
          <p:cNvPr id="10" name="Date Placeholder 3">
            <a:extLst>
              <a:ext uri="{FF2B5EF4-FFF2-40B4-BE49-F238E27FC236}">
                <a16:creationId xmlns:a16="http://schemas.microsoft.com/office/drawing/2014/main" id="{C9E33746-879B-774A-8651-F76541DA1D22}"/>
              </a:ext>
            </a:extLst>
          </p:cNvPr>
          <p:cNvSpPr>
            <a:spLocks noGrp="1"/>
          </p:cNvSpPr>
          <p:nvPr>
            <p:ph type="dt" sz="half" idx="2"/>
          </p:nvPr>
        </p:nvSpPr>
        <p:spPr>
          <a:xfrm>
            <a:off x="2806996" y="6041364"/>
            <a:ext cx="1264845" cy="365125"/>
          </a:xfrm>
          <a:prstGeom prst="rect">
            <a:avLst/>
          </a:prstGeom>
        </p:spPr>
        <p:txBody>
          <a:bodyPr vert="horz" lIns="91440" tIns="45720" rIns="91440" bIns="45720" rtlCol="0" anchor="b"/>
          <a:lstStyle>
            <a:lvl1pPr algn="ctr">
              <a:defRPr sz="675" b="0" i="0">
                <a:solidFill>
                  <a:schemeClr val="bg1"/>
                </a:solidFill>
                <a:latin typeface="Montserrat" charset="0"/>
                <a:ea typeface="Montserrat" charset="0"/>
                <a:cs typeface="Montserrat" charset="0"/>
              </a:defRPr>
            </a:lvl1pPr>
          </a:lstStyle>
          <a:p>
            <a:endParaRPr lang="en-US" dirty="0"/>
          </a:p>
        </p:txBody>
      </p:sp>
      <p:sp>
        <p:nvSpPr>
          <p:cNvPr id="11" name="Slide Number Placeholder 5">
            <a:extLst>
              <a:ext uri="{FF2B5EF4-FFF2-40B4-BE49-F238E27FC236}">
                <a16:creationId xmlns:a16="http://schemas.microsoft.com/office/drawing/2014/main" id="{15B35776-8B9A-4D44-AD10-55A2AD654180}"/>
              </a:ext>
            </a:extLst>
          </p:cNvPr>
          <p:cNvSpPr>
            <a:spLocks noGrp="1"/>
          </p:cNvSpPr>
          <p:nvPr>
            <p:ph type="sldNum" sz="quarter" idx="4"/>
          </p:nvPr>
        </p:nvSpPr>
        <p:spPr>
          <a:xfrm>
            <a:off x="810002" y="6041364"/>
            <a:ext cx="795516" cy="365125"/>
          </a:xfrm>
          <a:prstGeom prst="rect">
            <a:avLst/>
          </a:prstGeom>
        </p:spPr>
        <p:txBody>
          <a:bodyPr vert="horz" lIns="91440" tIns="45720" rIns="91440" bIns="10800" rtlCol="0" anchor="b"/>
          <a:lstStyle>
            <a:lvl1pPr algn="l">
              <a:defRPr sz="1500" b="1" i="0">
                <a:solidFill>
                  <a:schemeClr val="accent1"/>
                </a:solidFill>
                <a:latin typeface="Montserrat" charset="0"/>
                <a:ea typeface="Montserrat" charset="0"/>
                <a:cs typeface="Montserrat" charset="0"/>
              </a:defRPr>
            </a:lvl1pPr>
          </a:lstStyle>
          <a:p>
            <a:fld id="{D57F1E4F-1CFF-5643-939E-217C01CDF565}" type="slidenum">
              <a:rPr lang="en-US" smtClean="0"/>
              <a:pPr/>
              <a:t>‹#›</a:t>
            </a:fld>
            <a:endParaRPr lang="en-US" dirty="0"/>
          </a:p>
        </p:txBody>
      </p:sp>
      <p:sp>
        <p:nvSpPr>
          <p:cNvPr id="12" name="CasellaDiTesto 11">
            <a:extLst>
              <a:ext uri="{FF2B5EF4-FFF2-40B4-BE49-F238E27FC236}">
                <a16:creationId xmlns:a16="http://schemas.microsoft.com/office/drawing/2014/main" id="{985606CC-8EAF-2F42-803E-8D9ACF9964B5}"/>
              </a:ext>
            </a:extLst>
          </p:cNvPr>
          <p:cNvSpPr txBox="1"/>
          <p:nvPr userDrawn="1"/>
        </p:nvSpPr>
        <p:spPr>
          <a:xfrm>
            <a:off x="1605517" y="6136845"/>
            <a:ext cx="1201479" cy="253916"/>
          </a:xfrm>
          <a:prstGeom prst="rect">
            <a:avLst/>
          </a:prstGeom>
          <a:noFill/>
        </p:spPr>
        <p:txBody>
          <a:bodyPr wrap="square" rtlCol="0" anchor="ctr">
            <a:spAutoFit/>
          </a:bodyPr>
          <a:lstStyle/>
          <a:p>
            <a:pPr>
              <a:lnSpc>
                <a:spcPct val="100000"/>
              </a:lnSpc>
            </a:pPr>
            <a:r>
              <a:rPr lang="en-US" sz="1050" b="0" i="0" dirty="0">
                <a:solidFill>
                  <a:schemeClr val="accent1"/>
                </a:solidFill>
                <a:latin typeface="Montserrat Medium" pitchFamily="2" charset="77"/>
              </a:rPr>
              <a:t>|     NGI.EU</a:t>
            </a:r>
          </a:p>
        </p:txBody>
      </p:sp>
    </p:spTree>
    <p:extLst>
      <p:ext uri="{BB962C8B-B14F-4D97-AF65-F5344CB8AC3E}">
        <p14:creationId xmlns:p14="http://schemas.microsoft.com/office/powerpoint/2010/main" val="3142946729"/>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Lst>
  <p:hf hdr="0" ftr="0" dt="0"/>
  <p:txStyles>
    <p:titleStyle>
      <a:lvl1pPr algn="l" defTabSz="342900" rtl="0" eaLnBrk="1" latinLnBrk="0" hangingPunct="1">
        <a:spcBef>
          <a:spcPct val="0"/>
        </a:spcBef>
        <a:buNone/>
        <a:defRPr sz="3000" b="1" i="0" kern="1200" cap="all" baseline="0">
          <a:solidFill>
            <a:schemeClr val="accent2"/>
          </a:solidFill>
          <a:latin typeface="Montserrat" charset="0"/>
          <a:ea typeface="Montserrat" charset="0"/>
          <a:cs typeface="Montserrat"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ct val="20000"/>
        </a:spcBef>
        <a:spcAft>
          <a:spcPts val="450"/>
        </a:spcAft>
        <a:buClr>
          <a:schemeClr val="accent3"/>
        </a:buClr>
        <a:buFont typeface="Wingdings 2" charset="2"/>
        <a:buChar char=""/>
        <a:defRPr sz="1350" b="0" i="0" kern="1200">
          <a:solidFill>
            <a:schemeClr val="bg1"/>
          </a:solidFill>
          <a:latin typeface="Montserrat" charset="0"/>
          <a:ea typeface="Montserrat" charset="0"/>
          <a:cs typeface="Montserrat" charset="0"/>
        </a:defRPr>
      </a:lvl1pPr>
      <a:lvl2pPr marL="557213" indent="-214313" algn="l" defTabSz="342900" rtl="0" eaLnBrk="1" latinLnBrk="0" hangingPunct="1">
        <a:spcBef>
          <a:spcPct val="20000"/>
        </a:spcBef>
        <a:spcAft>
          <a:spcPts val="450"/>
        </a:spcAft>
        <a:buClr>
          <a:schemeClr val="accent3"/>
        </a:buClr>
        <a:buFont typeface="Wingdings 2" charset="2"/>
        <a:buChar char=""/>
        <a:defRPr sz="1200" b="0" i="0" kern="1200">
          <a:solidFill>
            <a:schemeClr val="bg1"/>
          </a:solidFill>
          <a:latin typeface="Montserrat" charset="0"/>
          <a:ea typeface="Montserrat" charset="0"/>
          <a:cs typeface="Montserrat" charset="0"/>
        </a:defRPr>
      </a:lvl2pPr>
      <a:lvl3pPr marL="857250" indent="-171450" algn="l" defTabSz="342900" rtl="0" eaLnBrk="1" latinLnBrk="0" hangingPunct="1">
        <a:spcBef>
          <a:spcPct val="20000"/>
        </a:spcBef>
        <a:spcAft>
          <a:spcPts val="450"/>
        </a:spcAft>
        <a:buClr>
          <a:schemeClr val="accent3"/>
        </a:buClr>
        <a:buFont typeface="Wingdings 2" charset="2"/>
        <a:buChar char=""/>
        <a:defRPr sz="1050" b="0" i="0" kern="1200">
          <a:solidFill>
            <a:schemeClr val="bg1"/>
          </a:solidFill>
          <a:latin typeface="Montserrat" charset="0"/>
          <a:ea typeface="Montserrat" charset="0"/>
          <a:cs typeface="Montserrat" charset="0"/>
        </a:defRPr>
      </a:lvl3pPr>
      <a:lvl4pPr marL="1200150" indent="-171450" algn="l" defTabSz="342900" rtl="0" eaLnBrk="1" latinLnBrk="0" hangingPunct="1">
        <a:spcBef>
          <a:spcPct val="20000"/>
        </a:spcBef>
        <a:spcAft>
          <a:spcPts val="450"/>
        </a:spcAft>
        <a:buClr>
          <a:schemeClr val="accent3"/>
        </a:buClr>
        <a:buFont typeface="Wingdings 2" charset="2"/>
        <a:buChar char=""/>
        <a:defRPr sz="900" b="0" i="0" kern="1200">
          <a:solidFill>
            <a:schemeClr val="bg1"/>
          </a:solidFill>
          <a:latin typeface="Montserrat" charset="0"/>
          <a:ea typeface="Montserrat" charset="0"/>
          <a:cs typeface="Montserrat" charset="0"/>
        </a:defRPr>
      </a:lvl4pPr>
      <a:lvl5pPr marL="1543050" indent="-171450" algn="l" defTabSz="342900" rtl="0" eaLnBrk="1" latinLnBrk="0" hangingPunct="1">
        <a:spcBef>
          <a:spcPct val="20000"/>
        </a:spcBef>
        <a:spcAft>
          <a:spcPts val="450"/>
        </a:spcAft>
        <a:buClr>
          <a:schemeClr val="accent3"/>
        </a:buClr>
        <a:buFont typeface="Wingdings 2" charset="2"/>
        <a:buChar char=""/>
        <a:defRPr sz="900" b="0" i="0" kern="1200">
          <a:solidFill>
            <a:schemeClr val="bg1"/>
          </a:solidFill>
          <a:latin typeface="Montserrat" charset="0"/>
          <a:ea typeface="Montserrat" charset="0"/>
          <a:cs typeface="Montserrat" charset="0"/>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81175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3" Type="http://schemas.openxmlformats.org/officeDocument/2006/relationships/hyperlink" Target="https://op.europa.eu/en/publication-detail/-/publication/9aaef6fd-28db-11ed-8fa0-01aa75ed71a1" TargetMode="External"/><Relationship Id="rId2" Type="http://schemas.openxmlformats.org/officeDocument/2006/relationships/hyperlink" Target="https://digital-strategy.ec.europa.eu/en/policies/virtual-and-augmented-reality-coalition" TargetMode="External"/><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3" Type="http://schemas.openxmlformats.org/officeDocument/2006/relationships/hyperlink" Target="https://state-of-the-union.ec.europa.eu/system/files/2022-09/SOTEU_2022_Letter_of_Intent_EN_0.pdf" TargetMode="External"/><Relationship Id="rId2" Type="http://schemas.openxmlformats.org/officeDocument/2006/relationships/hyperlink" Target="https://eur-lex.europa.eu/resource.html?uri=cellar%3A413d324d-4fc3-11ed-92ed-01aa75ed71a1.0001.02/DOC_1&amp;format=PDF" TargetMode="External"/><Relationship Id="rId1" Type="http://schemas.openxmlformats.org/officeDocument/2006/relationships/slideLayout" Target="../slideLayouts/slideLayout19.xml"/><Relationship Id="rId4" Type="http://schemas.openxmlformats.org/officeDocument/2006/relationships/hyperlink" Target="https://www.linkedin.com/pulse/people-technologies-infrastructure-europes-plan-thrive-thierry-breton"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2" Type="http://schemas.openxmlformats.org/officeDocument/2006/relationships/hyperlink" Target="XR4HUMAN%20-%20Universitetet%20i%20S&#248;r&#248;st-Norge%20(usn.no)" TargetMode="Externa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hyperlink" Target="https://xr4europe.eu/" TargetMode="External"/><Relationship Id="rId2" Type="http://schemas.openxmlformats.org/officeDocument/2006/relationships/hyperlink" Target="https://cordis.europa.eu/project/id/825545" TargetMode="External"/><Relationship Id="rId1" Type="http://schemas.openxmlformats.org/officeDocument/2006/relationships/slideLayout" Target="../slideLayouts/slideLayout19.xml"/><Relationship Id="rId4" Type="http://schemas.openxmlformats.org/officeDocument/2006/relationships/hyperlink" Target="XR4HUMAN%20-%20Universitetet%20i%20S&#248;r&#248;st-Norge%20(usn.n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igital-strategy.ec.europa.eu/en/library/horizon-europe-new-projects-robotics-and-ai-june-november-2022" TargetMode="External"/><Relationship Id="rId2" Type="http://schemas.openxmlformats.org/officeDocument/2006/relationships/hyperlink" Target="https://adra-e.eu/events/paving-way-towards-next-generation-ri-excellence-ai-data-and-robotics" TargetMode="Externa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3" Type="http://schemas.openxmlformats.org/officeDocument/2006/relationships/hyperlink" Target="https://state-of-the-union.ec.europa.eu/system/files/2022-09/SOTEU_2022_Letter_of_Intent_EN_0.pdf" TargetMode="External"/><Relationship Id="rId2" Type="http://schemas.openxmlformats.org/officeDocument/2006/relationships/hyperlink" Target="https://eur-lex.europa.eu/resource.html?uri=cellar%3A413d324d-4fc3-11ed-92ed-01aa75ed71a1.0001.02/DOC_1&amp;format=PDF" TargetMode="External"/><Relationship Id="rId1" Type="http://schemas.openxmlformats.org/officeDocument/2006/relationships/slideLayout" Target="../slideLayouts/slideLayout19.xml"/><Relationship Id="rId4" Type="http://schemas.openxmlformats.org/officeDocument/2006/relationships/hyperlink" Target="https://www.linkedin.com/pulse/people-technologies-infrastructure-europes-plan-thrive-thierry-breton"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3" Type="http://schemas.openxmlformats.org/officeDocument/2006/relationships/hyperlink" Target="https://ec.europa.eu/commission/presscorner/detail/en/ip_22_4503" TargetMode="External"/><Relationship Id="rId2" Type="http://schemas.openxmlformats.org/officeDocument/2006/relationships/hyperlink" Target="https://eur-lex.europa.eu/legal-content/EN/TXT/DOC/?uri=CELEX:52021DC0118&amp;from=en" TargetMode="External"/><Relationship Id="rId1" Type="http://schemas.openxmlformats.org/officeDocument/2006/relationships/slideLayout" Target="../slideLayouts/slideLayout19.xml"/><Relationship Id="rId5" Type="http://schemas.openxmlformats.org/officeDocument/2006/relationships/hyperlink" Target="https://ec.europa.eu/commission/presscorner/detail/en/IP_21_6462" TargetMode="External"/><Relationship Id="rId4" Type="http://schemas.openxmlformats.org/officeDocument/2006/relationships/hyperlink" Target="https://digital-strategy.ec.europa.eu/en/policies/digital-principles"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36.xml"/><Relationship Id="rId5" Type="http://schemas.openxmlformats.org/officeDocument/2006/relationships/image" Target="../media/image51.png"/><Relationship Id="rId4" Type="http://schemas.openxmlformats.org/officeDocument/2006/relationships/image" Target="../media/image50.jpeg"/></Relationships>
</file>

<file path=ppt/slides/_rels/slide125.xml.rels><?xml version="1.0" encoding="UTF-8" standalone="yes"?>
<Relationships xmlns="http://schemas.openxmlformats.org/package/2006/relationships"><Relationship Id="rId3" Type="http://schemas.openxmlformats.org/officeDocument/2006/relationships/hyperlink" Target="mailto:Ralph.Dum@ec.europa.eu" TargetMode="External"/><Relationship Id="rId2" Type="http://schemas.openxmlformats.org/officeDocument/2006/relationships/hyperlink" Target="https://www.starts.eu/" TargetMode="Externa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hyperlink" Target="mailto:Peter.Friess@ec.europa.eu" TargetMode="Externa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research-innovation-community.ec.europa.eu/events/3jM2kV6qwHjteovSf3VOrp/overview" TargetMode="Externa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hyperlink" Target="https://www.eeas.europa.eu/eeas/joint-communication-indo-pacific_en" TargetMode="External"/><Relationship Id="rId2" Type="http://schemas.openxmlformats.org/officeDocument/2006/relationships/hyperlink" Target="https://eur-lex.europa.eu/legal-content/en/TXT/?uri=CELEX%3A52021DC0118" TargetMode="External"/><Relationship Id="rId1" Type="http://schemas.openxmlformats.org/officeDocument/2006/relationships/slideLayout" Target="../slideLayouts/slideLayout19.xml"/><Relationship Id="rId5" Type="http://schemas.openxmlformats.org/officeDocument/2006/relationships/hyperlink" Target="https://ec.europa.eu/commission/presscorner/detail/en/IP_22_2643" TargetMode="External"/><Relationship Id="rId4" Type="http://schemas.openxmlformats.org/officeDocument/2006/relationships/hyperlink" Target="https://www.consilium.europa.eu/media/56091/%E6%9C%80%E7%B5%82%E7%89%88-jp-eu-digital-partnership-clean-final-docx.pdf"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8" Type="http://schemas.openxmlformats.org/officeDocument/2006/relationships/hyperlink" Target="https://digital-strategy.ec.europa.eu/en/news/eu-and-mexico-reinforce-cooperation-digital-and-connectivity" TargetMode="External"/><Relationship Id="rId3" Type="http://schemas.openxmlformats.org/officeDocument/2006/relationships/hyperlink" Target="https://eur-lex.europa.eu/legal-content/en/ALL/?uri=CELEX%3A52019JC0006" TargetMode="External"/><Relationship Id="rId7" Type="http://schemas.openxmlformats.org/officeDocument/2006/relationships/hyperlink" Target="https://digital-strategy.ec.europa.eu/en/news/european-union-and-argentina-discuss-ict" TargetMode="External"/><Relationship Id="rId2" Type="http://schemas.openxmlformats.org/officeDocument/2006/relationships/hyperlink" Target="https://ec.europa.eu/info/strategy/priorities-2019-2024/stronger-europe-world/global-gateway_en" TargetMode="External"/><Relationship Id="rId1" Type="http://schemas.openxmlformats.org/officeDocument/2006/relationships/slideLayout" Target="../slideLayouts/slideLayout19.xml"/><Relationship Id="rId6" Type="http://schemas.openxmlformats.org/officeDocument/2006/relationships/hyperlink" Target="https://digital-strategy.ec.europa.eu/en/news/11th-eu-brazil-digital-economy-dialogue-joint-statement" TargetMode="External"/><Relationship Id="rId5" Type="http://schemas.openxmlformats.org/officeDocument/2006/relationships/hyperlink" Target="https://international-partnerships.ec.europa.eu/policies/programming/programmes/bella-building-europe-link-latin-america_en" TargetMode="External"/><Relationship Id="rId4" Type="http://schemas.openxmlformats.org/officeDocument/2006/relationships/hyperlink" Target="international-partnerships.ec.europa.eu/policies/programming/programmes/bella-building-europe-link-latin-america_en" TargetMode="External"/></Relationships>
</file>

<file path=ppt/slides/_rels/slide141.xml.rels><?xml version="1.0" encoding="UTF-8" standalone="yes"?>
<Relationships xmlns="http://schemas.openxmlformats.org/package/2006/relationships"><Relationship Id="rId2" Type="http://schemas.openxmlformats.org/officeDocument/2006/relationships/hyperlink" Target="https://www.eeas.europa.eu/eeas/re-launching-partnership-between-eu-and-latin-america-and-caribbean_en" TargetMode="External"/><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3" Type="http://schemas.openxmlformats.org/officeDocument/2006/relationships/hyperlink" Target="https://euc-word-edit.officeapps.live.com/we/wordeditorframe.aspx?ui=en-us&amp;rs=en-IE&amp;wopisrc=https%3A%2F%2Feceuropaeu.sharepoint.com%2Fteams%2FGRP-AEDIB2.0CoreGroup-AEDIB2.0draftingteam%2F_vti_bin%2Fwopi.ashx%2Ffiles%2F970373f1133d47c48dc48e096bac70d9&amp;wdenableroaming=1&amp;mscc=1&amp;hid=dee34248-e1fe-485e-b838-5d7850b7ce75.0&amp;uih=teams&amp;uiembed=1&amp;wdlcid=en-us&amp;jsapi=1&amp;jsapiver=v2&amp;corrid=ca3d82b1-7dee-46ee-9c9d-c3745148b154&amp;usid=ca3d82b1-7dee-46ee-9c9d-c3745148b154&amp;newsession=1&amp;sftc=1&amp;uihit=UnifiedUiHostTeams&amp;muv=v1&amp;accloop=1&amp;sdr=6&amp;scnd=1&amp;sat=1&amp;rat=1&amp;sams=1&amp;mtf=1&amp;sfp=1&amp;halh=1&amp;hch=1&amp;hmh=1&amp;hsh=1&amp;hwfh=1&amp;hsth=1&amp;sih=1&amp;unh=1&amp;onw=1&amp;dchat=1&amp;sc=%7B%22pmo%22%3A%22https%3A%2F%2Fwww.office.com%22%2C%22pmshare%22%3Atrue%7D&amp;ctp=LeastProtected&amp;rct=Medium&amp;wdorigin=TEAMS-ELECTRON.p2p_ns.mw&amp;wdhostclicktime=1666097418372&amp;instantedit=1&amp;wopicomplete=1&amp;wdredirectionreason=Unified_SingleFlush#_ftn1" TargetMode="External"/><Relationship Id="rId2" Type="http://schemas.openxmlformats.org/officeDocument/2006/relationships/hyperlink" Target="https://ec.europa.eu/info/strategy/priorities-2019-2024/stronger-europe-world/global-gateway_en" TargetMode="External"/><Relationship Id="rId1" Type="http://schemas.openxmlformats.org/officeDocument/2006/relationships/slideLayout" Target="../slideLayouts/slideLayout19.xml"/><Relationship Id="rId4" Type="http://schemas.openxmlformats.org/officeDocument/2006/relationships/hyperlink" Target="https://au.int/en/documents/20200518/digital-transformation-strategy-africa-2020-2030"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aedibnet.eu/" TargetMode="External"/><Relationship Id="rId2" Type="http://schemas.openxmlformats.org/officeDocument/2006/relationships/hyperlink" Target="https://d4dhub.eu/au-eu-project" TargetMode="External"/><Relationship Id="rId1" Type="http://schemas.openxmlformats.org/officeDocument/2006/relationships/slideLayout" Target="../slideLayouts/slideLayout19.xml"/><Relationship Id="rId4" Type="http://schemas.openxmlformats.org/officeDocument/2006/relationships/hyperlink" Target="https://au.int/fr/node/38115" TargetMode="Externa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cordis.europa.eu/project/id/216886" TargetMode="External"/><Relationship Id="rId2" Type="http://schemas.openxmlformats.org/officeDocument/2006/relationships/hyperlink" Target="https://k4all.org/project/large-scale-learning-challenge/" TargetMode="External"/><Relationship Id="rId1" Type="http://schemas.openxmlformats.org/officeDocument/2006/relationships/slideLayout" Target="../slideLayouts/slideLayout19.xml"/><Relationship Id="rId4" Type="http://schemas.openxmlformats.org/officeDocument/2006/relationships/hyperlink" Target="https://sciroc.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hyperlink" Target="https://digital-strategy.ec.europa.eu/en/library/horizon-europe-new-projects-robotics-and-ai-june-november-2022" TargetMode="External"/><Relationship Id="rId2" Type="http://schemas.openxmlformats.org/officeDocument/2006/relationships/hyperlink" Target="https://adra-e.eu/events/paving-way-towards-next-generation-ri-excellence-ai-data-and-robotics"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2" Type="http://schemas.openxmlformats.org/officeDocument/2006/relationships/hyperlink" Target="https://research-innovation-community.ec.europa.eu/events/3jM2kV6qwHjteovSf3VOrp/overview"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hyperlink" Target="https://www.indico-ictstandards.eu/"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indico-ictstandards.eu/" TargetMode="Externa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s://digital-strategy.ec.europa.eu/en/library/japan-eu-digital-partnership-factsheet" TargetMode="External"/><Relationship Id="rId2" Type="http://schemas.openxmlformats.org/officeDocument/2006/relationships/hyperlink" Target="https://futurium.ec.europa.eu/en/EU-US-TTC/wg1" TargetMode="External"/><Relationship Id="rId1" Type="http://schemas.openxmlformats.org/officeDocument/2006/relationships/slideLayout" Target="../slideLayouts/slideLayout19.xml"/><Relationship Id="rId5" Type="http://schemas.openxmlformats.org/officeDocument/2006/relationships/hyperlink" Target="https://joinup.ec.europa.eu/collection/rolling-plan-ict-standardisation/rolling-plan-2022" TargetMode="External"/><Relationship Id="rId4" Type="http://schemas.openxmlformats.org/officeDocument/2006/relationships/hyperlink" Target="https://ec.europa.eu/commission/presscorner/detail/en/statement_22_7232"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eeas.europa.eu/delegations/south-korea/european-union-and-republic-korea-advance-their-strategic-partnership_en?s=179" TargetMode="External"/><Relationship Id="rId2" Type="http://schemas.openxmlformats.org/officeDocument/2006/relationships/hyperlink" Target="https://ec.europa.eu/commission/presscorner/detail/en/STATEMENT_22_1024"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cordis.europa.eu/project/id/101070284" TargetMode="External"/><Relationship Id="rId2" Type="http://schemas.openxmlformats.org/officeDocument/2006/relationships/hyperlink" Target="https://www.eprosima.com/index.php/company-all/news/291-sustainml-new-green-ai-project"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hyperlink" Target="https://www.indico-ictstandards.eu/" TargetMode="Externa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hyperlink" Target="https://www.indico-ictstandards.eu/" TargetMode="Externa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commission/presscorner/detail/en/IP_22_2643" TargetMode="External"/><Relationship Id="rId2" Type="http://schemas.openxmlformats.org/officeDocument/2006/relationships/hyperlink" Target="https://ec.europa.eu/info/strategy/priorities-2019-2024/stronger-europe-world/global-gateway_en" TargetMode="External"/><Relationship Id="rId1" Type="http://schemas.openxmlformats.org/officeDocument/2006/relationships/slideLayout" Target="../slideLayouts/slideLayout19.xml"/><Relationship Id="rId4" Type="http://schemas.openxmlformats.org/officeDocument/2006/relationships/hyperlink" Target="https://joinup.ec.europa.eu/collection/rolling-plan-ict-standardisation/rolling-plan-202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adr-association.eu/" TargetMode="External"/><Relationship Id="rId1" Type="http://schemas.openxmlformats.org/officeDocument/2006/relationships/slideLayout" Target="../slideLayouts/slideLayout19.xml"/><Relationship Id="rId4" Type="http://schemas.openxmlformats.org/officeDocument/2006/relationships/image" Target="../media/image36.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strategy.ec.europa.eu/en/library/horizon-europe-new-projects-robotics-and-ai-june-november-2022" TargetMode="External"/><Relationship Id="rId2" Type="http://schemas.openxmlformats.org/officeDocument/2006/relationships/hyperlink" Target="https://adra-e.eu/events/paving-way-towards-next-generation-ri-excellence-ai-data-and-robotics" TargetMode="External"/><Relationship Id="rId1" Type="http://schemas.openxmlformats.org/officeDocument/2006/relationships/slideLayout" Target="../slideLayouts/slideLayout19.xml"/><Relationship Id="rId4" Type="http://schemas.openxmlformats.org/officeDocument/2006/relationships/hyperlink" Target="https://digital-strategy.ec.europa.eu/en/activities/work-programmes-digita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hyperlink" Target="https://op.europa.eu/s/xfbu" TargetMode="External"/><Relationship Id="rId2" Type="http://schemas.openxmlformats.org/officeDocument/2006/relationships/hyperlink" Target="https://single-market-economy.ec.europa.eu/industry/strategy/industrial-policy-dialogue-and-expert-advice_en" TargetMode="External"/><Relationship Id="rId1" Type="http://schemas.openxmlformats.org/officeDocument/2006/relationships/slideLayout" Target="../slideLayouts/slideLayout19.xml"/><Relationship Id="rId4" Type="http://schemas.openxmlformats.org/officeDocument/2006/relationships/hyperlink" Target="https://ec.europa.eu/info/sites/default/files/turning_fair_into_reality_1.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hyperlink" Target="http://www.ngi.eu/" TargetMode="External"/><Relationship Id="rId2" Type="http://schemas.openxmlformats.org/officeDocument/2006/relationships/hyperlink" Target="https://www.diplomatie.gouv.fr/IMG/pdf/report_of_the_european_working_team_on_digital_commons_digital_assembly_june_2022_wnetherlands_cle843dbf.pdf"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hyperlink" Target="http://ngi.eu/" TargetMode="Externa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hyperlink" Target="http://www.ngi.eu/" TargetMode="Externa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hyperlink" Target="http://www.ngi.eu/" TargetMode="Externa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hyperlink" Target="https://www.ngi.eu/ngi-projects/" TargetMode="Externa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hyperlink" Target="https://www.diplomatie.gouv.fr/IMG/pdf/report_of_the_european_working_team_on_digital_commons_digital_assembly_june_2022_wnetherlands_cle843dbf.pdf" TargetMode="Externa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96" y="1505473"/>
            <a:ext cx="11185573" cy="1225054"/>
          </a:xfrm>
        </p:spPr>
        <p:txBody>
          <a:bodyPr/>
          <a:lstStyle/>
          <a:p>
            <a:pPr algn="ctr"/>
            <a:r>
              <a:rPr lang="hu-HU" dirty="0"/>
              <a:t>HORIZON-CL4-2023-</a:t>
            </a:r>
            <a:r>
              <a:rPr lang="en-IE" dirty="0"/>
              <a:t>HUMAN</a:t>
            </a:r>
            <a:r>
              <a:rPr lang="hu-HU" dirty="0"/>
              <a:t>-01-01</a:t>
            </a:r>
            <a:br>
              <a:rPr lang="es-ES" dirty="0"/>
            </a:br>
            <a:r>
              <a:rPr lang="en-US" sz="2400" dirty="0"/>
              <a:t>Efficient trustworthy AI - making the best of data </a:t>
            </a:r>
            <a:br>
              <a:rPr lang="en-US" sz="2400" dirty="0"/>
            </a:br>
            <a:r>
              <a:rPr lang="en-US" sz="2400" b="0" dirty="0"/>
              <a:t>(AI, Data and Robotics Partnership) </a:t>
            </a:r>
            <a:r>
              <a:rPr lang="en-US" sz="2400" dirty="0"/>
              <a:t>(RIA)</a:t>
            </a:r>
            <a:br>
              <a:rPr lang="en-US" sz="2400" dirty="0">
                <a:solidFill>
                  <a:srgbClr val="FF0000"/>
                </a:solidFill>
              </a:rPr>
            </a:br>
            <a:endParaRPr lang="en-US" sz="2400" dirty="0"/>
          </a:p>
        </p:txBody>
      </p:sp>
      <p:sp>
        <p:nvSpPr>
          <p:cNvPr id="3" name="Content Placeholder 2"/>
          <p:cNvSpPr>
            <a:spLocks noGrp="1"/>
          </p:cNvSpPr>
          <p:nvPr>
            <p:ph idx="1"/>
          </p:nvPr>
        </p:nvSpPr>
        <p:spPr>
          <a:xfrm>
            <a:off x="983432" y="2708920"/>
            <a:ext cx="9865096" cy="3960440"/>
          </a:xfrm>
          <a:ln>
            <a:noFill/>
          </a:ln>
        </p:spPr>
        <p:txBody>
          <a:bodyPr/>
          <a:lstStyle/>
          <a:p>
            <a:pPr marL="0" indent="0">
              <a:buNone/>
            </a:pPr>
            <a:r>
              <a:rPr lang="en-US" dirty="0"/>
              <a:t>We are looking for:</a:t>
            </a:r>
          </a:p>
          <a:p>
            <a:pPr marL="0" indent="0">
              <a:buNone/>
            </a:pPr>
            <a:endParaRPr lang="en-US" sz="1000" dirty="0"/>
          </a:p>
          <a:p>
            <a:pPr lvl="1"/>
            <a:r>
              <a:rPr lang="en-US" dirty="0">
                <a:solidFill>
                  <a:schemeClr val="accent6">
                    <a:lumMod val="75000"/>
                  </a:schemeClr>
                </a:solidFill>
              </a:rPr>
              <a:t>Optimized AI solutions: optimizing model design and data usage to maximize accuracy and robustness.</a:t>
            </a:r>
          </a:p>
          <a:p>
            <a:pPr lvl="1"/>
            <a:r>
              <a:rPr lang="en-US" dirty="0">
                <a:solidFill>
                  <a:schemeClr val="accent6">
                    <a:lumMod val="75000"/>
                  </a:schemeClr>
                </a:solidFill>
              </a:rPr>
              <a:t>Ensure in general, the pipeline of high-quality, representative, unbiased and compliant training data for AI development in all relevant sectors</a:t>
            </a:r>
          </a:p>
          <a:p>
            <a:pPr lvl="1"/>
            <a:r>
              <a:rPr lang="en-US" dirty="0">
                <a:solidFill>
                  <a:schemeClr val="accent6">
                    <a:lumMod val="75000"/>
                  </a:schemeClr>
                </a:solidFill>
              </a:rPr>
              <a:t>Support data preparation and AI training processes that lead to efficient and more trustworthy AI</a:t>
            </a:r>
          </a:p>
          <a:p>
            <a:pPr marL="457200" lvl="1" indent="0">
              <a:buNone/>
            </a:pPr>
            <a:endParaRPr lang="en-US" sz="1000" dirty="0"/>
          </a:p>
          <a:p>
            <a:pPr marL="57150" indent="0">
              <a:buNone/>
            </a:pPr>
            <a:r>
              <a:rPr lang="en-US" sz="1600" i="1" dirty="0">
                <a:solidFill>
                  <a:srgbClr val="FF0000"/>
                </a:solidFill>
              </a:rPr>
              <a:t>Estimated EU contribution EUR 8.00-10.00 million (per project)</a:t>
            </a:r>
            <a:r>
              <a:rPr lang="en-US" sz="2200" b="0" i="0" u="none" strike="noStrike" baseline="0" dirty="0">
                <a:solidFill>
                  <a:srgbClr val="000000"/>
                </a:solidFill>
                <a:latin typeface="Times New Roman" panose="02020603050405020304" pitchFamily="18" charset="0"/>
              </a:rPr>
              <a:t>	</a:t>
            </a:r>
          </a:p>
          <a:p>
            <a:pPr marL="457200" lvl="1" indent="0">
              <a:buNone/>
            </a:pPr>
            <a:endParaRPr lang="en-US" dirty="0">
              <a:solidFill>
                <a:schemeClr val="accent6">
                  <a:lumMod val="75000"/>
                </a:schemeClr>
              </a:solidFill>
              <a:highlight>
                <a:srgbClr val="FFFF00"/>
              </a:highlight>
            </a:endParaRPr>
          </a:p>
          <a:p>
            <a:pPr marL="0" indent="0">
              <a:buNone/>
            </a:pPr>
            <a:endParaRPr lang="en-US" dirty="0"/>
          </a:p>
          <a:p>
            <a:endParaRPr lang="en-US" dirty="0"/>
          </a:p>
          <a:p>
            <a:endParaRPr lang="en-US" dirty="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99" y="1339850"/>
            <a:ext cx="10804451" cy="936625"/>
          </a:xfrm>
        </p:spPr>
        <p:txBody>
          <a:bodyPr/>
          <a:lstStyle/>
          <a:p>
            <a:r>
              <a:rPr lang="hu-HU" dirty="0"/>
              <a:t>HORIZON-CL4-2023-</a:t>
            </a:r>
            <a:r>
              <a:rPr lang="en-IE" dirty="0"/>
              <a:t>HUMAN</a:t>
            </a:r>
            <a:r>
              <a:rPr lang="hu-HU" dirty="0"/>
              <a:t>-01-0</a:t>
            </a:r>
            <a:r>
              <a:rPr lang="en-US" dirty="0"/>
              <a:t>2</a:t>
            </a:r>
            <a:br>
              <a:rPr lang="es-ES" dirty="0"/>
            </a:br>
            <a:r>
              <a:rPr lang="en-US" dirty="0"/>
              <a:t>Key actors</a:t>
            </a:r>
          </a:p>
        </p:txBody>
      </p:sp>
      <p:sp>
        <p:nvSpPr>
          <p:cNvPr id="3" name="Content Placeholder 2"/>
          <p:cNvSpPr>
            <a:spLocks noGrp="1"/>
          </p:cNvSpPr>
          <p:nvPr>
            <p:ph idx="1"/>
          </p:nvPr>
        </p:nvSpPr>
        <p:spPr>
          <a:xfrm>
            <a:off x="828280" y="2636912"/>
            <a:ext cx="10513168" cy="3744416"/>
          </a:xfrm>
        </p:spPr>
        <p:txBody>
          <a:bodyPr/>
          <a:lstStyle/>
          <a:p>
            <a:pPr>
              <a:buNone/>
            </a:pPr>
            <a:r>
              <a:rPr lang="en-US" dirty="0"/>
              <a:t>Types of stakeholders that are addressed:</a:t>
            </a:r>
          </a:p>
          <a:p>
            <a:r>
              <a:rPr lang="en-US" sz="2000" dirty="0"/>
              <a:t>Academy and research organizations</a:t>
            </a:r>
          </a:p>
          <a:p>
            <a:r>
              <a:rPr lang="en-US" sz="2000" dirty="0"/>
              <a:t>Critical mass of industry in targeted sectors/applications (incl. SMEs and startups)</a:t>
            </a:r>
          </a:p>
          <a:p>
            <a:r>
              <a:rPr lang="en-US" sz="2000" dirty="0">
                <a:solidFill>
                  <a:srgbClr val="FF0000"/>
                </a:solidFill>
              </a:rPr>
              <a:t>End user involvement (human centric approach)</a:t>
            </a:r>
          </a:p>
          <a:p>
            <a:pPr marL="0" indent="0">
              <a:buNone/>
            </a:pPr>
            <a:r>
              <a:rPr lang="en-US" dirty="0"/>
              <a:t>Key group of actors driving this:</a:t>
            </a:r>
          </a:p>
          <a:p>
            <a:r>
              <a:rPr lang="en-US" sz="2000" dirty="0"/>
              <a:t>AI, Data and Robotics Partnership</a:t>
            </a:r>
            <a:br>
              <a:rPr lang="en-US" sz="2000" dirty="0"/>
            </a:br>
            <a:r>
              <a:rPr lang="en-US" sz="2000" dirty="0">
                <a:hlinkClick r:id="rId2"/>
              </a:rPr>
              <a:t>https://adr-association.eu/</a:t>
            </a:r>
            <a:r>
              <a:rPr lang="es-ES" sz="2000" dirty="0"/>
              <a:t> </a:t>
            </a:r>
            <a:endParaRPr lang="en-US" sz="2000" dirty="0"/>
          </a:p>
          <a:p>
            <a:pPr marL="0" indent="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C820D4EC-C291-4DE1-8727-8D4A81B32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080" y="4797152"/>
            <a:ext cx="2457450" cy="390525"/>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441" y="3265893"/>
            <a:ext cx="10972800" cy="3384376"/>
          </a:xfrm>
          <a:ln>
            <a:noFill/>
          </a:ln>
        </p:spPr>
        <p:txBody>
          <a:bodyPr/>
          <a:lstStyle/>
          <a:p>
            <a:r>
              <a:rPr lang="en-US" sz="2800" dirty="0"/>
              <a:t>Non suitable, unethical or unsafe solutions </a:t>
            </a:r>
          </a:p>
          <a:p>
            <a:r>
              <a:rPr lang="hu-HU" sz="2800" dirty="0" err="1"/>
              <a:t>Solutions</a:t>
            </a:r>
            <a:r>
              <a:rPr lang="en-US" sz="2800" dirty="0"/>
              <a:t> no</a:t>
            </a:r>
            <a:r>
              <a:rPr lang="hu-HU" sz="2800" dirty="0"/>
              <a:t>t </a:t>
            </a:r>
            <a:r>
              <a:rPr lang="en-US" sz="2800" dirty="0"/>
              <a:t>grounded in real world scenarios</a:t>
            </a:r>
            <a:endParaRPr lang="hu-HU" sz="2800" dirty="0">
              <a:highlight>
                <a:srgbClr val="FFFF00"/>
              </a:highlight>
            </a:endParaRPr>
          </a:p>
          <a:p>
            <a:r>
              <a:rPr lang="en-US" sz="2800" dirty="0"/>
              <a:t>Non-transdisciplinary </a:t>
            </a:r>
            <a:r>
              <a:rPr lang="hu-HU" sz="2800" dirty="0" err="1"/>
              <a:t>approach</a:t>
            </a:r>
            <a:endParaRPr lang="en-US" sz="2800" dirty="0"/>
          </a:p>
          <a:p>
            <a:r>
              <a:rPr lang="en-US" sz="2800" dirty="0"/>
              <a:t>Research that does not involve end-users</a:t>
            </a:r>
            <a:endParaRPr lang="hu-HU" sz="2800" dirty="0"/>
          </a:p>
          <a:p>
            <a:r>
              <a:rPr lang="hu-HU" sz="2800" dirty="0" err="1"/>
              <a:t>Approach</a:t>
            </a:r>
            <a:r>
              <a:rPr lang="hu-HU" sz="2800" dirty="0"/>
              <a:t> </a:t>
            </a:r>
            <a:r>
              <a:rPr lang="hu-HU" sz="2800" dirty="0" err="1"/>
              <a:t>not</a:t>
            </a:r>
            <a:r>
              <a:rPr lang="hu-HU" sz="2800" dirty="0"/>
              <a:t> </a:t>
            </a:r>
            <a:r>
              <a:rPr lang="hu-HU" sz="2800" dirty="0" err="1"/>
              <a:t>involving</a:t>
            </a:r>
            <a:r>
              <a:rPr lang="hu-HU" sz="2800" dirty="0"/>
              <a:t> SSH</a:t>
            </a:r>
            <a:br>
              <a:rPr lang="en-US" dirty="0"/>
            </a:br>
            <a:endParaRPr lang="en-US" dirty="0"/>
          </a:p>
        </p:txBody>
      </p:sp>
      <p:sp>
        <p:nvSpPr>
          <p:cNvPr id="5" name="Title 1"/>
          <p:cNvSpPr txBox="1">
            <a:spLocks/>
          </p:cNvSpPr>
          <p:nvPr/>
        </p:nvSpPr>
        <p:spPr bwMode="auto">
          <a:xfrm>
            <a:off x="891751" y="1590862"/>
            <a:ext cx="11103024" cy="128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F5494"/>
                </a:solidFill>
                <a:effectLst/>
                <a:uLnTx/>
                <a:uFillTx/>
                <a:latin typeface="Verdana"/>
                <a:ea typeface="+mj-ea"/>
                <a:cs typeface="+mj-cs"/>
              </a:rPr>
              <a:t>HORIZON-CL4-2023-HUMAN-01-22: </a:t>
            </a: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0F5494"/>
                </a:solidFill>
                <a:effectLst/>
                <a:uLnTx/>
                <a:uFillTx/>
                <a:latin typeface="Verdana"/>
                <a:ea typeface="+mj-ea"/>
                <a:cs typeface="+mj-cs"/>
              </a:rPr>
              <a:t>eXtended</a:t>
            </a:r>
            <a:r>
              <a:rPr kumimoji="0" lang="en-US" sz="2400" b="1" i="0" u="none" strike="noStrike" kern="0" cap="none" spc="0" normalizeH="0" baseline="0" noProof="0" dirty="0">
                <a:ln>
                  <a:noFill/>
                </a:ln>
                <a:solidFill>
                  <a:srgbClr val="0F5494"/>
                </a:solidFill>
                <a:effectLst/>
                <a:uLnTx/>
                <a:uFillTx/>
                <a:latin typeface="Verdana"/>
                <a:ea typeface="+mj-ea"/>
                <a:cs typeface="+mj-cs"/>
              </a:rPr>
              <a:t> Reality for Industry 5.0 (IA)</a:t>
            </a:r>
            <a:endParaRPr kumimoji="0" lang="hu-HU" sz="2400" b="1" i="0" u="none" strike="noStrike" kern="0" cap="none" spc="0" normalizeH="0" baseline="0" noProof="0" dirty="0">
              <a:ln>
                <a:noFill/>
              </a:ln>
              <a:solidFill>
                <a:srgbClr val="0F5494"/>
              </a:solidFill>
              <a:effectLst/>
              <a:uLnTx/>
              <a:uFillTx/>
              <a:latin typeface="Verdana"/>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fr-BE" sz="2400" b="1" i="0" u="none" strike="noStrike" kern="0" cap="none" spc="0" normalizeH="0" baseline="0" noProof="0" dirty="0">
              <a:ln>
                <a:noFill/>
              </a:ln>
              <a:solidFill>
                <a:srgbClr val="0F5494"/>
              </a:solidFill>
              <a:effectLst/>
              <a:uLnTx/>
              <a:uFillTx/>
              <a:latin typeface="Verdana"/>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hu-HU" sz="2400" b="1" i="0" u="none" strike="noStrike" kern="0" cap="none" spc="0" normalizeH="0" baseline="0" noProof="0" dirty="0" err="1">
                <a:ln>
                  <a:noFill/>
                </a:ln>
                <a:solidFill>
                  <a:srgbClr val="0F5494"/>
                </a:solidFill>
                <a:effectLst/>
                <a:uLnTx/>
                <a:uFillTx/>
                <a:latin typeface="Verdana"/>
                <a:ea typeface="+mj-ea"/>
                <a:cs typeface="+mj-cs"/>
              </a:rPr>
              <a:t>We</a:t>
            </a:r>
            <a:r>
              <a:rPr kumimoji="0" lang="hu-HU" sz="2400" b="1" i="0" u="none" strike="noStrike" kern="0" cap="none" spc="0" normalizeH="0" baseline="0" noProof="0" dirty="0">
                <a:ln>
                  <a:noFill/>
                </a:ln>
                <a:solidFill>
                  <a:srgbClr val="0F5494"/>
                </a:solidFill>
                <a:effectLst/>
                <a:uLnTx/>
                <a:uFillTx/>
                <a:latin typeface="Verdana"/>
                <a:ea typeface="+mj-ea"/>
                <a:cs typeface="+mj-cs"/>
              </a:rPr>
              <a:t> </a:t>
            </a:r>
            <a:r>
              <a:rPr kumimoji="0" lang="hu-HU" sz="2400" b="1" i="0" u="none" strike="noStrike" kern="0" cap="none" spc="0" normalizeH="0" baseline="0" noProof="0" dirty="0" err="1">
                <a:ln>
                  <a:noFill/>
                </a:ln>
                <a:solidFill>
                  <a:srgbClr val="0F5494"/>
                </a:solidFill>
                <a:effectLst/>
                <a:uLnTx/>
                <a:uFillTx/>
                <a:latin typeface="Verdana"/>
                <a:ea typeface="+mj-ea"/>
                <a:cs typeface="+mj-cs"/>
              </a:rPr>
              <a:t>do</a:t>
            </a:r>
            <a:r>
              <a:rPr kumimoji="0" lang="hu-HU" sz="2400" b="1" i="0" u="none" strike="noStrike" kern="0" cap="none" spc="0" normalizeH="0" baseline="0" noProof="0" dirty="0">
                <a:ln>
                  <a:noFill/>
                </a:ln>
                <a:solidFill>
                  <a:srgbClr val="0F5494"/>
                </a:solidFill>
                <a:effectLst/>
                <a:uLnTx/>
                <a:uFillTx/>
                <a:latin typeface="Verdana"/>
                <a:ea typeface="+mj-ea"/>
                <a:cs typeface="+mj-cs"/>
              </a:rPr>
              <a:t> </a:t>
            </a:r>
            <a:r>
              <a:rPr kumimoji="0" lang="hu-HU" sz="2400" b="1" i="0" u="none" strike="noStrike" kern="0" cap="none" spc="0" normalizeH="0" baseline="0" noProof="0" dirty="0" err="1">
                <a:ln>
                  <a:noFill/>
                </a:ln>
                <a:solidFill>
                  <a:srgbClr val="0F5494"/>
                </a:solidFill>
                <a:effectLst/>
                <a:uLnTx/>
                <a:uFillTx/>
                <a:latin typeface="Verdana"/>
                <a:ea typeface="+mj-ea"/>
                <a:cs typeface="+mj-cs"/>
              </a:rPr>
              <a:t>not</a:t>
            </a:r>
            <a:r>
              <a:rPr kumimoji="0" lang="hu-HU" sz="2400" b="1" i="0" u="none" strike="noStrike" kern="0" cap="none" spc="0" normalizeH="0" baseline="0" noProof="0" dirty="0">
                <a:ln>
                  <a:noFill/>
                </a:ln>
                <a:solidFill>
                  <a:srgbClr val="0F5494"/>
                </a:solidFill>
                <a:effectLst/>
                <a:uLnTx/>
                <a:uFillTx/>
                <a:latin typeface="Verdana"/>
                <a:ea typeface="+mj-ea"/>
                <a:cs typeface="+mj-cs"/>
              </a:rPr>
              <a:t> </a:t>
            </a:r>
            <a:r>
              <a:rPr kumimoji="0" lang="hu-HU" sz="2400" b="1" i="0" u="none" strike="noStrike" kern="0" cap="none" spc="0" normalizeH="0" baseline="0" noProof="0" dirty="0" err="1">
                <a:ln>
                  <a:noFill/>
                </a:ln>
                <a:solidFill>
                  <a:srgbClr val="0F5494"/>
                </a:solidFill>
                <a:effectLst/>
                <a:uLnTx/>
                <a:uFillTx/>
                <a:latin typeface="Verdana"/>
                <a:ea typeface="+mj-ea"/>
                <a:cs typeface="+mj-cs"/>
              </a:rPr>
              <a:t>want</a:t>
            </a:r>
            <a:r>
              <a:rPr kumimoji="0" lang="hu-HU" sz="2400" b="1" i="0" u="none" strike="noStrike" kern="0" cap="none" spc="0" normalizeH="0" baseline="0" noProof="0" dirty="0">
                <a:ln>
                  <a:noFill/>
                </a:ln>
                <a:solidFill>
                  <a:srgbClr val="0F5494"/>
                </a:solidFill>
                <a:effectLst/>
                <a:uLnTx/>
                <a:uFillTx/>
                <a:latin typeface="Verdana"/>
                <a:ea typeface="+mj-ea"/>
                <a:cs typeface="+mj-cs"/>
              </a:rPr>
              <a:t>:</a:t>
            </a:r>
            <a:endParaRPr kumimoji="0" lang="en-US" sz="24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51384" y="1340768"/>
            <a:ext cx="10972800" cy="1368152"/>
          </a:xfrm>
        </p:spPr>
        <p:txBody>
          <a:bodyPr vert="horz" wrap="square" lIns="91440" tIns="45720" rIns="91440" bIns="45720" numCol="1" anchor="ctr" anchorCtr="0" compatLnSpc="1">
            <a:prstTxWarp prst="textNoShape">
              <a:avLst/>
            </a:prstTxWarp>
            <a:normAutofit fontScale="90000"/>
          </a:bodyPr>
          <a:lstStyle/>
          <a:p>
            <a:pPr marL="0" indent="0">
              <a:lnSpc>
                <a:spcPct val="90000"/>
              </a:lnSpc>
            </a:pPr>
            <a:r>
              <a:rPr lang="en-US" sz="2400" kern="0" dirty="0"/>
              <a:t>HORIZON-CL4-2023-HUMAN-01-22: </a:t>
            </a:r>
            <a:r>
              <a:rPr lang="en-US" sz="2400" kern="0" dirty="0" err="1"/>
              <a:t>eXtended</a:t>
            </a:r>
            <a:r>
              <a:rPr lang="en-US" sz="2400" kern="0" dirty="0"/>
              <a:t> Reality for Industry 5.0 (IA)</a:t>
            </a:r>
            <a:br>
              <a:rPr lang="hu-HU" sz="2400" dirty="0"/>
            </a:br>
            <a:br>
              <a:rPr lang="fr-BE" sz="2400" dirty="0"/>
            </a:br>
            <a:r>
              <a:rPr lang="hu-HU" sz="2400" dirty="0" err="1"/>
              <a:t>Topic</a:t>
            </a:r>
            <a:r>
              <a:rPr lang="hu-HU" sz="2400" dirty="0"/>
              <a:t> </a:t>
            </a:r>
            <a:r>
              <a:rPr lang="hu-HU" sz="2400" dirty="0" err="1"/>
              <a:t>evolution</a:t>
            </a:r>
            <a:r>
              <a:rPr lang="fr-BE" sz="2400" dirty="0"/>
              <a:t>:</a:t>
            </a:r>
            <a:endParaRPr lang="en-US" sz="2400" dirty="0"/>
          </a:p>
        </p:txBody>
      </p:sp>
      <p:sp>
        <p:nvSpPr>
          <p:cNvPr id="5" name="Content Placeholder 1">
            <a:extLst>
              <a:ext uri="{FF2B5EF4-FFF2-40B4-BE49-F238E27FC236}">
                <a16:creationId xmlns:a16="http://schemas.microsoft.com/office/drawing/2014/main" id="{A5085D69-1C92-4DE4-A21F-3A06637AC714}"/>
              </a:ext>
            </a:extLst>
          </p:cNvPr>
          <p:cNvSpPr txBox="1">
            <a:spLocks/>
          </p:cNvSpPr>
          <p:nvPr/>
        </p:nvSpPr>
        <p:spPr bwMode="auto">
          <a:xfrm>
            <a:off x="551384" y="2708920"/>
            <a:ext cx="10369152" cy="3207173"/>
          </a:xfrm>
          <a:prstGeom prst="rect">
            <a:avLst/>
          </a:prstGeom>
          <a:noFill/>
          <a:ln>
            <a:noFill/>
          </a:ln>
          <a:effectLst/>
        </p:spPr>
        <p:txBody>
          <a:bodyPr vert="horz" wrap="square" lIns="91440" tIns="45720" rIns="91440" bIns="45720" numCol="1" rtlCol="0" anchor="t" anchorCtr="0" compatLnSpc="1">
            <a:prstTxWarp prst="textNoShape">
              <a:avLst/>
            </a:prstTxWarp>
            <a:normAutofit fontScale="92500" lnSpcReduction="10000"/>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endParaRPr kumimoji="0" lang="hu-HU" sz="2400" b="0" i="0" u="none" strike="noStrike" kern="1200" cap="none" spc="0" normalizeH="0" baseline="0" noProof="0" dirty="0">
              <a:ln>
                <a:noFill/>
              </a:ln>
              <a:solidFill>
                <a:srgbClr val="0F5494"/>
              </a:solidFill>
              <a:effectLst/>
              <a:uLnTx/>
              <a:uFillTx/>
              <a:latin typeface="Verdana"/>
              <a:ea typeface="+mn-ea"/>
              <a:cs typeface="+mn-cs"/>
            </a:endParaRP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F5494"/>
                </a:solidFill>
                <a:effectLst/>
                <a:uLnTx/>
                <a:uFillTx/>
                <a:latin typeface="Verdana"/>
                <a:ea typeface="+mn-ea"/>
                <a:cs typeface="+mn-cs"/>
              </a:rPr>
              <a:t>XR Modelling (RIA - 2021)</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F5494"/>
                </a:solidFill>
                <a:effectLst/>
                <a:uLnTx/>
                <a:uFillTx/>
                <a:latin typeface="Verdana"/>
                <a:ea typeface="+mn-ea"/>
                <a:cs typeface="+mn-cs"/>
              </a:rPr>
              <a:t>XR for All – Haptics (RIA - 2021)</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1" i="0" u="none" strike="noStrike" kern="1200" cap="none" spc="0" normalizeH="0" baseline="0" noProof="0" dirty="0" err="1">
                <a:ln>
                  <a:noFill/>
                </a:ln>
                <a:solidFill>
                  <a:srgbClr val="0F5494"/>
                </a:solidFill>
                <a:effectLst/>
                <a:uLnTx/>
                <a:uFillTx/>
                <a:latin typeface="Verdana"/>
                <a:ea typeface="+mn-ea"/>
                <a:cs typeface="+mn-cs"/>
              </a:rPr>
              <a:t>eXtended</a:t>
            </a:r>
            <a:r>
              <a:rPr kumimoji="0" lang="en-US" sz="2800" b="1" i="0" u="none" strike="noStrike" kern="1200" cap="none" spc="0" normalizeH="0" baseline="0" noProof="0" dirty="0">
                <a:ln>
                  <a:noFill/>
                </a:ln>
                <a:solidFill>
                  <a:srgbClr val="0F5494"/>
                </a:solidFill>
                <a:effectLst/>
                <a:uLnTx/>
                <a:uFillTx/>
                <a:latin typeface="Verdana"/>
                <a:ea typeface="+mn-ea"/>
                <a:cs typeface="+mn-cs"/>
              </a:rPr>
              <a:t> Collaborative Telepresence (IA – 2021)</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F5494"/>
                </a:solidFill>
                <a:effectLst/>
                <a:uLnTx/>
                <a:uFillTx/>
                <a:latin typeface="Verdana"/>
                <a:ea typeface="+mn-ea"/>
                <a:cs typeface="+mn-cs"/>
              </a:rPr>
              <a:t>Innovation for Media, including XR (IA - 2021)</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F5494"/>
                </a:solidFill>
                <a:effectLst/>
                <a:uLnTx/>
                <a:uFillTx/>
                <a:latin typeface="Verdana"/>
                <a:ea typeface="+mn-ea"/>
                <a:cs typeface="+mn-cs"/>
              </a:rPr>
              <a:t>XR Ethics, Interoperability and Impact (CSA – 2021)</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F5494"/>
                </a:solidFill>
                <a:effectLst/>
                <a:uLnTx/>
                <a:uFillTx/>
                <a:latin typeface="Verdana"/>
                <a:ea typeface="+mn-ea"/>
                <a:cs typeface="+mn-cs"/>
              </a:rPr>
              <a:t>XR Learning - Engage and Interact (IA - 2022)</a:t>
            </a:r>
          </a:p>
          <a:p>
            <a:pPr marL="432000" marR="0" lvl="0" indent="-18000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Char char="•"/>
              <a:tabLst/>
              <a:defRPr/>
            </a:pPr>
            <a:r>
              <a:rPr kumimoji="0" lang="en-US" sz="2800" b="1" i="0" u="none" strike="noStrike" kern="1200" cap="none" spc="0" normalizeH="0" baseline="0" noProof="0" dirty="0">
                <a:ln>
                  <a:noFill/>
                </a:ln>
                <a:solidFill>
                  <a:srgbClr val="0F5494"/>
                </a:solidFill>
                <a:effectLst/>
                <a:uLnTx/>
                <a:uFillTx/>
                <a:latin typeface="Verdana"/>
                <a:ea typeface="+mn-ea"/>
                <a:cs typeface="+mn-cs"/>
              </a:rPr>
              <a:t>XR Technologies (RIA - 2022)</a:t>
            </a:r>
            <a:endParaRPr kumimoji="0" lang="en-GB" sz="2800" b="1" i="0" u="none" strike="noStrike" kern="1200" cap="none" spc="0" normalizeH="0" baseline="0" noProof="0" dirty="0">
              <a:ln>
                <a:noFill/>
              </a:ln>
              <a:solidFill>
                <a:srgbClr val="0F5494"/>
              </a:solidFill>
              <a:effectLst/>
              <a:uLnTx/>
              <a:uFillTx/>
              <a:latin typeface="Verdana"/>
              <a:ea typeface="+mn-ea"/>
              <a:cs typeface="+mn-cs"/>
            </a:endParaRPr>
          </a:p>
          <a:p>
            <a:pPr marL="252000" marR="0" lvl="0" indent="0" algn="l" defTabSz="914400" rtl="0" eaLnBrk="0" fontAlgn="base" latinLnBrk="0" hangingPunct="0">
              <a:lnSpc>
                <a:spcPct val="90000"/>
              </a:lnSpc>
              <a:spcBef>
                <a:spcPct val="20000"/>
              </a:spcBef>
              <a:spcAft>
                <a:spcPct val="0"/>
              </a:spcAft>
              <a:buClr>
                <a:srgbClr val="034EA2"/>
              </a:buClr>
              <a:buSzTx/>
              <a:buFont typeface="Arial" panose="020B0604020202020204" pitchFamily="34" charset="0"/>
              <a:buNone/>
              <a:tabLst/>
              <a:defRPr/>
            </a:pPr>
            <a:endParaRPr kumimoji="0" lang="en-GB" sz="1500" b="0" i="0" u="none" strike="noStrike" kern="1200" cap="none" spc="0" normalizeH="0" baseline="0" noProof="0" dirty="0">
              <a:ln>
                <a:noFill/>
              </a:ln>
              <a:solidFill>
                <a:srgbClr val="0F5494"/>
              </a:solid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E1345141-2A82-5388-AE2D-6031BBCCF539}"/>
              </a:ext>
            </a:extLst>
          </p:cNvPr>
          <p:cNvSpPr>
            <a:spLocks noGrp="1"/>
          </p:cNvSpPr>
          <p:nvPr>
            <p:ph type="sldNum" sz="quarter" idx="12"/>
          </p:nvPr>
        </p:nvSpPr>
        <p:spPr>
          <a:xfrm>
            <a:off x="8737600" y="6245225"/>
            <a:ext cx="2844800" cy="476250"/>
          </a:xfrm>
        </p:spPr>
        <p:txBody>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356690BF-E5A9-41FE-A35E-71BC98C7E2C4}" type="slidenum">
              <a:rPr kumimoji="0" lang="en-GB"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101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F822-B383-416D-982A-B034DC8573CD}"/>
              </a:ext>
            </a:extLst>
          </p:cNvPr>
          <p:cNvSpPr>
            <a:spLocks noGrp="1"/>
          </p:cNvSpPr>
          <p:nvPr>
            <p:ph type="title"/>
          </p:nvPr>
        </p:nvSpPr>
        <p:spPr>
          <a:xfrm>
            <a:off x="479376" y="1484784"/>
            <a:ext cx="10972800" cy="1288332"/>
          </a:xfrm>
        </p:spPr>
        <p:txBody>
          <a:bodyPr/>
          <a:lstStyle/>
          <a:p>
            <a:pPr indent="0"/>
            <a:r>
              <a:rPr lang="en-US" sz="2400" dirty="0"/>
              <a:t>HORIZON-CL4-2023-HUMAN-01-22: </a:t>
            </a:r>
            <a:r>
              <a:rPr lang="en-US" sz="2400" dirty="0" err="1"/>
              <a:t>eXtended</a:t>
            </a:r>
            <a:r>
              <a:rPr lang="en-US" sz="2400" dirty="0"/>
              <a:t> Reality for Industry 5.0 (IA)</a:t>
            </a:r>
            <a:br>
              <a:rPr lang="hu-HU" sz="2400" dirty="0"/>
            </a:br>
            <a:r>
              <a:rPr lang="en-US" sz="2400" dirty="0"/>
              <a:t>Links to other topics in current WP</a:t>
            </a:r>
            <a:br>
              <a:rPr lang="en-US" dirty="0"/>
            </a:br>
            <a:endParaRPr lang="en-IE" dirty="0"/>
          </a:p>
        </p:txBody>
      </p:sp>
      <p:sp>
        <p:nvSpPr>
          <p:cNvPr id="3" name="Content Placeholder 2">
            <a:extLst>
              <a:ext uri="{FF2B5EF4-FFF2-40B4-BE49-F238E27FC236}">
                <a16:creationId xmlns:a16="http://schemas.microsoft.com/office/drawing/2014/main" id="{972B5EE8-A6A4-4B69-883A-57B400F6531F}"/>
              </a:ext>
            </a:extLst>
          </p:cNvPr>
          <p:cNvSpPr>
            <a:spLocks noGrp="1"/>
          </p:cNvSpPr>
          <p:nvPr>
            <p:ph idx="1"/>
          </p:nvPr>
        </p:nvSpPr>
        <p:spPr>
          <a:xfrm>
            <a:off x="609600" y="2996952"/>
            <a:ext cx="10972800" cy="3024437"/>
          </a:xfrm>
          <a:ln>
            <a:noFill/>
          </a:ln>
        </p:spPr>
        <p:txBody>
          <a:bodyPr/>
          <a:lstStyle/>
          <a:p>
            <a:r>
              <a:rPr lang="en-US" dirty="0"/>
              <a:t>HORIZON-CL4-2023-HUMAN-01-21: Next Generation </a:t>
            </a:r>
            <a:r>
              <a:rPr lang="en-US" dirty="0" err="1"/>
              <a:t>eXtended</a:t>
            </a:r>
            <a:r>
              <a:rPr lang="en-US" dirty="0"/>
              <a:t> Reality (RIA)</a:t>
            </a:r>
          </a:p>
          <a:p>
            <a:pPr marL="0" indent="0">
              <a:buNone/>
            </a:pPr>
            <a:r>
              <a:rPr lang="en-US" b="1" dirty="0"/>
              <a:t>Research and Innovation for Industry 5.0</a:t>
            </a:r>
          </a:p>
          <a:p>
            <a:r>
              <a:rPr lang="en-US" dirty="0"/>
              <a:t>HORIZON-CL4-2023-HUMAN-01-51: Pilots for an innovative human-centric industry (RIA)</a:t>
            </a:r>
          </a:p>
          <a:p>
            <a:r>
              <a:rPr lang="en-US" dirty="0"/>
              <a:t>HORIZON-CL4-2023-HUMAN-01-52: Drivers and success factors for progress towards Industry 5.0 (RIA)</a:t>
            </a:r>
          </a:p>
          <a:p>
            <a:endParaRPr lang="en-IE" dirty="0"/>
          </a:p>
        </p:txBody>
      </p:sp>
      <p:sp>
        <p:nvSpPr>
          <p:cNvPr id="4" name="Slide Number Placeholder 3">
            <a:extLst>
              <a:ext uri="{FF2B5EF4-FFF2-40B4-BE49-F238E27FC236}">
                <a16:creationId xmlns:a16="http://schemas.microsoft.com/office/drawing/2014/main" id="{C67CFA5C-09CF-40D5-BB60-76DD7893E64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CEE8F75-8E81-4C2D-AFFC-3DB7EBFE51AC}"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107150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88" y="1528108"/>
            <a:ext cx="10972800" cy="1225054"/>
          </a:xfrm>
        </p:spPr>
        <p:txBody>
          <a:bodyPr/>
          <a:lstStyle/>
          <a:p>
            <a:pPr indent="0"/>
            <a:r>
              <a:rPr lang="en-US" sz="2400" kern="0" dirty="0"/>
              <a:t>HORIZON-CL4-2023-HUMAN-01-22: </a:t>
            </a:r>
            <a:r>
              <a:rPr lang="en-US" sz="2400" kern="0" dirty="0" err="1"/>
              <a:t>eXtended</a:t>
            </a:r>
            <a:r>
              <a:rPr lang="en-US" sz="2400" kern="0" dirty="0"/>
              <a:t> Reality for Industry 5.0 (IA)</a:t>
            </a:r>
            <a:br>
              <a:rPr lang="hu-HU" sz="2400" kern="0" dirty="0"/>
            </a:br>
            <a:r>
              <a:rPr lang="en-US" sz="2400" dirty="0"/>
              <a:t>Key actors</a:t>
            </a:r>
          </a:p>
        </p:txBody>
      </p:sp>
      <p:sp>
        <p:nvSpPr>
          <p:cNvPr id="3" name="Content Placeholder 2"/>
          <p:cNvSpPr>
            <a:spLocks noGrp="1"/>
          </p:cNvSpPr>
          <p:nvPr>
            <p:ph idx="1"/>
          </p:nvPr>
        </p:nvSpPr>
        <p:spPr>
          <a:xfrm>
            <a:off x="767408" y="2852936"/>
            <a:ext cx="10441160" cy="3168352"/>
          </a:xfrm>
          <a:ln>
            <a:noFill/>
          </a:ln>
        </p:spPr>
        <p:txBody>
          <a:bodyPr/>
          <a:lstStyle/>
          <a:p>
            <a:pPr>
              <a:buNone/>
            </a:pPr>
            <a:endParaRPr lang="hu-HU" dirty="0"/>
          </a:p>
          <a:p>
            <a:r>
              <a:rPr lang="hu-HU" dirty="0" err="1"/>
              <a:t>Industry</a:t>
            </a:r>
            <a:r>
              <a:rPr lang="hu-HU" dirty="0"/>
              <a:t>, AR/VR </a:t>
            </a:r>
            <a:r>
              <a:rPr lang="hu-HU" dirty="0" err="1"/>
              <a:t>Industrial</a:t>
            </a:r>
            <a:r>
              <a:rPr lang="hu-HU" dirty="0"/>
              <a:t> </a:t>
            </a:r>
            <a:r>
              <a:rPr lang="hu-HU" dirty="0" err="1"/>
              <a:t>Coalition</a:t>
            </a:r>
            <a:endParaRPr lang="hu-HU" dirty="0"/>
          </a:p>
          <a:p>
            <a:r>
              <a:rPr lang="en-US" dirty="0"/>
              <a:t>XR innovators</a:t>
            </a:r>
            <a:endParaRPr lang="hu-HU" dirty="0"/>
          </a:p>
          <a:p>
            <a:r>
              <a:rPr lang="en-US" dirty="0"/>
              <a:t>SMEs and other multidisciplinary actors</a:t>
            </a:r>
            <a:endParaRPr lang="hu-HU" dirty="0"/>
          </a:p>
          <a:p>
            <a:r>
              <a:rPr lang="hu-HU" dirty="0"/>
              <a:t>end-</a:t>
            </a:r>
            <a:r>
              <a:rPr lang="hu-HU" dirty="0" err="1"/>
              <a:t>users</a:t>
            </a:r>
            <a:endParaRPr lang="hu-HU" dirty="0"/>
          </a:p>
          <a:p>
            <a:r>
              <a:rPr lang="en-US" dirty="0"/>
              <a:t>relevant SSH expertise</a:t>
            </a:r>
          </a:p>
          <a:p>
            <a:pPr>
              <a:buNone/>
            </a:pPr>
            <a:endParaRPr lang="hu-HU" b="1" dirty="0"/>
          </a:p>
          <a:p>
            <a:pPr>
              <a:buNone/>
            </a:pPr>
            <a:endParaRPr lang="hu-HU" dirty="0"/>
          </a:p>
          <a:p>
            <a:pPr marL="0" indent="45085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1369070"/>
          </a:xfrm>
        </p:spPr>
        <p:txBody>
          <a:bodyPr/>
          <a:lstStyle/>
          <a:p>
            <a:br>
              <a:rPr lang="hu-HU" sz="2400" kern="0" dirty="0"/>
            </a:br>
            <a:br>
              <a:rPr lang="hu-HU" sz="2400" kern="0" dirty="0"/>
            </a:br>
            <a:r>
              <a:rPr lang="en-US" sz="2400" kern="0" dirty="0"/>
              <a:t>HORIZON-CL4-2023-HUMAN-01-22: </a:t>
            </a:r>
            <a:r>
              <a:rPr lang="en-US" sz="2400" kern="0" dirty="0" err="1"/>
              <a:t>eXtended</a:t>
            </a:r>
            <a:r>
              <a:rPr lang="en-US" sz="2400" kern="0" dirty="0"/>
              <a:t> Reality for Industry 5.0 (IA)</a:t>
            </a:r>
            <a:br>
              <a:rPr lang="hu-HU" sz="2400" kern="0" dirty="0"/>
            </a:br>
            <a:r>
              <a:rPr lang="hu-HU" sz="2400" kern="0" dirty="0" err="1"/>
              <a:t>Additional</a:t>
            </a:r>
            <a:r>
              <a:rPr lang="hu-HU" sz="2400" kern="0" dirty="0"/>
              <a:t> / </a:t>
            </a:r>
            <a:r>
              <a:rPr lang="hu-HU" sz="2400" kern="0" dirty="0" err="1"/>
              <a:t>background</a:t>
            </a:r>
            <a:r>
              <a:rPr lang="hu-HU" sz="2400" kern="0" dirty="0"/>
              <a:t> </a:t>
            </a:r>
            <a:r>
              <a:rPr lang="hu-HU" sz="2400" kern="0" dirty="0" err="1"/>
              <a:t>documents</a:t>
            </a:r>
            <a:br>
              <a:rPr lang="hu-HU" kern="0" dirty="0"/>
            </a:br>
            <a:endParaRPr lang="en-US" dirty="0"/>
          </a:p>
        </p:txBody>
      </p:sp>
      <p:sp>
        <p:nvSpPr>
          <p:cNvPr id="3" name="Content Placeholder 2"/>
          <p:cNvSpPr>
            <a:spLocks noGrp="1"/>
          </p:cNvSpPr>
          <p:nvPr>
            <p:ph idx="1"/>
          </p:nvPr>
        </p:nvSpPr>
        <p:spPr>
          <a:xfrm>
            <a:off x="864879" y="2889956"/>
            <a:ext cx="10297144" cy="3096344"/>
          </a:xfrm>
          <a:ln>
            <a:noFill/>
          </a:ln>
        </p:spPr>
        <p:txBody>
          <a:bodyPr/>
          <a:lstStyle/>
          <a:p>
            <a:pPr marL="808038" indent="-452438">
              <a:buNone/>
            </a:pPr>
            <a:endParaRPr lang="en-US" sz="1400" dirty="0"/>
          </a:p>
          <a:p>
            <a:pPr marL="0" indent="0" algn="l">
              <a:buNone/>
            </a:pPr>
            <a:r>
              <a:rPr lang="en-US" b="1" dirty="0"/>
              <a:t>The Virtual and Augmented Reality Industrial </a:t>
            </a:r>
            <a:r>
              <a:rPr lang="en-US" b="1" dirty="0">
                <a:solidFill>
                  <a:srgbClr val="404040"/>
                </a:solidFill>
                <a:effectLst/>
                <a:hlinkClick r:id="rId2"/>
              </a:rPr>
              <a:t>Coalition</a:t>
            </a:r>
            <a:endParaRPr lang="hu-HU" b="1" dirty="0">
              <a:solidFill>
                <a:srgbClr val="404040"/>
              </a:solidFill>
              <a:effectLst/>
            </a:endParaRPr>
          </a:p>
          <a:p>
            <a:pPr marL="0" indent="0" algn="l">
              <a:buNone/>
            </a:pPr>
            <a:endParaRPr lang="hu-HU" b="1" dirty="0">
              <a:solidFill>
                <a:srgbClr val="404040"/>
              </a:solidFill>
            </a:endParaRPr>
          </a:p>
          <a:p>
            <a:r>
              <a:rPr lang="en-US" dirty="0"/>
              <a:t>platform for structured dialogue between the European VR/AR ecosystem and policymakers</a:t>
            </a:r>
            <a:endParaRPr lang="hu-HU" dirty="0"/>
          </a:p>
          <a:p>
            <a:r>
              <a:rPr lang="hu-HU" dirty="0">
                <a:solidFill>
                  <a:srgbClr val="404040"/>
                </a:solidFill>
                <a:latin typeface="arial" panose="020B0604020202020204" pitchFamily="34" charset="0"/>
                <a:hlinkClick r:id="rId3"/>
              </a:rPr>
              <a:t>Strategic </a:t>
            </a:r>
            <a:r>
              <a:rPr lang="hu-HU" dirty="0" err="1">
                <a:solidFill>
                  <a:srgbClr val="404040"/>
                </a:solidFill>
                <a:latin typeface="arial" panose="020B0604020202020204" pitchFamily="34" charset="0"/>
                <a:hlinkClick r:id="rId3"/>
              </a:rPr>
              <a:t>paper</a:t>
            </a:r>
            <a:endParaRPr lang="en-US" b="1" dirty="0">
              <a:solidFill>
                <a:srgbClr val="404040"/>
              </a:solidFill>
              <a:effectLst/>
            </a:endParaRPr>
          </a:p>
          <a:p>
            <a:pPr marL="808038" indent="-452438">
              <a:buNone/>
            </a:pPr>
            <a:br>
              <a:rPr lang="en-US" dirty="0">
                <a:highlight>
                  <a:srgbClr val="FFFF00"/>
                </a:highlight>
              </a:rPr>
            </a:br>
            <a:endParaRPr lang="en-US" dirty="0">
              <a:highlight>
                <a:srgbClr val="FFFF00"/>
              </a:highligh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hu-HU" sz="2400" dirty="0"/>
            </a:br>
            <a:r>
              <a:rPr lang="en-US" sz="2400" dirty="0"/>
              <a:t>HORIZON-CL4-2023-HUMAN-01-22: </a:t>
            </a:r>
            <a:r>
              <a:rPr lang="en-US" sz="2400" dirty="0" err="1"/>
              <a:t>eXtended</a:t>
            </a:r>
            <a:r>
              <a:rPr lang="en-US" sz="2400" dirty="0"/>
              <a:t> Reality for Industry 5.0 (IA)</a:t>
            </a:r>
            <a:br>
              <a:rPr lang="en-US" sz="2400" dirty="0"/>
            </a:br>
            <a:r>
              <a:rPr lang="en-US" sz="2400" dirty="0"/>
              <a:t>Future Outlook</a:t>
            </a:r>
          </a:p>
        </p:txBody>
      </p:sp>
      <p:sp>
        <p:nvSpPr>
          <p:cNvPr id="3" name="Content Placeholder 2"/>
          <p:cNvSpPr>
            <a:spLocks noGrp="1"/>
          </p:cNvSpPr>
          <p:nvPr>
            <p:ph idx="1"/>
          </p:nvPr>
        </p:nvSpPr>
        <p:spPr>
          <a:xfrm>
            <a:off x="911715" y="2638074"/>
            <a:ext cx="9470286" cy="3672408"/>
          </a:xfrm>
          <a:ln>
            <a:noFill/>
          </a:ln>
        </p:spPr>
        <p:txBody>
          <a:bodyPr/>
          <a:lstStyle/>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lang="en-US" sz="1800" b="1" dirty="0">
                <a:latin typeface="Verdana"/>
                <a:hlinkClick r:id="rId2">
                  <a:extLst>
                    <a:ext uri="{A12FA001-AC4F-418D-AE19-62706E023703}">
                      <ahyp:hlinkClr xmlns:ahyp="http://schemas.microsoft.com/office/drawing/2018/hyperlinkcolor" val="tx"/>
                    </a:ext>
                  </a:extLst>
                </a:hlinkClick>
              </a:rPr>
              <a:t>Commission work </a:t>
            </a:r>
            <a:r>
              <a:rPr lang="en-US" sz="1800" b="1" dirty="0" err="1">
                <a:latin typeface="Verdana"/>
                <a:hlinkClick r:id="rId2">
                  <a:extLst>
                    <a:ext uri="{A12FA001-AC4F-418D-AE19-62706E023703}">
                      <ahyp:hlinkClr xmlns:ahyp="http://schemas.microsoft.com/office/drawing/2018/hyperlinkcolor" val="tx"/>
                    </a:ext>
                  </a:extLst>
                </a:hlinkClick>
              </a:rPr>
              <a:t>programme</a:t>
            </a:r>
            <a:r>
              <a:rPr lang="en-US" sz="1800" b="1" dirty="0">
                <a:latin typeface="Verdana"/>
                <a:hlinkClick r:id="rId2">
                  <a:extLst>
                    <a:ext uri="{A12FA001-AC4F-418D-AE19-62706E023703}">
                      <ahyp:hlinkClr xmlns:ahyp="http://schemas.microsoft.com/office/drawing/2018/hyperlinkcolor" val="tx"/>
                    </a:ext>
                  </a:extLst>
                </a:hlinkClick>
              </a:rPr>
              <a:t> 2023 </a:t>
            </a:r>
            <a:endParaRPr lang="en-US" sz="1800" b="1" dirty="0">
              <a:latin typeface="Verdana"/>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700" b="1" i="0" u="none" strike="noStrike" kern="0" cap="none" spc="0" normalizeH="0" baseline="0" noProof="0" dirty="0">
              <a:ln>
                <a:noFill/>
              </a:ln>
              <a:solidFill>
                <a:srgbClr val="0F5494"/>
              </a:solidFill>
              <a:effectLs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1" u="none" strike="noStrike" kern="0" cap="none" spc="0" normalizeH="0" baseline="0" noProof="0" dirty="0">
                <a:ln>
                  <a:noFill/>
                </a:ln>
                <a:solidFill>
                  <a:srgbClr val="0F5494"/>
                </a:solidFill>
                <a:effectLst/>
                <a:uLnTx/>
                <a:uFillTx/>
                <a:latin typeface="Verdana"/>
                <a:ea typeface="+mn-ea"/>
                <a:cs typeface="+mn-cs"/>
              </a:rPr>
              <a:t>“Apart from our continued joint efforts with Member States to deliver on targets under the </a:t>
            </a: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1" u="none" strike="noStrike" kern="0" cap="none" spc="0" normalizeH="0" baseline="0" noProof="0" dirty="0">
                <a:ln>
                  <a:noFill/>
                </a:ln>
                <a:solidFill>
                  <a:srgbClr val="0F5494"/>
                </a:solidFill>
                <a:effectLst/>
                <a:uLnTx/>
                <a:uFillTx/>
                <a:latin typeface="Verdana"/>
                <a:ea typeface="+mn-ea"/>
                <a:cs typeface="+mn-cs"/>
              </a:rPr>
              <a:t>Digital Decade, we will propose tools on developing open human-centric virtual worlds, </a:t>
            </a: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1" u="none" strike="noStrike" kern="0" cap="none" spc="0" normalizeH="0" baseline="0" noProof="0" dirty="0">
                <a:ln>
                  <a:noFill/>
                </a:ln>
                <a:solidFill>
                  <a:srgbClr val="0F5494"/>
                </a:solidFill>
                <a:effectLst/>
                <a:uLnTx/>
                <a:uFillTx/>
                <a:latin typeface="Verdana"/>
                <a:ea typeface="+mn-ea"/>
                <a:cs typeface="+mn-cs"/>
              </a:rPr>
              <a:t>such as </a:t>
            </a:r>
            <a:r>
              <a:rPr kumimoji="0" lang="en-US" sz="1600" b="0" i="1" u="none" strike="noStrike" kern="0" cap="none" spc="0" normalizeH="0" baseline="0" noProof="0" dirty="0">
                <a:ln>
                  <a:noFill/>
                </a:ln>
                <a:solidFill>
                  <a:srgbClr val="FF0000"/>
                </a:solidFill>
                <a:effectLst/>
                <a:uLnTx/>
                <a:uFillTx/>
                <a:latin typeface="Verdana"/>
                <a:ea typeface="+mn-ea"/>
                <a:cs typeface="+mn-cs"/>
              </a:rPr>
              <a:t>metaverses</a:t>
            </a:r>
            <a:r>
              <a:rPr kumimoji="0" lang="en-US" sz="1600" b="0" i="1" u="none" strike="noStrike" kern="0" cap="none" spc="0" normalizeH="0" baseline="0" noProof="0" dirty="0">
                <a:ln>
                  <a:noFill/>
                </a:ln>
                <a:solidFill>
                  <a:srgbClr val="0F5494"/>
                </a:solidFill>
                <a:effectLst/>
                <a:uLnTx/>
                <a:uFillTx/>
                <a:latin typeface="Verdana"/>
                <a:ea typeface="+mn-ea"/>
                <a:cs typeface="+mn-cs"/>
              </a:rPr>
              <a:t>.” </a:t>
            </a: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1" i="0" u="none" strike="noStrike" kern="0" cap="none" spc="0" normalizeH="0" baseline="0" noProof="0" dirty="0">
                <a:ln>
                  <a:noFill/>
                </a:ln>
                <a:solidFill>
                  <a:srgbClr val="0F5494"/>
                </a:solidFill>
                <a:effectLst/>
                <a:uLnTx/>
                <a:uFillTx/>
                <a:latin typeface="Verdana"/>
                <a:ea typeface="+mn-ea"/>
                <a:cs typeface="+mn-cs"/>
              </a:rPr>
              <a:t>	</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IE" sz="1800" b="1" i="0" u="none" strike="noStrike" kern="0" cap="none" spc="0" normalizeH="0" baseline="0" noProof="0" dirty="0">
                <a:ln>
                  <a:noFill/>
                </a:ln>
                <a:solidFill>
                  <a:srgbClr val="0F5494"/>
                </a:solidFill>
                <a:effectLst/>
                <a:uLnTx/>
                <a:uFillTx/>
                <a:latin typeface="Verdana"/>
                <a:ea typeface="+mn-ea"/>
                <a:cs typeface="+mn-cs"/>
              </a:rPr>
              <a:t>President von der Leyen’s State of the Union </a:t>
            </a:r>
            <a:r>
              <a:rPr kumimoji="0" lang="en-IE" sz="1800" b="1" i="0" u="none" strike="noStrike" kern="0" cap="none" spc="0" normalizeH="0" baseline="0" noProof="0" dirty="0">
                <a:ln>
                  <a:noFill/>
                </a:ln>
                <a:solidFill>
                  <a:srgbClr val="0F5494"/>
                </a:solidFill>
                <a:effectLst/>
                <a:uLnTx/>
                <a:uFillTx/>
                <a:latin typeface="Verdana"/>
                <a:ea typeface="+mn-ea"/>
                <a:cs typeface="+mn-cs"/>
                <a:hlinkClick r:id="rId3"/>
              </a:rPr>
              <a:t>letter of intent</a:t>
            </a:r>
            <a:endParaRPr kumimoji="0" lang="en-IE" sz="1800" b="1" i="0" u="none" strike="noStrike" kern="0" cap="none" spc="0" normalizeH="0" baseline="0" noProof="0" dirty="0">
              <a:ln>
                <a:noFill/>
              </a:ln>
              <a:solidFill>
                <a:srgbClr val="0F5494"/>
              </a:solidFill>
              <a:effectLst/>
              <a:uLnTx/>
              <a:uFillTx/>
              <a:latin typeface="Verdana"/>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IE" sz="1600" b="0" i="1" u="none" strike="noStrike" kern="0" cap="none" spc="0" normalizeH="0" baseline="0" noProof="0" dirty="0">
                <a:ln>
                  <a:noFill/>
                </a:ln>
                <a:solidFill>
                  <a:srgbClr val="0F5494"/>
                </a:solidFill>
                <a:effectLst/>
                <a:uLnTx/>
                <a:uFillTx/>
                <a:latin typeface="Verdana"/>
                <a:ea typeface="+mn-ea"/>
                <a:cs typeface="Times New Roman" panose="02020603050405020304" pitchFamily="18" charset="0"/>
              </a:rPr>
              <a:t>“</a:t>
            </a:r>
            <a:r>
              <a:rPr kumimoji="0" lang="en-US" sz="1600" b="0" i="1" u="none" strike="noStrike" kern="0" cap="none" spc="0" normalizeH="0" baseline="0" noProof="0" dirty="0">
                <a:ln>
                  <a:noFill/>
                </a:ln>
                <a:solidFill>
                  <a:srgbClr val="0F5494"/>
                </a:solidFill>
                <a:effectLst/>
                <a:uLnTx/>
                <a:uFillTx/>
                <a:latin typeface="Verdana"/>
                <a:ea typeface="+mn-ea"/>
                <a:cs typeface="Times New Roman" panose="02020603050405020304" pitchFamily="18" charset="0"/>
              </a:rPr>
              <a:t>We will continue looking at new digital opportunities and trends, such as the </a:t>
            </a:r>
            <a:r>
              <a:rPr kumimoji="0" lang="en-US" sz="1600" b="0" i="1" u="none" strike="noStrike" kern="0" cap="none" spc="0" normalizeH="0" baseline="0" noProof="0" dirty="0">
                <a:ln>
                  <a:noFill/>
                </a:ln>
                <a:solidFill>
                  <a:srgbClr val="FF0000"/>
                </a:solidFill>
                <a:effectLst/>
                <a:uLnTx/>
                <a:uFillTx/>
                <a:latin typeface="Verdana"/>
                <a:ea typeface="+mn-ea"/>
                <a:cs typeface="Times New Roman" panose="02020603050405020304" pitchFamily="18" charset="0"/>
              </a:rPr>
              <a:t>metaverse</a:t>
            </a:r>
            <a:r>
              <a:rPr kumimoji="0" lang="en-IE" sz="1600" b="0" i="1" u="none" strike="noStrike" kern="0" cap="none" spc="0" normalizeH="0" baseline="0" noProof="0" dirty="0">
                <a:ln>
                  <a:noFill/>
                </a:ln>
                <a:solidFill>
                  <a:srgbClr val="000000"/>
                </a:solidFill>
                <a:effectLst/>
                <a:uLnTx/>
                <a:uFillTx/>
                <a:latin typeface="Verdana"/>
                <a:ea typeface="+mn-ea"/>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kumimoji="0" lang="en-IE" sz="1100" b="1" i="1" u="none" strike="noStrike" kern="0" cap="none" spc="0" normalizeH="0" baseline="0" noProof="0" dirty="0">
              <a:ln>
                <a:noFill/>
              </a:ln>
              <a:solidFill>
                <a:srgbClr val="0F5494"/>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kumimoji="0" lang="en-IE" sz="1800" b="1" i="0" u="none" strike="noStrike" kern="0" cap="none" spc="0" normalizeH="0" baseline="0" noProof="0" dirty="0">
                <a:ln>
                  <a:noFill/>
                </a:ln>
                <a:solidFill>
                  <a:srgbClr val="4D4D4D"/>
                </a:solidFill>
                <a:effectLst/>
                <a:uLnTx/>
                <a:uFillTx/>
                <a:latin typeface="Verdana"/>
                <a:ea typeface="+mn-ea"/>
                <a:cs typeface="+mn-cs"/>
              </a:rPr>
              <a:t>Commissioner Breton blog </a:t>
            </a:r>
            <a:r>
              <a:rPr kumimoji="0" lang="en-IE" sz="1800" b="1" i="0" u="none" strike="noStrike" kern="0" cap="none" spc="0" normalizeH="0" baseline="0" noProof="0" dirty="0">
                <a:ln>
                  <a:noFill/>
                </a:ln>
                <a:solidFill>
                  <a:srgbClr val="009999"/>
                </a:solidFill>
                <a:effectLst/>
                <a:uLnTx/>
                <a:uFillTx/>
                <a:latin typeface="Verdana"/>
                <a:ea typeface="+mn-ea"/>
                <a:cs typeface="+mn-cs"/>
                <a:hlinkClick r:id="rId4">
                  <a:extLst>
                    <a:ext uri="{A12FA001-AC4F-418D-AE19-62706E023703}">
                      <ahyp:hlinkClr xmlns:ahyp="http://schemas.microsoft.com/office/drawing/2018/hyperlinkcolor" val="tx"/>
                    </a:ext>
                  </a:extLst>
                </a:hlinkClick>
              </a:rPr>
              <a:t>People, technologies &amp; infrastructure – Europe’s plan to thrive in the </a:t>
            </a:r>
            <a:r>
              <a:rPr kumimoji="0" lang="en-IE" sz="1800" b="1" i="0" u="none" strike="noStrike" kern="0" cap="none" spc="0" normalizeH="0" baseline="0" noProof="0" dirty="0">
                <a:ln>
                  <a:noFill/>
                </a:ln>
                <a:solidFill>
                  <a:srgbClr val="FF3300"/>
                </a:solidFill>
                <a:effectLst/>
                <a:uLnTx/>
                <a:uFillTx/>
                <a:latin typeface="Verdana"/>
                <a:ea typeface="+mn-ea"/>
                <a:cs typeface="+mn-cs"/>
                <a:hlinkClick r:id="rId4">
                  <a:extLst>
                    <a:ext uri="{A12FA001-AC4F-418D-AE19-62706E023703}">
                      <ahyp:hlinkClr xmlns:ahyp="http://schemas.microsoft.com/office/drawing/2018/hyperlinkcolor" val="tx"/>
                    </a:ext>
                  </a:extLst>
                </a:hlinkClick>
              </a:rPr>
              <a:t>metaverse</a:t>
            </a:r>
            <a:endParaRPr kumimoji="0" lang="en-IE" sz="1800" b="1" i="0" u="none" strike="noStrike" kern="0" cap="none" spc="0" normalizeH="0" baseline="0" noProof="0" dirty="0">
              <a:ln>
                <a:noFill/>
              </a:ln>
              <a:solidFill>
                <a:srgbClr val="FF3300"/>
              </a:solidFill>
              <a:effectLst/>
              <a:uLnTx/>
              <a:uFillTx/>
              <a:latin typeface="Verdana"/>
              <a:ea typeface="+mn-ea"/>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IE" sz="1600" b="0" i="1" u="none" strike="noStrike" kern="0" cap="none" spc="0" normalizeH="0" baseline="0" noProof="0" dirty="0">
                <a:ln>
                  <a:noFill/>
                </a:ln>
                <a:solidFill>
                  <a:srgbClr val="0F5494"/>
                </a:solidFill>
                <a:effectLst/>
                <a:uLnTx/>
                <a:uFillTx/>
                <a:latin typeface="Verdana"/>
                <a:ea typeface="+mn-ea"/>
                <a:cs typeface="Times New Roman" panose="02020603050405020304" pitchFamily="18" charset="0"/>
              </a:rPr>
              <a:t>“Our European way to foster the virtual worlds is threefold: people, technologies and infrastructure“</a:t>
            </a:r>
          </a:p>
          <a:p>
            <a:pPr marL="355600" indent="-355600">
              <a:buNone/>
            </a:pPr>
            <a:endParaRPr lang="en-US" dirty="0"/>
          </a:p>
          <a:p>
            <a:pPr marL="808038" indent="-357188">
              <a:buNone/>
            </a:pPr>
            <a:br>
              <a:rPr lang="en-US" sz="1400" dirty="0"/>
            </a:b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1225054"/>
          </a:xfrm>
        </p:spPr>
        <p:txBody>
          <a:bodyPr/>
          <a:lstStyle/>
          <a:p>
            <a:pPr indent="0"/>
            <a:r>
              <a:rPr lang="en-US" sz="2400" dirty="0"/>
              <a:t>HORIZON-CL4-2023-HUMAN-01-22: </a:t>
            </a:r>
            <a:r>
              <a:rPr lang="en-US" sz="2400" dirty="0" err="1"/>
              <a:t>eXtended</a:t>
            </a:r>
            <a:r>
              <a:rPr lang="en-US" sz="2400" dirty="0"/>
              <a:t> Reality for Industry 5.0 (IA)</a:t>
            </a:r>
            <a:br>
              <a:rPr lang="hu-HU" sz="2400" dirty="0"/>
            </a:br>
            <a:r>
              <a:rPr lang="hu-HU" sz="2400" dirty="0" err="1"/>
              <a:t>Upcoming</a:t>
            </a:r>
            <a:r>
              <a:rPr lang="hu-HU" sz="2400" dirty="0"/>
              <a:t> </a:t>
            </a:r>
            <a:r>
              <a:rPr lang="hu-HU" sz="2400" dirty="0" err="1"/>
              <a:t>events</a:t>
            </a:r>
            <a:r>
              <a:rPr lang="hu-HU" sz="2400" dirty="0"/>
              <a:t> / </a:t>
            </a:r>
            <a:r>
              <a:rPr lang="hu-HU" sz="2400" dirty="0" err="1"/>
              <a:t>Information</a:t>
            </a:r>
            <a:r>
              <a:rPr lang="hu-HU" sz="2400" dirty="0"/>
              <a:t> </a:t>
            </a:r>
            <a:r>
              <a:rPr lang="hu-HU" sz="2400" dirty="0" err="1"/>
              <a:t>days</a:t>
            </a:r>
            <a:endParaRPr lang="en-US" sz="2400" dirty="0"/>
          </a:p>
        </p:txBody>
      </p:sp>
      <p:sp>
        <p:nvSpPr>
          <p:cNvPr id="4" name="Content Placeholder 2"/>
          <p:cNvSpPr txBox="1">
            <a:spLocks/>
          </p:cNvSpPr>
          <p:nvPr/>
        </p:nvSpPr>
        <p:spPr bwMode="auto">
          <a:xfrm>
            <a:off x="839416" y="3068960"/>
            <a:ext cx="10242714" cy="32403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hu-HU" sz="2400" b="0" i="0" u="none" strike="noStrike" kern="0" cap="none" spc="0" normalizeH="0" baseline="0" noProof="0" dirty="0">
              <a:ln>
                <a:noFill/>
              </a:ln>
              <a:solidFill>
                <a:srgbClr val="0F5494"/>
              </a:solidFill>
              <a:effectLst/>
              <a:highlight>
                <a:srgbClr val="FFFF00"/>
              </a:highligh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Info </a:t>
            </a:r>
            <a:r>
              <a:rPr kumimoji="0" lang="hu-HU" sz="2400" b="0" i="0" u="none" strike="noStrike" kern="0" cap="none" spc="0" normalizeH="0" baseline="0" noProof="0" dirty="0" err="1">
                <a:ln>
                  <a:noFill/>
                </a:ln>
                <a:solidFill>
                  <a:srgbClr val="0F5494"/>
                </a:solidFill>
                <a:effectLst/>
                <a:uLnTx/>
                <a:uFillTx/>
                <a:latin typeface="Verdana"/>
                <a:ea typeface="+mn-ea"/>
                <a:cs typeface="+mn-cs"/>
              </a:rPr>
              <a:t>day</a:t>
            </a:r>
            <a:r>
              <a:rPr kumimoji="0" lang="hu-HU" sz="2400" b="0" i="0" u="none" strike="noStrike" kern="0" cap="none" spc="0" normalizeH="0" baseline="0" noProof="0" dirty="0">
                <a:ln>
                  <a:noFill/>
                </a:ln>
                <a:solidFill>
                  <a:srgbClr val="0F5494"/>
                </a:solidFill>
                <a:effectLst/>
                <a:uLnTx/>
                <a:uFillTx/>
                <a:latin typeface="Verdana"/>
                <a:ea typeface="+mn-ea"/>
                <a:cs typeface="+mn-cs"/>
              </a:rPr>
              <a:t>: 14 December 2022, 11.40-11.50</a:t>
            </a: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(VR </a:t>
            </a:r>
            <a:r>
              <a:rPr kumimoji="0" lang="hu-HU" sz="2400" b="0" i="0" u="none" strike="noStrike" kern="0" cap="none" spc="0" normalizeH="0" baseline="0" noProof="0" dirty="0" err="1">
                <a:ln>
                  <a:noFill/>
                </a:ln>
                <a:solidFill>
                  <a:srgbClr val="0F5494"/>
                </a:solidFill>
                <a:effectLst/>
                <a:uLnTx/>
                <a:uFillTx/>
                <a:latin typeface="Verdana"/>
                <a:ea typeface="+mn-ea"/>
                <a:cs typeface="+mn-cs"/>
              </a:rPr>
              <a:t>days</a:t>
            </a:r>
            <a:r>
              <a:rPr kumimoji="0" lang="hu-HU" sz="2400" b="0" i="0" u="none" strike="noStrike" kern="0" cap="none" spc="0" normalizeH="0" baseline="0" noProof="0" dirty="0">
                <a:ln>
                  <a:noFill/>
                </a:ln>
                <a:solidFill>
                  <a:srgbClr val="0F5494"/>
                </a:solidFill>
                <a:effectLst/>
                <a:uLnTx/>
                <a:uFillTx/>
                <a:latin typeface="Verdana"/>
                <a:ea typeface="+mn-ea"/>
                <a:cs typeface="+mn-cs"/>
              </a:rPr>
              <a:t>, 29-30 Nov) </a:t>
            </a: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err="1">
                <a:ln>
                  <a:noFill/>
                </a:ln>
                <a:solidFill>
                  <a:srgbClr val="0F5494"/>
                </a:solidFill>
                <a:effectLst/>
                <a:uLnTx/>
                <a:uFillTx/>
                <a:latin typeface="Verdana"/>
                <a:ea typeface="+mn-ea"/>
                <a:cs typeface="+mn-cs"/>
              </a:rPr>
              <a:t>kick-off</a:t>
            </a:r>
            <a:r>
              <a:rPr kumimoji="0" lang="hu-HU" sz="2400" b="0" i="0" u="none" strike="noStrike" kern="0" cap="none" spc="0" normalizeH="0" baseline="0" noProof="0" dirty="0">
                <a:ln>
                  <a:noFill/>
                </a:ln>
                <a:solidFill>
                  <a:srgbClr val="0F5494"/>
                </a:solidFill>
                <a:effectLst/>
                <a:uLnTx/>
                <a:uFillTx/>
                <a:latin typeface="Verdana"/>
                <a:ea typeface="+mn-ea"/>
                <a:cs typeface="+mn-cs"/>
              </a:rPr>
              <a:t> meeting of AR/VR </a:t>
            </a:r>
            <a:r>
              <a:rPr kumimoji="0" lang="hu-HU" sz="2400" b="0" i="0" u="none" strike="noStrike" kern="0" cap="none" spc="0" normalizeH="0" baseline="0" noProof="0" dirty="0" err="1">
                <a:ln>
                  <a:noFill/>
                </a:ln>
                <a:solidFill>
                  <a:srgbClr val="0F5494"/>
                </a:solidFill>
                <a:effectLst/>
                <a:uLnTx/>
                <a:uFillTx/>
                <a:latin typeface="Verdana"/>
                <a:ea typeface="+mn-ea"/>
                <a:cs typeface="+mn-cs"/>
              </a:rPr>
              <a:t>Coalition</a:t>
            </a:r>
            <a:r>
              <a:rPr kumimoji="0" lang="hu-HU" sz="2400" b="0" i="0" u="none" strike="noStrike" kern="0" cap="none" spc="0" normalizeH="0" baseline="0" noProof="0" dirty="0">
                <a:ln>
                  <a:noFill/>
                </a:ln>
                <a:solidFill>
                  <a:srgbClr val="0F5494"/>
                </a:solidFill>
                <a:effectLst/>
                <a:uLnTx/>
                <a:uFillTx/>
                <a:latin typeface="Verdana"/>
                <a:ea typeface="+mn-ea"/>
                <a:cs typeface="+mn-cs"/>
              </a:rPr>
              <a:t>: Q2 2023</a:t>
            </a: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	</a:t>
            </a:r>
            <a:br>
              <a:rPr kumimoji="0" lang="en-US" sz="1400" b="0" i="0" u="none" strike="noStrike" kern="0" cap="none" spc="0" normalizeH="0" baseline="0" noProof="0" dirty="0">
                <a:ln>
                  <a:noFill/>
                </a:ln>
                <a:solidFill>
                  <a:srgbClr val="0F5494"/>
                </a:solidFill>
                <a:effectLst/>
                <a:uLnTx/>
                <a:uFillTx/>
                <a:latin typeface="Verdana"/>
                <a:ea typeface="+mn-ea"/>
                <a:cs typeface="+mn-cs"/>
              </a:rPr>
            </a:b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22149528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1"/>
            <a:ext cx="10972800" cy="793006"/>
          </a:xfrm>
        </p:spPr>
        <p:txBody>
          <a:bodyPr/>
          <a:lstStyle/>
          <a:p>
            <a:pPr algn="ctr"/>
            <a:r>
              <a:rPr lang="en-US" sz="2400" dirty="0"/>
              <a:t>HORIZON-CL4-2023-HUMAN-01-23: Supporting the emergence of an open human-centric Metaverse</a:t>
            </a:r>
          </a:p>
        </p:txBody>
      </p:sp>
      <p:sp>
        <p:nvSpPr>
          <p:cNvPr id="3" name="Content Placeholder 2"/>
          <p:cNvSpPr>
            <a:spLocks noGrp="1"/>
          </p:cNvSpPr>
          <p:nvPr>
            <p:ph idx="1"/>
          </p:nvPr>
        </p:nvSpPr>
        <p:spPr>
          <a:xfrm>
            <a:off x="839414" y="2348880"/>
            <a:ext cx="11161241" cy="4320480"/>
          </a:xfrm>
          <a:ln>
            <a:noFill/>
          </a:ln>
        </p:spPr>
        <p:txBody>
          <a:bodyPr/>
          <a:lstStyle/>
          <a:p>
            <a:pPr marL="457200" indent="-457200">
              <a:spcBef>
                <a:spcPts val="0"/>
              </a:spcBef>
              <a:spcAft>
                <a:spcPts val="600"/>
              </a:spcAft>
              <a:buAutoNum type="arabicPeriod"/>
            </a:pPr>
            <a:r>
              <a:rPr lang="en-US" sz="2000" b="1" dirty="0"/>
              <a:t>What are you looking for?</a:t>
            </a:r>
            <a:br>
              <a:rPr lang="en-US" b="1" dirty="0"/>
            </a:br>
            <a:r>
              <a:rPr lang="en-US" sz="1800" b="1" dirty="0">
                <a:solidFill>
                  <a:srgbClr val="FF0000"/>
                </a:solidFill>
              </a:rPr>
              <a:t>A proposal </a:t>
            </a:r>
            <a:r>
              <a:rPr lang="en-US" sz="1800" dirty="0">
                <a:solidFill>
                  <a:schemeClr val="tx1"/>
                </a:solidFill>
              </a:rPr>
              <a:t>that:</a:t>
            </a:r>
          </a:p>
          <a:p>
            <a:pPr>
              <a:spcBef>
                <a:spcPts val="0"/>
              </a:spcBef>
              <a:spcAft>
                <a:spcPts val="600"/>
              </a:spcAft>
            </a:pPr>
            <a:r>
              <a:rPr lang="en-GB" sz="1800" dirty="0"/>
              <a:t>contributes </a:t>
            </a:r>
            <a:r>
              <a:rPr lang="en-GB" sz="1800" dirty="0">
                <a:solidFill>
                  <a:srgbClr val="FF0000"/>
                </a:solidFill>
                <a:effectLst/>
                <a:latin typeface="+mj-lt"/>
                <a:ea typeface="Calibri" panose="020F0502020204030204" pitchFamily="34" charset="0"/>
                <a:cs typeface="Times New Roman" panose="02020603050405020304" pitchFamily="18" charset="0"/>
              </a:rPr>
              <a:t>to structure and support the Metaverse community and stakeholders</a:t>
            </a:r>
          </a:p>
          <a:p>
            <a:r>
              <a:rPr lang="fr-FR" sz="1800" dirty="0"/>
              <a:t>organises a </a:t>
            </a:r>
            <a:r>
              <a:rPr lang="fr-FR" sz="1800" dirty="0" err="1">
                <a:solidFill>
                  <a:srgbClr val="FF0000"/>
                </a:solidFill>
              </a:rPr>
              <a:t>vast</a:t>
            </a:r>
            <a:r>
              <a:rPr lang="fr-FR" sz="1800" dirty="0">
                <a:solidFill>
                  <a:srgbClr val="FF0000"/>
                </a:solidFill>
              </a:rPr>
              <a:t> engagement process </a:t>
            </a:r>
            <a:r>
              <a:rPr lang="fr-FR" sz="1800" dirty="0"/>
              <a:t>– stakeholders, </a:t>
            </a:r>
            <a:r>
              <a:rPr lang="fr-FR" sz="1800" dirty="0" err="1"/>
              <a:t>citizens</a:t>
            </a:r>
            <a:endParaRPr lang="fr-FR" sz="1800" dirty="0"/>
          </a:p>
          <a:p>
            <a:r>
              <a:rPr lang="en-US" sz="1800" dirty="0"/>
              <a:t>reinforces the </a:t>
            </a:r>
            <a:r>
              <a:rPr lang="en-US" sz="1800" dirty="0">
                <a:solidFill>
                  <a:srgbClr val="FF0000"/>
                </a:solidFill>
              </a:rPr>
              <a:t>links between the various Metaverse-related elements </a:t>
            </a:r>
            <a:r>
              <a:rPr lang="en-US" sz="1800" dirty="0"/>
              <a:t>(i.e. in particular XR and AI, Blockchain, Connectivity)</a:t>
            </a:r>
          </a:p>
          <a:p>
            <a:r>
              <a:rPr lang="en-US" sz="1800" dirty="0"/>
              <a:t>supports the development of a Metaverse-related EU </a:t>
            </a:r>
            <a:r>
              <a:rPr lang="en-US" sz="1800" dirty="0">
                <a:solidFill>
                  <a:srgbClr val="FF0000"/>
                </a:solidFill>
              </a:rPr>
              <a:t>strategy and roadmap</a:t>
            </a:r>
          </a:p>
          <a:p>
            <a:r>
              <a:rPr lang="en-US" sz="1800" dirty="0"/>
              <a:t>helps with the definition of </a:t>
            </a:r>
            <a:r>
              <a:rPr lang="en-US" sz="1800" dirty="0">
                <a:solidFill>
                  <a:srgbClr val="FF0000"/>
                </a:solidFill>
              </a:rPr>
              <a:t>industry standards </a:t>
            </a:r>
            <a:r>
              <a:rPr lang="en-US" sz="1800" dirty="0"/>
              <a:t>for the Metaverse</a:t>
            </a:r>
          </a:p>
          <a:p>
            <a:r>
              <a:rPr lang="en-US" sz="1800" dirty="0"/>
              <a:t>identifies </a:t>
            </a:r>
            <a:r>
              <a:rPr lang="en-US" sz="1800" dirty="0">
                <a:solidFill>
                  <a:srgbClr val="FF0000"/>
                </a:solidFill>
              </a:rPr>
              <a:t>continuity and discontinuity </a:t>
            </a:r>
            <a:r>
              <a:rPr lang="en-US" sz="1800" dirty="0"/>
              <a:t>elem. bet. today’s internet and Metaverse</a:t>
            </a:r>
          </a:p>
          <a:p>
            <a:r>
              <a:rPr lang="en-US" sz="1800" dirty="0"/>
              <a:t>identifies </a:t>
            </a:r>
            <a:r>
              <a:rPr lang="en-US" sz="1800" dirty="0">
                <a:solidFill>
                  <a:srgbClr val="FF0000"/>
                </a:solidFill>
              </a:rPr>
              <a:t>ethical, legal, societal and economic </a:t>
            </a:r>
            <a:r>
              <a:rPr lang="en-US" sz="1800" dirty="0"/>
              <a:t>aspects, </a:t>
            </a:r>
            <a:r>
              <a:rPr lang="en-US" sz="1800" dirty="0">
                <a:solidFill>
                  <a:srgbClr val="FF0000"/>
                </a:solidFill>
              </a:rPr>
              <a:t>IPR and governance </a:t>
            </a:r>
            <a:r>
              <a:rPr lang="en-US" sz="1800" dirty="0"/>
              <a:t>models supporting the human-centric vision &amp; explore the </a:t>
            </a:r>
            <a:r>
              <a:rPr lang="en-US" sz="1800" dirty="0">
                <a:solidFill>
                  <a:srgbClr val="FF0000"/>
                </a:solidFill>
              </a:rPr>
              <a:t>potential of open-source </a:t>
            </a:r>
            <a:r>
              <a:rPr lang="en-US" sz="1800" dirty="0"/>
              <a:t>models</a:t>
            </a:r>
          </a:p>
          <a:p>
            <a:r>
              <a:rPr lang="en-US" sz="1800" dirty="0"/>
              <a:t>closely collaborates and builds </a:t>
            </a:r>
            <a:r>
              <a:rPr lang="en-US" sz="1800" dirty="0">
                <a:solidFill>
                  <a:srgbClr val="FF0000"/>
                </a:solidFill>
              </a:rPr>
              <a:t>synergies</a:t>
            </a:r>
            <a:r>
              <a:rPr lang="en-US" sz="1800" dirty="0"/>
              <a:t> with other existing related European initiatives and supports </a:t>
            </a:r>
            <a:r>
              <a:rPr lang="en-US" sz="1800" dirty="0">
                <a:solidFill>
                  <a:srgbClr val="FF0000"/>
                </a:solidFill>
              </a:rPr>
              <a:t>international cooperation</a:t>
            </a:r>
          </a:p>
          <a:p>
            <a:endParaRPr lang="fr-FR" sz="1800" b="1" dirty="0"/>
          </a:p>
          <a:p>
            <a:endParaRPr lang="en-US" dirty="0"/>
          </a:p>
          <a:p>
            <a:endParaRPr lang="en-US" dirty="0"/>
          </a:p>
          <a:p>
            <a:endParaRPr lang="en-US" dirty="0"/>
          </a:p>
          <a:p>
            <a:pPr>
              <a:buNone/>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92376"/>
            <a:ext cx="10972800" cy="4032968"/>
          </a:xfrm>
        </p:spPr>
        <p:txBody>
          <a:bodyPr/>
          <a:lstStyle/>
          <a:p>
            <a:pPr>
              <a:buNone/>
            </a:pPr>
            <a:r>
              <a:rPr lang="hu-HU" sz="2000" dirty="0"/>
              <a:t>2</a:t>
            </a:r>
            <a:r>
              <a:rPr lang="en-US" sz="2000" dirty="0"/>
              <a:t>. </a:t>
            </a:r>
            <a:r>
              <a:rPr lang="en-US" sz="2000" b="1" dirty="0"/>
              <a:t>What do you </a:t>
            </a:r>
            <a:r>
              <a:rPr lang="en-US" sz="2000" b="1" u="sng" dirty="0"/>
              <a:t>NOT</a:t>
            </a:r>
            <a:r>
              <a:rPr lang="en-US" sz="2000" b="1" dirty="0"/>
              <a:t> want?</a:t>
            </a:r>
          </a:p>
          <a:p>
            <a:pPr>
              <a:buNone/>
            </a:pPr>
            <a:endParaRPr lang="en-US" sz="2000" b="1" dirty="0"/>
          </a:p>
          <a:p>
            <a:r>
              <a:rPr lang="en-IE" sz="1800" dirty="0">
                <a:effectLst/>
                <a:ea typeface="Calibri" panose="020F0502020204030204" pitchFamily="34" charset="0"/>
              </a:rPr>
              <a:t>R&amp;I on metaverse technologies</a:t>
            </a:r>
            <a:endParaRPr lang="en-US" sz="1800" b="1" dirty="0"/>
          </a:p>
          <a:p>
            <a:pPr algn="just"/>
            <a:r>
              <a:rPr lang="en-US" sz="1800" dirty="0"/>
              <a:t>Poor understanding of the European principles and values that should underpin the virtual worlds/metaverses </a:t>
            </a:r>
            <a:r>
              <a:rPr lang="en-IE" sz="1800" dirty="0">
                <a:effectLst/>
                <a:latin typeface="Calibri" panose="020F0502020204030204" pitchFamily="34" charset="0"/>
                <a:ea typeface="Calibri" panose="020F0502020204030204" pitchFamily="34" charset="0"/>
              </a:rPr>
              <a:t> </a:t>
            </a:r>
            <a:endParaRPr lang="en-US" sz="1800" dirty="0"/>
          </a:p>
          <a:p>
            <a:pPr algn="just"/>
            <a:r>
              <a:rPr lang="en-US" sz="1800" dirty="0"/>
              <a:t>Proposals with disproportionate focus on the technology side, rather than a tridimensional approach (people-technologies-infrastructure)</a:t>
            </a:r>
          </a:p>
          <a:p>
            <a:pPr algn="just"/>
            <a:r>
              <a:rPr lang="en-US" sz="1800" dirty="0"/>
              <a:t>Unclear vision of the connections between the various metaverse building blocks</a:t>
            </a:r>
          </a:p>
          <a:p>
            <a:pPr algn="just"/>
            <a:r>
              <a:rPr lang="en-US" sz="1800" dirty="0"/>
              <a:t>Lack of ties and synergies with relevant European initiatives</a:t>
            </a:r>
          </a:p>
          <a:p>
            <a:pPr algn="just"/>
            <a:r>
              <a:rPr lang="en-US" sz="1800" dirty="0"/>
              <a:t>Duplication of the work performed under HE funded project </a:t>
            </a:r>
            <a:r>
              <a:rPr lang="en-US" sz="1800" dirty="0">
                <a:hlinkClick r:id="rId2" action="ppaction://hlinkfile"/>
              </a:rPr>
              <a:t>XR4Human</a:t>
            </a:r>
            <a:r>
              <a:rPr lang="en-US" sz="1800" dirty="0"/>
              <a:t> (CSA) </a:t>
            </a:r>
          </a:p>
          <a:p>
            <a:pPr marL="0" indent="0">
              <a:buNone/>
            </a:pPr>
            <a:br>
              <a:rPr lang="en-US" dirty="0"/>
            </a:br>
            <a:endParaRPr lang="en-US" dirty="0"/>
          </a:p>
        </p:txBody>
      </p:sp>
      <p:sp>
        <p:nvSpPr>
          <p:cNvPr id="5" name="Title 1"/>
          <p:cNvSpPr txBox="1">
            <a:spLocks/>
          </p:cNvSpPr>
          <p:nvPr/>
        </p:nvSpPr>
        <p:spPr bwMode="auto">
          <a:xfrm>
            <a:off x="695400" y="1492251"/>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F5494"/>
                </a:solidFill>
                <a:effectLst/>
                <a:uLnTx/>
                <a:uFillTx/>
                <a:latin typeface="Verdana"/>
                <a:ea typeface="+mj-ea"/>
                <a:cs typeface="+mj-cs"/>
              </a:rPr>
              <a:t>HORIZON-CL4-2023-HUMAN-01-23: Supporting the emergence of an open human-centric Metaverse</a:t>
            </a:r>
            <a:endParaRPr kumimoji="0" lang="en-US" sz="24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80" y="2633662"/>
            <a:ext cx="10440391" cy="3895725"/>
          </a:xfrm>
          <a:ln>
            <a:noFill/>
          </a:ln>
        </p:spPr>
        <p:txBody>
          <a:bodyPr/>
          <a:lstStyle/>
          <a:p>
            <a:pPr>
              <a:buNone/>
            </a:pPr>
            <a:r>
              <a:rPr lang="hu-HU" b="1" dirty="0"/>
              <a:t>3</a:t>
            </a:r>
            <a:r>
              <a:rPr lang="en-US" b="1" dirty="0"/>
              <a:t>. Is this new or has it been called before?</a:t>
            </a:r>
          </a:p>
          <a:p>
            <a:pPr marL="450850" indent="-450850">
              <a:buNone/>
            </a:pPr>
            <a:r>
              <a:rPr lang="en-US" dirty="0"/>
              <a:t>	</a:t>
            </a:r>
          </a:p>
          <a:p>
            <a:pPr marL="450850" indent="-450850">
              <a:buNone/>
            </a:pPr>
            <a:r>
              <a:rPr lang="en-US" sz="2000" dirty="0"/>
              <a:t>It is a new topic </a:t>
            </a:r>
            <a:r>
              <a:rPr lang="en-US" sz="2000" i="1" dirty="0"/>
              <a:t>per se, </a:t>
            </a:r>
            <a:r>
              <a:rPr lang="en-US" sz="2000" dirty="0"/>
              <a:t>but builds upon 2 important previous initiatives (CSAs)</a:t>
            </a:r>
          </a:p>
          <a:p>
            <a:pPr>
              <a:buNone/>
            </a:pPr>
            <a:endParaRPr lang="en-US" sz="1400" i="1" dirty="0"/>
          </a:p>
          <a:p>
            <a:pPr>
              <a:buNone/>
            </a:pPr>
            <a:r>
              <a:rPr lang="en-US" sz="2000" dirty="0"/>
              <a:t>Horizon 2020 - </a:t>
            </a:r>
            <a:r>
              <a:rPr lang="en-US" sz="2000" dirty="0">
                <a:hlinkClick r:id="rId2"/>
              </a:rPr>
              <a:t>XR4All</a:t>
            </a:r>
            <a:r>
              <a:rPr lang="en-US" sz="2000" dirty="0"/>
              <a:t> - ended, currently active as </a:t>
            </a:r>
            <a:r>
              <a:rPr lang="en-US" sz="2000" dirty="0">
                <a:hlinkClick r:id="rId3"/>
              </a:rPr>
              <a:t>XR4Europe</a:t>
            </a:r>
            <a:endParaRPr lang="en-US" sz="2000" dirty="0"/>
          </a:p>
          <a:p>
            <a:pPr>
              <a:buNone/>
            </a:pPr>
            <a:endParaRPr lang="en-US" sz="2000" dirty="0"/>
          </a:p>
          <a:p>
            <a:pPr>
              <a:buNone/>
            </a:pPr>
            <a:r>
              <a:rPr lang="en-US" sz="2000" dirty="0"/>
              <a:t>Horizon Europe - </a:t>
            </a:r>
            <a:r>
              <a:rPr lang="en-US" sz="2000" dirty="0">
                <a:hlinkClick r:id="rId4" action="ppaction://hlinkfile"/>
              </a:rPr>
              <a:t>The Equitable, Inclusive, and Human-Centered XR Project (XR4Human</a:t>
            </a:r>
            <a:r>
              <a:rPr lang="en-US" sz="2000" dirty="0"/>
              <a:t>) - ongoing</a:t>
            </a:r>
            <a:endParaRPr lang="en-US" sz="2000" i="1" dirty="0"/>
          </a:p>
          <a:p>
            <a:pPr>
              <a:buNone/>
            </a:pPr>
            <a:endParaRPr lang="en-US" sz="1800" i="1" dirty="0"/>
          </a:p>
          <a:p>
            <a:pPr>
              <a:buNone/>
            </a:pPr>
            <a:endParaRPr lang="en-US" i="1" dirty="0"/>
          </a:p>
        </p:txBody>
      </p:sp>
      <p:sp>
        <p:nvSpPr>
          <p:cNvPr id="6" name="Title 1"/>
          <p:cNvSpPr>
            <a:spLocks noGrp="1"/>
          </p:cNvSpPr>
          <p:nvPr>
            <p:ph type="title"/>
          </p:nvPr>
        </p:nvSpPr>
        <p:spPr>
          <a:xfrm>
            <a:off x="623392" y="1339851"/>
            <a:ext cx="10945216" cy="936625"/>
          </a:xfrm>
        </p:spPr>
        <p:txBody>
          <a:bodyPr/>
          <a:lstStyle/>
          <a:p>
            <a:pPr algn="ctr"/>
            <a:r>
              <a:rPr lang="en-US" sz="2400" dirty="0"/>
              <a:t>HORIZON-CL4-2023-HUMAN-01-23: Supporting the emergence of an open human-centric Metaverse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HORIZON-CL4-2023-</a:t>
            </a:r>
            <a:r>
              <a:rPr lang="en-IE" dirty="0"/>
              <a:t>HUMAN</a:t>
            </a:r>
            <a:r>
              <a:rPr lang="hu-HU" dirty="0"/>
              <a:t>-01-0</a:t>
            </a:r>
            <a:r>
              <a:rPr lang="en-US" dirty="0"/>
              <a:t>2</a:t>
            </a:r>
          </a:p>
        </p:txBody>
      </p:sp>
      <p:sp>
        <p:nvSpPr>
          <p:cNvPr id="3" name="Content Placeholder 2"/>
          <p:cNvSpPr>
            <a:spLocks noGrp="1"/>
          </p:cNvSpPr>
          <p:nvPr>
            <p:ph idx="1"/>
          </p:nvPr>
        </p:nvSpPr>
        <p:spPr>
          <a:xfrm>
            <a:off x="623392" y="2420888"/>
            <a:ext cx="9828094" cy="4191000"/>
          </a:xfrm>
        </p:spPr>
        <p:txBody>
          <a:bodyPr/>
          <a:lstStyle/>
          <a:p>
            <a:pPr marL="355600" indent="-355600">
              <a:buNone/>
            </a:pPr>
            <a:r>
              <a:rPr lang="en-US" dirty="0"/>
              <a:t>Additional / background documents</a:t>
            </a:r>
          </a:p>
          <a:p>
            <a:pPr marL="808038" indent="-452438">
              <a:buNone/>
            </a:pPr>
            <a:endParaRPr lang="en-US" dirty="0"/>
          </a:p>
          <a:p>
            <a:r>
              <a:rPr lang="en-IE" sz="20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Launch Event: Paving the way towards the next generation of R&amp;I excellence in AI, Data and Robotics | </a:t>
            </a:r>
            <a:r>
              <a:rPr lang="en-IE" sz="2000" u="sng" dirty="0" err="1">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Adra</a:t>
            </a:r>
            <a:r>
              <a:rPr lang="en-IE" sz="20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-e</a:t>
            </a:r>
            <a:endParaRPr lang="en-IE" sz="2000" u="sng" dirty="0">
              <a:solidFill>
                <a:srgbClr val="0563C1"/>
              </a:solidFill>
              <a:latin typeface="Calibri" panose="020F0502020204030204" pitchFamily="34" charset="0"/>
            </a:endParaRPr>
          </a:p>
          <a:p>
            <a:r>
              <a:rPr lang="en-US" sz="2000" u="sng" dirty="0">
                <a:solidFill>
                  <a:srgbClr val="0563C1"/>
                </a:solidFill>
                <a:latin typeface="Calibri" panose="020F0502020204030204" pitchFamily="34" charset="0"/>
                <a:hlinkClick r:id="rId3">
                  <a:extLst>
                    <a:ext uri="{A12FA001-AC4F-418D-AE19-62706E023703}">
                      <ahyp:hlinkClr xmlns:ahyp="http://schemas.microsoft.com/office/drawing/2018/hyperlinkcolor" val="tx"/>
                    </a:ext>
                  </a:extLst>
                </a:hlinkClick>
              </a:rPr>
              <a:t>Horizon Europe: New Projects in Robotics and AI - June-November 2022 | Shaping Europe’s digital future (europa.eu)</a:t>
            </a:r>
            <a:endParaRPr lang="en-IE" sz="2000" u="sng" dirty="0">
              <a:solidFill>
                <a:srgbClr val="0563C1"/>
              </a:solidFill>
              <a:latin typeface="Calibri" panose="020F0502020204030204" pitchFamily="34" charset="0"/>
            </a:endParaRPr>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2780928"/>
            <a:ext cx="9361040" cy="3391272"/>
          </a:xfrm>
          <a:ln>
            <a:noFill/>
          </a:ln>
        </p:spPr>
        <p:txBody>
          <a:bodyPr/>
          <a:lstStyle/>
          <a:p>
            <a:pPr marL="808038" indent="-808038">
              <a:buNone/>
            </a:pPr>
            <a:r>
              <a:rPr lang="hu-HU" b="1" dirty="0"/>
              <a:t>4</a:t>
            </a:r>
            <a:r>
              <a:rPr lang="en-US" b="1" dirty="0"/>
              <a:t>. Current project portfolio </a:t>
            </a:r>
            <a:r>
              <a:rPr lang="en-US" sz="1400" i="1" dirty="0"/>
              <a:t>(if relevant)</a:t>
            </a:r>
          </a:p>
          <a:p>
            <a:pPr marL="808038" indent="-808038">
              <a:buNone/>
            </a:pPr>
            <a:endParaRPr lang="en-US" sz="1400" i="1" dirty="0"/>
          </a:p>
          <a:p>
            <a:pPr marL="808038" indent="-808038">
              <a:buNone/>
            </a:pPr>
            <a:r>
              <a:rPr lang="en-US" sz="2000" dirty="0"/>
              <a:t>Single initiative of exploratory nature.</a:t>
            </a:r>
          </a:p>
          <a:p>
            <a:pPr marL="808038" indent="-808038">
              <a:buNone/>
            </a:pPr>
            <a:endParaRPr lang="en-US" sz="2000" dirty="0"/>
          </a:p>
          <a:p>
            <a:pPr marL="808038" indent="-808038">
              <a:buNone/>
            </a:pPr>
            <a:r>
              <a:rPr lang="en-US" sz="1400" i="1" dirty="0"/>
              <a:t>It could potentially be associated with :</a:t>
            </a:r>
          </a:p>
          <a:p>
            <a:pPr marL="808038" indent="-808038">
              <a:buNone/>
            </a:pPr>
            <a:r>
              <a:rPr lang="en-US" sz="1800" b="0" i="0" dirty="0">
                <a:solidFill>
                  <a:srgbClr val="000000"/>
                </a:solidFill>
                <a:effectLst/>
              </a:rPr>
              <a:t>HORIZON-CL4-2023-HUMAN-01-14: Next Generation Internet Commons Policy (CSA)</a:t>
            </a:r>
          </a:p>
          <a:p>
            <a:pPr marL="808038" indent="-808038">
              <a:buNone/>
            </a:pPr>
            <a:r>
              <a:rPr lang="en-US" sz="1800" b="0" i="0" dirty="0">
                <a:solidFill>
                  <a:srgbClr val="000000"/>
                </a:solidFill>
                <a:effectLst/>
              </a:rPr>
              <a:t>HORIZON-CL4-2023-HUMAN-01-81: Digital Humanism - Putting people at the </a:t>
            </a:r>
            <a:r>
              <a:rPr lang="en-US" sz="1800" b="0" i="0" dirty="0" err="1">
                <a:solidFill>
                  <a:srgbClr val="000000"/>
                </a:solidFill>
                <a:effectLst/>
              </a:rPr>
              <a:t>centre</a:t>
            </a:r>
            <a:r>
              <a:rPr lang="en-US" sz="1800" b="0" i="0" dirty="0">
                <a:solidFill>
                  <a:srgbClr val="000000"/>
                </a:solidFill>
                <a:effectLst/>
              </a:rPr>
              <a:t> of the digital transformation (CSA)</a:t>
            </a:r>
            <a:endParaRPr lang="en-US" sz="1800" dirty="0"/>
          </a:p>
        </p:txBody>
      </p:sp>
      <p:sp>
        <p:nvSpPr>
          <p:cNvPr id="6" name="Title 1"/>
          <p:cNvSpPr>
            <a:spLocks noGrp="1"/>
          </p:cNvSpPr>
          <p:nvPr>
            <p:ph type="title"/>
          </p:nvPr>
        </p:nvSpPr>
        <p:spPr>
          <a:xfrm>
            <a:off x="623392" y="1339850"/>
            <a:ext cx="10513168" cy="1225053"/>
          </a:xfrm>
        </p:spPr>
        <p:txBody>
          <a:bodyPr/>
          <a:lstStyle/>
          <a:p>
            <a:pPr algn="ctr"/>
            <a:r>
              <a:rPr lang="en-US" sz="2400" dirty="0"/>
              <a:t>HORIZON-CL4-2023-HUMAN-01-23: Supporting the emergence of an open human-centric Metaverse</a:t>
            </a:r>
          </a:p>
        </p:txBody>
      </p:sp>
    </p:spTree>
    <p:extLst>
      <p:ext uri="{BB962C8B-B14F-4D97-AF65-F5344CB8AC3E}">
        <p14:creationId xmlns:p14="http://schemas.microsoft.com/office/powerpoint/2010/main" val="35070575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HORIZON-CL4-2023-HUMAN-01-23: Supporting the emergence of an open human-centric Metaverse</a:t>
            </a:r>
          </a:p>
        </p:txBody>
      </p:sp>
      <p:sp>
        <p:nvSpPr>
          <p:cNvPr id="3" name="Content Placeholder 2"/>
          <p:cNvSpPr>
            <a:spLocks noGrp="1"/>
          </p:cNvSpPr>
          <p:nvPr>
            <p:ph idx="1"/>
          </p:nvPr>
        </p:nvSpPr>
        <p:spPr>
          <a:xfrm>
            <a:off x="911424" y="2636912"/>
            <a:ext cx="10369152" cy="3528392"/>
          </a:xfrm>
        </p:spPr>
        <p:txBody>
          <a:bodyPr/>
          <a:lstStyle/>
          <a:p>
            <a:pPr>
              <a:buNone/>
            </a:pPr>
            <a:r>
              <a:rPr lang="en-US" sz="2000" dirty="0"/>
              <a:t>5. </a:t>
            </a:r>
            <a:r>
              <a:rPr lang="en-US" sz="2000" b="1" dirty="0"/>
              <a:t>Who are the types of main stakeholders that are addressed?</a:t>
            </a:r>
          </a:p>
          <a:p>
            <a:pPr>
              <a:buNone/>
            </a:pPr>
            <a:endParaRPr lang="en-US" sz="2000" dirty="0"/>
          </a:p>
          <a:p>
            <a:pPr>
              <a:buNone/>
            </a:pPr>
            <a:r>
              <a:rPr lang="en-US" sz="2000" dirty="0"/>
              <a:t>Stakeholders coming from </a:t>
            </a:r>
            <a:r>
              <a:rPr lang="en-US" sz="2000" dirty="0">
                <a:solidFill>
                  <a:srgbClr val="FF0000"/>
                </a:solidFill>
              </a:rPr>
              <a:t>areas of relevance </a:t>
            </a:r>
            <a:r>
              <a:rPr lang="en-US" sz="2000" dirty="0"/>
              <a:t>for this action such as, but not limited to, metaverse-related technologies (XR,5G, blockchain, cloud etc.), telecommunications, SSH, consumer protection, ethics, law, CCIs, data protection, </a:t>
            </a:r>
            <a:r>
              <a:rPr lang="en-US" sz="2000" dirty="0" err="1"/>
              <a:t>standardisation</a:t>
            </a:r>
            <a:r>
              <a:rPr lang="en-US" sz="2000" dirty="0"/>
              <a:t>, media…</a:t>
            </a:r>
          </a:p>
          <a:p>
            <a:pPr>
              <a:buNone/>
            </a:pPr>
            <a:r>
              <a:rPr lang="en-US" sz="2000" dirty="0"/>
              <a:t>             </a:t>
            </a:r>
          </a:p>
          <a:p>
            <a:pPr>
              <a:buNone/>
            </a:pPr>
            <a:r>
              <a:rPr lang="en-US" sz="2000" dirty="0"/>
              <a:t>6. </a:t>
            </a:r>
            <a:r>
              <a:rPr lang="en-US" sz="2000" b="1" dirty="0"/>
              <a:t>Is there a key group of actors (</a:t>
            </a:r>
            <a:r>
              <a:rPr lang="en-US" sz="2000" b="1" dirty="0" err="1"/>
              <a:t>eg</a:t>
            </a:r>
            <a:r>
              <a:rPr lang="en-US" sz="2000" b="1" dirty="0"/>
              <a:t>. Partnership or other) driving this?</a:t>
            </a:r>
          </a:p>
          <a:p>
            <a:pPr marL="0" indent="450850">
              <a:buNone/>
            </a:pPr>
            <a:r>
              <a:rPr lang="en-US" sz="2000" dirty="0"/>
              <a:t>N/A</a:t>
            </a:r>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412776"/>
            <a:ext cx="10972800" cy="936625"/>
          </a:xfrm>
        </p:spPr>
        <p:txBody>
          <a:bodyPr/>
          <a:lstStyle/>
          <a:p>
            <a:pPr algn="ctr"/>
            <a:r>
              <a:rPr lang="en-US" sz="2400" dirty="0"/>
              <a:t>HORIZON-CL4-2023-HUMAN-01-23: Supporting the emergence of an open human-centric Metaverse</a:t>
            </a:r>
          </a:p>
        </p:txBody>
      </p:sp>
      <p:sp>
        <p:nvSpPr>
          <p:cNvPr id="3" name="Content Placeholder 2"/>
          <p:cNvSpPr>
            <a:spLocks noGrp="1"/>
          </p:cNvSpPr>
          <p:nvPr>
            <p:ph idx="1"/>
          </p:nvPr>
        </p:nvSpPr>
        <p:spPr>
          <a:xfrm>
            <a:off x="867000" y="2564904"/>
            <a:ext cx="10585176" cy="3456384"/>
          </a:xfrm>
        </p:spPr>
        <p:txBody>
          <a:bodyPr>
            <a:normAutofit fontScale="47500" lnSpcReduction="20000"/>
          </a:bodyPr>
          <a:lstStyle/>
          <a:p>
            <a:pPr marL="355600" indent="-355600">
              <a:buNone/>
            </a:pPr>
            <a:r>
              <a:rPr lang="en-US" sz="4200" dirty="0"/>
              <a:t>7. </a:t>
            </a:r>
            <a:r>
              <a:rPr lang="en-US" sz="4200" b="1" dirty="0"/>
              <a:t>Are there any additional / background documents?</a:t>
            </a:r>
          </a:p>
          <a:p>
            <a:pPr marL="355600" indent="-355600">
              <a:buNone/>
            </a:pPr>
            <a:endParaRPr lang="en-US" b="1" dirty="0"/>
          </a:p>
          <a:p>
            <a:pPr marL="355600" indent="-355600">
              <a:buNone/>
            </a:pPr>
            <a:r>
              <a:rPr lang="en-US" sz="3800" b="1" dirty="0">
                <a:hlinkClick r:id="rId2"/>
              </a:rPr>
              <a:t>Commission work </a:t>
            </a:r>
            <a:r>
              <a:rPr lang="en-US" sz="3800" b="1" dirty="0" err="1">
                <a:hlinkClick r:id="rId2"/>
              </a:rPr>
              <a:t>programme</a:t>
            </a:r>
            <a:r>
              <a:rPr lang="en-US" sz="3800" b="1" dirty="0">
                <a:hlinkClick r:id="rId2"/>
              </a:rPr>
              <a:t> 2023 </a:t>
            </a:r>
            <a:endParaRPr lang="en-US" sz="3800" b="1" dirty="0"/>
          </a:p>
          <a:p>
            <a:pPr marL="355600" indent="-355600">
              <a:buNone/>
            </a:pPr>
            <a:endParaRPr lang="en-US" sz="1500" b="1" dirty="0"/>
          </a:p>
          <a:p>
            <a:pPr marL="355600" indent="-355600">
              <a:buNone/>
            </a:pPr>
            <a:r>
              <a:rPr lang="en-US" sz="3300" i="1" dirty="0"/>
              <a:t>“Apart from our continued joint efforts with Member States to deliver on targets under the </a:t>
            </a:r>
          </a:p>
          <a:p>
            <a:pPr marL="355600" indent="-355600">
              <a:buNone/>
            </a:pPr>
            <a:r>
              <a:rPr lang="en-US" sz="3300" i="1" dirty="0"/>
              <a:t>Digital Decade, we will propose tools on developing open human-centric virtual worlds, </a:t>
            </a:r>
          </a:p>
          <a:p>
            <a:pPr marL="355600" indent="-355600">
              <a:buNone/>
            </a:pPr>
            <a:r>
              <a:rPr lang="en-US" sz="3300" i="1" dirty="0"/>
              <a:t>such as </a:t>
            </a:r>
            <a:r>
              <a:rPr lang="en-US" sz="3300" i="1" dirty="0">
                <a:solidFill>
                  <a:srgbClr val="FF0000"/>
                </a:solidFill>
              </a:rPr>
              <a:t>metaverses</a:t>
            </a:r>
            <a:r>
              <a:rPr lang="en-US" sz="3300" i="1" dirty="0"/>
              <a:t>.” </a:t>
            </a:r>
          </a:p>
          <a:p>
            <a:pPr marL="355600" indent="-355600">
              <a:buNone/>
            </a:pPr>
            <a:r>
              <a:rPr lang="en-US" b="1" dirty="0"/>
              <a:t>	</a:t>
            </a:r>
          </a:p>
          <a:p>
            <a:pPr marL="0" indent="0" eaLnBrk="1" hangingPunct="1">
              <a:spcBef>
                <a:spcPct val="30000"/>
              </a:spcBef>
              <a:buNone/>
              <a:defRPr/>
            </a:pPr>
            <a:r>
              <a:rPr lang="en-IE" sz="3800" b="1" dirty="0"/>
              <a:t>President von der Leyen’s State of the Union </a:t>
            </a:r>
            <a:r>
              <a:rPr lang="en-IE" sz="3800" b="1" dirty="0">
                <a:hlinkClick r:id="rId3"/>
              </a:rPr>
              <a:t>letter of intent</a:t>
            </a:r>
            <a:endParaRPr lang="en-IE" sz="3800" b="1" dirty="0"/>
          </a:p>
          <a:p>
            <a:pPr marL="0" indent="0" eaLnBrk="1" hangingPunct="1">
              <a:spcBef>
                <a:spcPct val="30000"/>
              </a:spcBef>
              <a:buNone/>
              <a:defRPr/>
            </a:pPr>
            <a:r>
              <a:rPr lang="en-IE" sz="3400" i="1" dirty="0">
                <a:cs typeface="Times New Roman" panose="02020603050405020304" pitchFamily="18" charset="0"/>
              </a:rPr>
              <a:t>“</a:t>
            </a:r>
            <a:r>
              <a:rPr lang="en-US" sz="3400" i="1" dirty="0">
                <a:cs typeface="Times New Roman" panose="02020603050405020304" pitchFamily="18" charset="0"/>
              </a:rPr>
              <a:t>We will continue looking at new digital opportunities and trends, such as the </a:t>
            </a:r>
            <a:r>
              <a:rPr lang="en-US" sz="3400" i="1" dirty="0">
                <a:solidFill>
                  <a:srgbClr val="FF0000"/>
                </a:solidFill>
                <a:cs typeface="Times New Roman" panose="02020603050405020304" pitchFamily="18" charset="0"/>
              </a:rPr>
              <a:t>metaverse</a:t>
            </a:r>
            <a:r>
              <a:rPr lang="en-IE" sz="3400" i="1" dirty="0">
                <a:solidFill>
                  <a:schemeClr val="tx1"/>
                </a:solidFill>
                <a:cs typeface="Times New Roman" panose="02020603050405020304" pitchFamily="18" charset="0"/>
              </a:rPr>
              <a:t>“</a:t>
            </a:r>
          </a:p>
          <a:p>
            <a:pPr marL="0" indent="0" eaLnBrk="1" hangingPunct="1">
              <a:spcBef>
                <a:spcPct val="30000"/>
              </a:spcBef>
              <a:buNone/>
              <a:defRPr/>
            </a:pPr>
            <a:endParaRPr lang="en-IE" sz="2300" b="1" i="1" dirty="0">
              <a:latin typeface="Times New Roman" panose="02020603050405020304" pitchFamily="18" charset="0"/>
              <a:cs typeface="Times New Roman" panose="02020603050405020304" pitchFamily="18" charset="0"/>
            </a:endParaRPr>
          </a:p>
          <a:p>
            <a:pPr marL="0" indent="0" eaLnBrk="1" hangingPunct="1">
              <a:spcBef>
                <a:spcPct val="30000"/>
              </a:spcBef>
              <a:buNone/>
              <a:defRPr/>
            </a:pPr>
            <a:r>
              <a:rPr lang="en-IE" sz="3800" b="1" dirty="0">
                <a:solidFill>
                  <a:srgbClr val="4D4D4D"/>
                </a:solidFill>
              </a:rPr>
              <a:t>Commissioner Breton blog </a:t>
            </a:r>
            <a:r>
              <a:rPr lang="en-IE" sz="3800" b="1" dirty="0">
                <a:solidFill>
                  <a:srgbClr val="009999"/>
                </a:solidFill>
                <a:hlinkClick r:id="rId4">
                  <a:extLst>
                    <a:ext uri="{A12FA001-AC4F-418D-AE19-62706E023703}">
                      <ahyp:hlinkClr xmlns:ahyp="http://schemas.microsoft.com/office/drawing/2018/hyperlinkcolor" val="tx"/>
                    </a:ext>
                  </a:extLst>
                </a:hlinkClick>
              </a:rPr>
              <a:t>People, technologies &amp; infrastructure – Europe’s plan to thrive in the </a:t>
            </a:r>
            <a:r>
              <a:rPr lang="en-IE" sz="3800" b="1" dirty="0">
                <a:solidFill>
                  <a:srgbClr val="FF3300"/>
                </a:solidFill>
                <a:hlinkClick r:id="rId4">
                  <a:extLst>
                    <a:ext uri="{A12FA001-AC4F-418D-AE19-62706E023703}">
                      <ahyp:hlinkClr xmlns:ahyp="http://schemas.microsoft.com/office/drawing/2018/hyperlinkcolor" val="tx"/>
                    </a:ext>
                  </a:extLst>
                </a:hlinkClick>
              </a:rPr>
              <a:t>metaverse</a:t>
            </a:r>
            <a:endParaRPr lang="en-IE" sz="3800" b="1" dirty="0">
              <a:solidFill>
                <a:srgbClr val="FF3300"/>
              </a:solidFill>
              <a:cs typeface="Times New Roman" panose="02020603050405020304" pitchFamily="18" charset="0"/>
            </a:endParaRPr>
          </a:p>
          <a:p>
            <a:pPr marL="0" indent="0">
              <a:buNone/>
            </a:pPr>
            <a:r>
              <a:rPr lang="en-IE" sz="3400" i="1" dirty="0">
                <a:cs typeface="Times New Roman" panose="02020603050405020304" pitchFamily="18" charset="0"/>
              </a:rPr>
              <a:t>“Our European way to foster the virtual worlds is threefold: people, technologies and infrastructure“</a:t>
            </a:r>
          </a:p>
          <a:p>
            <a:pPr marL="355600" indent="0">
              <a:buNone/>
            </a:pPr>
            <a:endParaRPr lang="en-US" sz="14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38200" y="1368000"/>
            <a:ext cx="1105916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931680"/>
              </a:buClr>
              <a:buSzTx/>
              <a:buFontTx/>
              <a:buNone/>
              <a:tabLst/>
              <a:defRPr/>
            </a:pPr>
            <a:endParaRPr kumimoji="0" lang="en-US" sz="1200" b="0" i="0" u="none" strike="noStrike" kern="1200" cap="none" spc="0" normalizeH="0" baseline="0" noProof="0" dirty="0">
              <a:ln>
                <a:noFill/>
              </a:ln>
              <a:solidFill>
                <a:srgbClr val="4D4D4D"/>
              </a:solidFill>
              <a:effectLst/>
              <a:uLnTx/>
              <a:uFillTx/>
              <a:latin typeface="Arial"/>
              <a:ea typeface="+mn-ea"/>
              <a:cs typeface="+mn-cs"/>
            </a:endParaRPr>
          </a:p>
        </p:txBody>
      </p:sp>
      <p:sp>
        <p:nvSpPr>
          <p:cNvPr id="7" name="Text Placeholder 2"/>
          <p:cNvSpPr txBox="1">
            <a:spLocks/>
          </p:cNvSpPr>
          <p:nvPr/>
        </p:nvSpPr>
        <p:spPr>
          <a:xfrm>
            <a:off x="838200" y="1841104"/>
            <a:ext cx="10224247" cy="434400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4494"/>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494"/>
                </a:solidFill>
                <a:effectLst/>
                <a:uLnTx/>
                <a:uFillTx/>
                <a:latin typeface="Arial"/>
                <a:ea typeface="+mn-ea"/>
                <a:cs typeface="+mn-cs"/>
              </a:rPr>
              <a:t>Digital Humanism and human compatible technologies</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4494"/>
              </a:solidFill>
              <a:effectLst/>
              <a:uLnTx/>
              <a:uFillTx/>
              <a:latin typeface="Arial"/>
              <a:ea typeface="+mn-ea"/>
              <a:cs typeface="+mn-cs"/>
            </a:endParaRPr>
          </a:p>
          <a:p>
            <a:pPr marL="285750" marR="0" lvl="1" indent="-28575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HORIZON-CL4-2023-HUMAN-01-81: Digital Humanism - Putting people at the </a:t>
            </a:r>
            <a:r>
              <a:rPr kumimoji="0" lang="en-US" sz="2000" b="0" i="0" u="none" strike="noStrike" kern="1200" cap="none" spc="0" normalizeH="0" baseline="0" noProof="0" dirty="0" err="1">
                <a:ln>
                  <a:noFill/>
                </a:ln>
                <a:solidFill>
                  <a:srgbClr val="4D4D4D"/>
                </a:solidFill>
                <a:effectLst/>
                <a:uLnTx/>
                <a:uFillTx/>
                <a:latin typeface="Arial"/>
                <a:ea typeface="+mn-ea"/>
                <a:cs typeface="+mn-cs"/>
              </a:rPr>
              <a:t>centre</a:t>
            </a:r>
            <a:r>
              <a:rPr kumimoji="0" lang="en-US" sz="2000" b="0" i="0" u="none" strike="noStrike" kern="1200" cap="none" spc="0" normalizeH="0" baseline="0" noProof="0" dirty="0">
                <a:ln>
                  <a:noFill/>
                </a:ln>
                <a:solidFill>
                  <a:srgbClr val="4D4D4D"/>
                </a:solidFill>
                <a:effectLst/>
                <a:uLnTx/>
                <a:uFillTx/>
                <a:latin typeface="Arial"/>
                <a:ea typeface="+mn-ea"/>
                <a:cs typeface="+mn-cs"/>
              </a:rPr>
              <a:t> of the digital transformation (CSA) </a:t>
            </a:r>
          </a:p>
          <a:p>
            <a:pPr marL="285750" marR="0" lvl="1" indent="-28575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D4D4D"/>
              </a:solidFill>
              <a:effectLst/>
              <a:uLnTx/>
              <a:uFillTx/>
              <a:latin typeface="Arial"/>
              <a:ea typeface="+mn-ea"/>
              <a:cs typeface="+mn-cs"/>
            </a:endParaRPr>
          </a:p>
          <a:p>
            <a:pPr marL="285750" marR="0" lvl="1" indent="-285750" algn="l" defTabSz="914400" rtl="0" eaLnBrk="1" fontAlgn="auto" latinLnBrk="0" hangingPunct="1">
              <a:lnSpc>
                <a:spcPct val="100000"/>
              </a:lnSpc>
              <a:spcBef>
                <a:spcPts val="0"/>
              </a:spcBef>
              <a:spcAft>
                <a:spcPts val="0"/>
              </a:spcAft>
              <a:buClr>
                <a:srgbClr val="93168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HORIZON-CL4-2023-HUMAN-01-82: Art-driven digital innovation: Towards human compatible and ecologically conscious technology (CSA) </a:t>
            </a:r>
          </a:p>
          <a:p>
            <a:pPr marL="0" marR="0" lvl="1" indent="0" algn="l" defTabSz="914400" rtl="0" eaLnBrk="1" fontAlgn="auto" latinLnBrk="0" hangingPunct="1">
              <a:lnSpc>
                <a:spcPct val="100000"/>
              </a:lnSpc>
              <a:spcBef>
                <a:spcPts val="1200"/>
              </a:spcBef>
              <a:spcAft>
                <a:spcPts val="0"/>
              </a:spcAft>
              <a:buClr>
                <a:srgbClr val="931680"/>
              </a:buClr>
              <a:buSzTx/>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8" name="Title 12"/>
          <p:cNvSpPr>
            <a:spLocks noGrp="1"/>
          </p:cNvSpPr>
          <p:nvPr>
            <p:ph type="title"/>
          </p:nvPr>
        </p:nvSpPr>
        <p:spPr>
          <a:xfrm>
            <a:off x="838200" y="905903"/>
            <a:ext cx="10515600" cy="473104"/>
          </a:xfrm>
        </p:spPr>
        <p:txBody>
          <a:bodyPr/>
          <a:lstStyle/>
          <a:p>
            <a:pPr>
              <a:tabLst>
                <a:tab pos="9685338" algn="l"/>
              </a:tabLst>
            </a:pPr>
            <a:r>
              <a:rPr lang="en-US" sz="3000" dirty="0"/>
              <a:t>Call:HORIZON-CL4-2023-HUMAN-01</a:t>
            </a:r>
            <a:endParaRPr lang="en-IE" sz="3000" dirty="0"/>
          </a:p>
        </p:txBody>
      </p:sp>
    </p:spTree>
    <p:extLst>
      <p:ext uri="{BB962C8B-B14F-4D97-AF65-F5344CB8AC3E}">
        <p14:creationId xmlns:p14="http://schemas.microsoft.com/office/powerpoint/2010/main" val="3040845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1484784"/>
            <a:ext cx="10972800" cy="936625"/>
          </a:xfrm>
        </p:spPr>
        <p:txBody>
          <a:bodyPr/>
          <a:lstStyle/>
          <a:p>
            <a:pPr marL="0" indent="0"/>
            <a:r>
              <a:rPr lang="en-US" dirty="0"/>
              <a:t>Digital Humanism - Putting people at the </a:t>
            </a:r>
            <a:r>
              <a:rPr lang="en-US" dirty="0" err="1"/>
              <a:t>centre</a:t>
            </a:r>
            <a:r>
              <a:rPr lang="en-US" dirty="0"/>
              <a:t> of the digital transformation (CSA) </a:t>
            </a:r>
            <a:endParaRPr lang="en-US" dirty="0">
              <a:solidFill>
                <a:srgbClr val="FF0000"/>
              </a:solidFill>
            </a:endParaRPr>
          </a:p>
        </p:txBody>
      </p:sp>
      <p:sp>
        <p:nvSpPr>
          <p:cNvPr id="3" name="Content Placeholder 2"/>
          <p:cNvSpPr>
            <a:spLocks noGrp="1"/>
          </p:cNvSpPr>
          <p:nvPr>
            <p:ph idx="1"/>
          </p:nvPr>
        </p:nvSpPr>
        <p:spPr>
          <a:xfrm>
            <a:off x="609600" y="2745322"/>
            <a:ext cx="10972800" cy="3672408"/>
          </a:xfrm>
          <a:ln>
            <a:noFill/>
          </a:ln>
        </p:spPr>
        <p:txBody>
          <a:bodyPr/>
          <a:lstStyle/>
          <a:p>
            <a:pPr marL="285750" lvl="1" indent="-285750">
              <a:spcAft>
                <a:spcPts val="600"/>
              </a:spcAft>
              <a:buFont typeface="Arial" panose="020B0604020202020204" pitchFamily="34" charset="0"/>
              <a:buChar char="•"/>
            </a:pPr>
            <a:r>
              <a:rPr lang="en-US" sz="1800" b="1" dirty="0">
                <a:solidFill>
                  <a:schemeClr val="tx1"/>
                </a:solidFill>
              </a:rPr>
              <a:t>Create an active network </a:t>
            </a:r>
            <a:r>
              <a:rPr lang="en-US" sz="1800" dirty="0">
                <a:solidFill>
                  <a:schemeClr val="tx1"/>
                </a:solidFill>
              </a:rPr>
              <a:t>and cross disciplinary communities on digital humanism </a:t>
            </a:r>
            <a:r>
              <a:rPr lang="en-US" sz="1800" b="0" dirty="0">
                <a:solidFill>
                  <a:schemeClr val="tx1"/>
                </a:solidFill>
              </a:rPr>
              <a:t>bringing together ICT experts, ethnologists, sociologists and experts in fundamental rights</a:t>
            </a:r>
          </a:p>
          <a:p>
            <a:pPr marL="285750" lvl="1" indent="-285750">
              <a:spcAft>
                <a:spcPts val="600"/>
              </a:spcAft>
              <a:buFont typeface="Arial" panose="020B0604020202020204" pitchFamily="34" charset="0"/>
              <a:buChar char="•"/>
            </a:pPr>
            <a:r>
              <a:rPr lang="en-US" sz="1800" b="0" dirty="0">
                <a:solidFill>
                  <a:schemeClr val="tx1"/>
                </a:solidFill>
              </a:rPr>
              <a:t>Help defining and strengthening EU’s approach to a human-</a:t>
            </a:r>
            <a:r>
              <a:rPr lang="en-US" sz="1800" b="0" dirty="0" err="1">
                <a:solidFill>
                  <a:schemeClr val="tx1"/>
                </a:solidFill>
              </a:rPr>
              <a:t>centred</a:t>
            </a:r>
            <a:r>
              <a:rPr lang="en-US" sz="1800" b="0" dirty="0">
                <a:solidFill>
                  <a:schemeClr val="tx1"/>
                </a:solidFill>
              </a:rPr>
              <a:t> digital transformation as part of the</a:t>
            </a:r>
            <a:r>
              <a:rPr lang="en-US" sz="1800" dirty="0">
                <a:solidFill>
                  <a:schemeClr val="tx1"/>
                </a:solidFill>
              </a:rPr>
              <a:t> Digital Decade 2030 strategy</a:t>
            </a:r>
            <a:r>
              <a:rPr lang="en-US" sz="1800" b="0" dirty="0">
                <a:solidFill>
                  <a:schemeClr val="tx1"/>
                </a:solidFill>
              </a:rPr>
              <a:t>, </a:t>
            </a:r>
            <a:r>
              <a:rPr lang="en-US" sz="1800" b="1" dirty="0">
                <a:solidFill>
                  <a:schemeClr val="tx1"/>
                </a:solidFill>
              </a:rPr>
              <a:t>through cross-disciplinary, world class foundational and application oriented research</a:t>
            </a:r>
          </a:p>
          <a:p>
            <a:pPr marL="285750" lvl="1" indent="-285750">
              <a:spcAft>
                <a:spcPts val="600"/>
              </a:spcAft>
              <a:buFont typeface="Arial" panose="020B0604020202020204" pitchFamily="34" charset="0"/>
              <a:buChar char="•"/>
            </a:pPr>
            <a:r>
              <a:rPr lang="en-US" sz="1800" b="0" dirty="0">
                <a:solidFill>
                  <a:schemeClr val="tx1"/>
                </a:solidFill>
              </a:rPr>
              <a:t>Formulate </a:t>
            </a:r>
            <a:r>
              <a:rPr lang="en-US" sz="1800" dirty="0">
                <a:solidFill>
                  <a:schemeClr val="tx1"/>
                </a:solidFill>
              </a:rPr>
              <a:t>a list of </a:t>
            </a:r>
            <a:r>
              <a:rPr lang="en-US" sz="1800" b="1" dirty="0">
                <a:solidFill>
                  <a:schemeClr val="tx1"/>
                </a:solidFill>
              </a:rPr>
              <a:t>recommendations and roadmaps </a:t>
            </a:r>
            <a:r>
              <a:rPr lang="en-US" sz="1800" dirty="0">
                <a:solidFill>
                  <a:schemeClr val="tx1"/>
                </a:solidFill>
              </a:rPr>
              <a:t>to address current gaps or issues that are preventing the development of </a:t>
            </a:r>
            <a:r>
              <a:rPr lang="en-US" sz="1800" b="1" dirty="0">
                <a:solidFill>
                  <a:schemeClr val="tx1"/>
                </a:solidFill>
              </a:rPr>
              <a:t>digital solutions that will reinforce digital humanism across the society</a:t>
            </a:r>
          </a:p>
          <a:p>
            <a:pPr marL="285750" lvl="1" indent="-285750">
              <a:spcAft>
                <a:spcPts val="600"/>
              </a:spcAft>
              <a:buFont typeface="Arial" panose="020B0604020202020204" pitchFamily="34" charset="0"/>
              <a:buChar char="•"/>
            </a:pPr>
            <a:r>
              <a:rPr lang="en-US" sz="1800" b="0" dirty="0">
                <a:solidFill>
                  <a:schemeClr val="tx1"/>
                </a:solidFill>
              </a:rPr>
              <a:t>Develop a </a:t>
            </a:r>
            <a:r>
              <a:rPr lang="en-US" sz="1800" dirty="0">
                <a:solidFill>
                  <a:schemeClr val="tx1"/>
                </a:solidFill>
              </a:rPr>
              <a:t>conceptual framework as well as </a:t>
            </a:r>
            <a:r>
              <a:rPr lang="en-US" sz="1800" b="1" dirty="0">
                <a:solidFill>
                  <a:schemeClr val="tx1"/>
                </a:solidFill>
              </a:rPr>
              <a:t>tools and indicators to monitor and promote the progress of the ‘declaration on digital rights and principles</a:t>
            </a:r>
            <a:r>
              <a:rPr lang="en-US" sz="1800" b="0" dirty="0">
                <a:solidFill>
                  <a:schemeClr val="tx1"/>
                </a:solidFill>
              </a:rPr>
              <a:t>’</a:t>
            </a:r>
            <a:endParaRPr lang="en-GB" sz="1800" b="0" dirty="0">
              <a:solidFill>
                <a:schemeClr val="tx1"/>
              </a:solidFill>
            </a:endParaRPr>
          </a:p>
          <a:p>
            <a:pPr>
              <a:buNone/>
            </a:pP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2633662"/>
            <a:ext cx="9217024" cy="3895725"/>
          </a:xfrm>
          <a:ln>
            <a:noFill/>
          </a:ln>
        </p:spPr>
        <p:txBody>
          <a:bodyPr/>
          <a:lstStyle/>
          <a:p>
            <a:pPr>
              <a:buNone/>
            </a:pPr>
            <a:r>
              <a:rPr lang="en-US" dirty="0"/>
              <a:t>It is a </a:t>
            </a:r>
            <a:r>
              <a:rPr lang="en-US" u="sng" dirty="0"/>
              <a:t>new approach </a:t>
            </a:r>
            <a:r>
              <a:rPr lang="en-US" dirty="0"/>
              <a:t>linked to new major policy initiatives</a:t>
            </a:r>
          </a:p>
          <a:p>
            <a:pPr marL="450850" indent="-450850">
              <a:spcBef>
                <a:spcPts val="0"/>
              </a:spcBef>
              <a:buNone/>
            </a:pPr>
            <a:r>
              <a:rPr lang="en-US" dirty="0"/>
              <a:t>	</a:t>
            </a:r>
            <a:endParaRPr lang="en-US" sz="1400" i="1" dirty="0"/>
          </a:p>
          <a:p>
            <a:pPr>
              <a:spcBef>
                <a:spcPts val="0"/>
              </a:spcBef>
              <a:spcAft>
                <a:spcPts val="600"/>
              </a:spcAft>
            </a:pPr>
            <a:r>
              <a:rPr lang="en-US" sz="1800" i="1" dirty="0"/>
              <a:t>Linking</a:t>
            </a:r>
            <a:r>
              <a:rPr lang="en-US" sz="1800" b="1" i="1" dirty="0"/>
              <a:t> technological development with EU values </a:t>
            </a:r>
            <a:r>
              <a:rPr lang="en-US" sz="1800" i="1" dirty="0"/>
              <a:t>horizontally</a:t>
            </a:r>
          </a:p>
          <a:p>
            <a:pPr>
              <a:spcBef>
                <a:spcPts val="0"/>
              </a:spcBef>
              <a:spcAft>
                <a:spcPts val="600"/>
              </a:spcAft>
            </a:pPr>
            <a:r>
              <a:rPr lang="en-US" sz="1800" b="1" i="1" dirty="0"/>
              <a:t>Linked with agreed digital strategy at EU level </a:t>
            </a:r>
            <a:r>
              <a:rPr lang="en-US" sz="1800" i="1" dirty="0"/>
              <a:t>– Digital decade policy programme 2030 and the Declaration on digital rights and principles</a:t>
            </a:r>
          </a:p>
          <a:p>
            <a:pPr>
              <a:spcBef>
                <a:spcPts val="0"/>
              </a:spcBef>
              <a:spcAft>
                <a:spcPts val="600"/>
              </a:spcAft>
            </a:pPr>
            <a:r>
              <a:rPr lang="en-US" sz="1800" i="1" dirty="0"/>
              <a:t>Contributing to ensure more </a:t>
            </a:r>
            <a:r>
              <a:rPr lang="en-US" sz="1800" b="1" i="1" dirty="0"/>
              <a:t>join-up thinking </a:t>
            </a:r>
            <a:r>
              <a:rPr lang="en-US" sz="1800" i="1" dirty="0"/>
              <a:t>between tech and social/societal experts </a:t>
            </a:r>
          </a:p>
          <a:p>
            <a:pPr>
              <a:spcBef>
                <a:spcPts val="0"/>
              </a:spcBef>
              <a:spcAft>
                <a:spcPts val="600"/>
              </a:spcAft>
            </a:pPr>
            <a:r>
              <a:rPr lang="en-US" sz="1800" b="1" i="1" dirty="0"/>
              <a:t>Holistic / horizontal /multi-disciplinary / multi-actors approach </a:t>
            </a:r>
            <a:br>
              <a:rPr lang="hu-HU" sz="1800" i="1" dirty="0"/>
            </a:br>
            <a:r>
              <a:rPr lang="hu-HU" sz="1800" i="1" dirty="0"/>
              <a:t>	</a:t>
            </a:r>
            <a:endParaRPr lang="en-US" sz="18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533806" y="1393639"/>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340768"/>
            <a:ext cx="7585173" cy="936625"/>
          </a:xfrm>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959594" y="2636912"/>
            <a:ext cx="9649071" cy="3384376"/>
          </a:xfrm>
        </p:spPr>
        <p:txBody>
          <a:bodyPr/>
          <a:lstStyle/>
          <a:p>
            <a:pPr>
              <a:buNone/>
            </a:pPr>
            <a:r>
              <a:rPr lang="en-US" dirty="0"/>
              <a:t>Who are the types of main stakeholders that are addressed?</a:t>
            </a:r>
          </a:p>
          <a:p>
            <a:pPr>
              <a:buNone/>
            </a:pPr>
            <a:endParaRPr lang="en-US" dirty="0"/>
          </a:p>
          <a:p>
            <a:r>
              <a:rPr lang="en-US" b="1" dirty="0"/>
              <a:t>Think-tanks, NGOs</a:t>
            </a:r>
          </a:p>
          <a:p>
            <a:r>
              <a:rPr lang="en-US" b="1" dirty="0"/>
              <a:t>Business developers</a:t>
            </a:r>
          </a:p>
          <a:p>
            <a:r>
              <a:rPr lang="en-US" b="1" dirty="0"/>
              <a:t>Universities, research entities (public, private)</a:t>
            </a:r>
          </a:p>
          <a:p>
            <a:r>
              <a:rPr lang="en-US" b="1" dirty="0"/>
              <a:t>Digital innovation hubs</a:t>
            </a:r>
          </a:p>
          <a:p>
            <a:pPr>
              <a:buNone/>
            </a:pPr>
            <a:r>
              <a:rPr lang="en-US" dirty="0"/>
              <a:t>              </a:t>
            </a:r>
          </a:p>
          <a:p>
            <a:pPr>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624" y="1340768"/>
            <a:ext cx="6217021"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343472" y="2780928"/>
            <a:ext cx="8532198" cy="3240360"/>
          </a:xfrm>
        </p:spPr>
        <p:txBody>
          <a:bodyPr/>
          <a:lstStyle/>
          <a:p>
            <a:pPr marL="355600" indent="-355600">
              <a:buNone/>
            </a:pPr>
            <a:r>
              <a:rPr lang="en-US" dirty="0"/>
              <a:t>Are there any additional / background documents?</a:t>
            </a:r>
          </a:p>
          <a:p>
            <a:pPr marL="808038" indent="-452438">
              <a:buNone/>
            </a:pPr>
            <a:endParaRPr lang="en-US" sz="1400" dirty="0"/>
          </a:p>
          <a:p>
            <a:pPr marL="808038" indent="-452438"/>
            <a:r>
              <a:rPr lang="en-US" sz="2000" b="1" dirty="0"/>
              <a:t>Digital Compass Communication </a:t>
            </a:r>
            <a:r>
              <a:rPr lang="en-US" sz="2000" i="1" dirty="0"/>
              <a:t>: </a:t>
            </a:r>
            <a:r>
              <a:rPr lang="en-US" sz="2000" i="1" dirty="0">
                <a:hlinkClick r:id="rId2"/>
              </a:rPr>
              <a:t>the European way for the digital decade </a:t>
            </a:r>
            <a:r>
              <a:rPr lang="en-US" sz="2000" i="1" dirty="0"/>
              <a:t>	</a:t>
            </a:r>
          </a:p>
          <a:p>
            <a:pPr marL="808038" indent="-452438"/>
            <a:r>
              <a:rPr lang="en-US" sz="2000" b="1" dirty="0"/>
              <a:t>Digital Decade policy programme 2030</a:t>
            </a:r>
            <a:r>
              <a:rPr lang="en-US" sz="2000" dirty="0"/>
              <a:t>: </a:t>
            </a:r>
            <a:r>
              <a:rPr lang="en-US" sz="2000" dirty="0">
                <a:hlinkClick r:id="rId3"/>
              </a:rPr>
              <a:t>the path to the Digital Decade</a:t>
            </a:r>
            <a:endParaRPr lang="en-US" sz="2000" dirty="0"/>
          </a:p>
          <a:p>
            <a:pPr marL="808038" indent="-452438"/>
            <a:r>
              <a:rPr lang="en-US" sz="2000" b="1" dirty="0">
                <a:hlinkClick r:id="rId4"/>
              </a:rPr>
              <a:t>Declaration on digital rights and principles </a:t>
            </a:r>
            <a:endParaRPr lang="en-US" sz="2000" b="1" dirty="0"/>
          </a:p>
          <a:p>
            <a:pPr marL="808038" indent="-452438"/>
            <a:r>
              <a:rPr lang="en-US" sz="2000" b="1" dirty="0"/>
              <a:t>Special Eurobarometer </a:t>
            </a:r>
            <a:r>
              <a:rPr lang="en-US" sz="2000" dirty="0">
                <a:hlinkClick r:id="rId5"/>
              </a:rPr>
              <a:t>518 Digital Rights and Principles </a:t>
            </a:r>
            <a:endParaRPr lang="en-US" sz="20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658" y="1628800"/>
            <a:ext cx="3840757" cy="936625"/>
          </a:xfrm>
        </p:spPr>
        <p:txBody>
          <a:bodyPr/>
          <a:lstStyle/>
          <a:p>
            <a:r>
              <a:rPr lang="en-US" dirty="0"/>
              <a:t>Future Outlook</a:t>
            </a:r>
          </a:p>
        </p:txBody>
      </p:sp>
      <p:sp>
        <p:nvSpPr>
          <p:cNvPr id="3" name="Content Placeholder 2"/>
          <p:cNvSpPr>
            <a:spLocks noGrp="1"/>
          </p:cNvSpPr>
          <p:nvPr>
            <p:ph idx="1"/>
          </p:nvPr>
        </p:nvSpPr>
        <p:spPr>
          <a:xfrm>
            <a:off x="1199456" y="2852936"/>
            <a:ext cx="8243918" cy="2304256"/>
          </a:xfrm>
        </p:spPr>
        <p:txBody>
          <a:bodyPr/>
          <a:lstStyle/>
          <a:p>
            <a:pPr marL="355600" indent="-355600">
              <a:buNone/>
            </a:pPr>
            <a:endParaRPr lang="en-US" dirty="0"/>
          </a:p>
          <a:p>
            <a:r>
              <a:rPr lang="en-GB" dirty="0"/>
              <a:t>State of the Digital Decade report (June 2023)</a:t>
            </a:r>
          </a:p>
          <a:p>
            <a:r>
              <a:rPr lang="en-GB" dirty="0"/>
              <a:t>National strategic roadmaps (September 2023)</a:t>
            </a:r>
          </a:p>
          <a:p>
            <a:pPr marL="355600" indent="-355600">
              <a:buNone/>
            </a:pPr>
            <a:br>
              <a:rPr lang="en-US" sz="1400" dirty="0"/>
            </a:b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58" y="1484204"/>
            <a:ext cx="9995646" cy="1440160"/>
          </a:xfrm>
        </p:spPr>
        <p:txBody>
          <a:bodyPr/>
          <a:lstStyle/>
          <a:p>
            <a:pPr algn="ctr"/>
            <a:r>
              <a:rPr lang="en-GB" sz="2400" dirty="0"/>
              <a:t>HORIZON-CL4-2023-HUMAN-01-82</a:t>
            </a:r>
            <a:br>
              <a:rPr lang="fr-BE" sz="2400" dirty="0"/>
            </a:br>
            <a:r>
              <a:rPr lang="en-US" sz="1600" dirty="0"/>
              <a:t>Art-driven digital innovation </a:t>
            </a:r>
            <a:br>
              <a:rPr lang="en-150" sz="1600" dirty="0"/>
            </a:br>
            <a:r>
              <a:rPr lang="en-US" sz="1600" dirty="0"/>
              <a:t>Towards human compatible and ecologically conscious technology</a:t>
            </a:r>
            <a:br>
              <a:rPr lang="en-150" sz="1600" dirty="0"/>
            </a:br>
            <a:r>
              <a:rPr lang="en-GB" sz="1600" dirty="0"/>
              <a:t> </a:t>
            </a:r>
            <a:br>
              <a:rPr lang="en-GB" dirty="0"/>
            </a:br>
            <a:r>
              <a:rPr lang="en-GB" sz="2000" dirty="0">
                <a:solidFill>
                  <a:srgbClr val="004494"/>
                </a:solidFill>
              </a:rPr>
              <a:t>What are we looking for : Activities envisaged</a:t>
            </a:r>
            <a:endParaRPr lang="en-US" sz="2400" dirty="0"/>
          </a:p>
        </p:txBody>
      </p:sp>
      <p:sp>
        <p:nvSpPr>
          <p:cNvPr id="3" name="Content Placeholder 2"/>
          <p:cNvSpPr>
            <a:spLocks noGrp="1"/>
          </p:cNvSpPr>
          <p:nvPr>
            <p:ph idx="1"/>
          </p:nvPr>
        </p:nvSpPr>
        <p:spPr>
          <a:xfrm>
            <a:off x="708211" y="2754034"/>
            <a:ext cx="10174941" cy="3744416"/>
          </a:xfrm>
          <a:ln>
            <a:noFill/>
          </a:ln>
        </p:spPr>
        <p:txBody>
          <a:bodyPr/>
          <a:lstStyle/>
          <a:p>
            <a:pPr marL="0" lvl="1" indent="0" algn="ctr">
              <a:buNone/>
            </a:pPr>
            <a:endParaRPr lang="en-GB" dirty="0">
              <a:solidFill>
                <a:srgbClr val="004494"/>
              </a:solidFill>
            </a:endParaRPr>
          </a:p>
          <a:p>
            <a:pPr marL="342900" lvl="1" indent="-342900" algn="just">
              <a:buFont typeface="Arial" panose="020B0604020202020204" pitchFamily="34" charset="0"/>
              <a:buChar char="•"/>
            </a:pPr>
            <a:r>
              <a:rPr lang="en-US" u="sng" dirty="0">
                <a:solidFill>
                  <a:srgbClr val="004494"/>
                </a:solidFill>
              </a:rPr>
              <a:t>Art as  catalyst for creativity for </a:t>
            </a:r>
            <a:r>
              <a:rPr lang="en-US" b="1" u="sng" dirty="0">
                <a:solidFill>
                  <a:srgbClr val="004494"/>
                </a:solidFill>
              </a:rPr>
              <a:t>all</a:t>
            </a:r>
            <a:r>
              <a:rPr lang="en-US" u="sng" dirty="0">
                <a:solidFill>
                  <a:srgbClr val="004494"/>
                </a:solidFill>
              </a:rPr>
              <a:t> industry</a:t>
            </a:r>
            <a:r>
              <a:rPr lang="en-150" u="sng" dirty="0">
                <a:solidFill>
                  <a:srgbClr val="004494"/>
                </a:solidFill>
              </a:rPr>
              <a:t>:</a:t>
            </a:r>
            <a:r>
              <a:rPr lang="en-150" dirty="0">
                <a:solidFill>
                  <a:srgbClr val="004494"/>
                </a:solidFill>
              </a:rPr>
              <a:t> </a:t>
            </a:r>
            <a:r>
              <a:rPr lang="en-150" b="1" u="sng" dirty="0">
                <a:solidFill>
                  <a:srgbClr val="000000"/>
                </a:solidFill>
                <a:latin typeface="Times New Roman" panose="02020603050405020304" pitchFamily="18" charset="0"/>
                <a:cs typeface="Times New Roman" panose="02020603050405020304" pitchFamily="18" charset="0"/>
              </a:rPr>
              <a:t>S</a:t>
            </a:r>
            <a:r>
              <a:rPr lang="en-150" dirty="0">
                <a:solidFill>
                  <a:srgbClr val="000000"/>
                </a:solidFill>
                <a:latin typeface="Times New Roman" panose="02020603050405020304" pitchFamily="18" charset="0"/>
                <a:cs typeface="Times New Roman" panose="02020603050405020304" pitchFamily="18" charset="0"/>
              </a:rPr>
              <a:t>ynergies between art and </a:t>
            </a:r>
            <a:r>
              <a:rPr lang="en-150" dirty="0" err="1">
                <a:solidFill>
                  <a:srgbClr val="000000"/>
                </a:solidFill>
                <a:latin typeface="Times New Roman" panose="02020603050405020304" pitchFamily="18" charset="0"/>
                <a:cs typeface="Times New Roman" panose="02020603050405020304" pitchFamily="18" charset="0"/>
              </a:rPr>
              <a:t>te</a:t>
            </a:r>
            <a:r>
              <a:rPr lang="de-AT" dirty="0" err="1">
                <a:solidFill>
                  <a:srgbClr val="000000"/>
                </a:solidFill>
                <a:latin typeface="Times New Roman" panose="02020603050405020304" pitchFamily="18" charset="0"/>
                <a:cs typeface="Times New Roman" panose="02020603050405020304" pitchFamily="18" charset="0"/>
              </a:rPr>
              <a:t>ch</a:t>
            </a:r>
            <a:r>
              <a:rPr lang="en-150" dirty="0" err="1">
                <a:solidFill>
                  <a:srgbClr val="000000"/>
                </a:solidFill>
                <a:latin typeface="Times New Roman" panose="02020603050405020304" pitchFamily="18" charset="0"/>
                <a:cs typeface="Times New Roman" panose="02020603050405020304" pitchFamily="18" charset="0"/>
              </a:rPr>
              <a:t>nology</a:t>
            </a:r>
            <a:r>
              <a:rPr lang="en-150" dirty="0">
                <a:solidFill>
                  <a:srgbClr val="000000"/>
                </a:solidFill>
                <a:latin typeface="Times New Roman" panose="02020603050405020304" pitchFamily="18" charset="0"/>
                <a:cs typeface="Times New Roman" panose="02020603050405020304" pitchFamily="18" charset="0"/>
              </a:rPr>
              <a:t> in</a:t>
            </a:r>
            <a:r>
              <a:rPr lang="en-US" dirty="0">
                <a:solidFill>
                  <a:srgbClr val="000000"/>
                </a:solidFill>
                <a:latin typeface="Times New Roman" panose="02020603050405020304" pitchFamily="18" charset="0"/>
                <a:cs typeface="Times New Roman" panose="02020603050405020304" pitchFamily="18" charset="0"/>
              </a:rPr>
              <a:t> </a:t>
            </a:r>
            <a:r>
              <a:rPr lang="en-150" dirty="0">
                <a:solidFill>
                  <a:srgbClr val="000000"/>
                </a:solidFill>
                <a:latin typeface="Times New Roman" panose="02020603050405020304" pitchFamily="18" charset="0"/>
                <a:cs typeface="Times New Roman" panose="02020603050405020304" pitchFamily="18" charset="0"/>
              </a:rPr>
              <a:t>ad</a:t>
            </a:r>
            <a:r>
              <a:rPr lang="de-AT" dirty="0">
                <a:solidFill>
                  <a:srgbClr val="000000"/>
                </a:solidFill>
                <a:latin typeface="Times New Roman" panose="02020603050405020304" pitchFamily="18" charset="0"/>
                <a:cs typeface="Times New Roman" panose="02020603050405020304" pitchFamily="18" charset="0"/>
              </a:rPr>
              <a:t>d</a:t>
            </a:r>
            <a:r>
              <a:rPr lang="en-150" dirty="0" err="1">
                <a:solidFill>
                  <a:srgbClr val="000000"/>
                </a:solidFill>
                <a:latin typeface="Times New Roman" panose="02020603050405020304" pitchFamily="18" charset="0"/>
                <a:cs typeface="Times New Roman" panose="02020603050405020304" pitchFamily="18" charset="0"/>
              </a:rPr>
              <a:t>ressing</a:t>
            </a:r>
            <a:r>
              <a:rPr lang="en-150" dirty="0">
                <a:solidFill>
                  <a:srgbClr val="000000"/>
                </a:solidFill>
                <a:latin typeface="Times New Roman" panose="02020603050405020304" pitchFamily="18" charset="0"/>
                <a:cs typeface="Times New Roman" panose="02020603050405020304" pitchFamily="18" charset="0"/>
              </a:rPr>
              <a:t> challenges from digital and green (twin) transformation.</a:t>
            </a:r>
          </a:p>
          <a:p>
            <a:pPr marL="0" lvl="1" indent="0" algn="just">
              <a:buNone/>
            </a:pPr>
            <a:endParaRPr lang="en-150" sz="1000" dirty="0">
              <a:solidFill>
                <a:srgbClr val="00000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pPr>
            <a:r>
              <a:rPr lang="en-150" u="sng" dirty="0">
                <a:solidFill>
                  <a:srgbClr val="004494"/>
                </a:solidFill>
              </a:rPr>
              <a:t>T</a:t>
            </a:r>
            <a:r>
              <a:rPr lang="en-US" u="sng" dirty="0" err="1">
                <a:solidFill>
                  <a:srgbClr val="004494"/>
                </a:solidFill>
              </a:rPr>
              <a:t>hree</a:t>
            </a:r>
            <a:r>
              <a:rPr lang="en-US" u="sng" dirty="0">
                <a:solidFill>
                  <a:srgbClr val="004494"/>
                </a:solidFill>
              </a:rPr>
              <a:t> strands of this call:</a:t>
            </a:r>
          </a:p>
          <a:p>
            <a:pPr marL="742950" lvl="2" indent="-342900" algn="just">
              <a:buFont typeface="Arial" panose="020B0604020202020204" pitchFamily="34" charset="0"/>
              <a:buChar char="•"/>
            </a:pPr>
            <a:r>
              <a:rPr lang="en-US" sz="2000" b="1" dirty="0">
                <a:solidFill>
                  <a:srgbClr val="000000"/>
                </a:solidFill>
                <a:latin typeface="Times New Roman" panose="02020603050405020304" pitchFamily="18" charset="0"/>
                <a:cs typeface="Times New Roman" panose="02020603050405020304" pitchFamily="18" charset="0"/>
              </a:rPr>
              <a:t>S+T+ARTS residencies</a:t>
            </a:r>
            <a:r>
              <a:rPr lang="en-150" sz="2000" b="1" dirty="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promote artistic experimentation with technologies </a:t>
            </a:r>
          </a:p>
          <a:p>
            <a:pPr marL="742950" lvl="2" indent="-342900" algn="just">
              <a:buFont typeface="Arial" panose="020B0604020202020204" pitchFamily="34" charset="0"/>
              <a:buChar char="•"/>
            </a:pPr>
            <a:r>
              <a:rPr lang="en-US" sz="2000" b="1" dirty="0">
                <a:solidFill>
                  <a:srgbClr val="000000"/>
                </a:solidFill>
                <a:latin typeface="Times New Roman" panose="02020603050405020304" pitchFamily="18" charset="0"/>
                <a:cs typeface="Times New Roman" panose="02020603050405020304" pitchFamily="18" charset="0"/>
              </a:rPr>
              <a:t>S+T+ARTS prizes</a:t>
            </a:r>
            <a:r>
              <a:rPr lang="en-US" sz="2000" dirty="0">
                <a:solidFill>
                  <a:srgbClr val="000000"/>
                </a:solidFill>
                <a:latin typeface="Times New Roman" panose="02020603050405020304" pitchFamily="18" charset="0"/>
                <a:cs typeface="Times New Roman" panose="02020603050405020304" pitchFamily="18" charset="0"/>
              </a:rPr>
              <a:t> give  visibility of successful art and technology collaborations via an annual prize</a:t>
            </a:r>
          </a:p>
          <a:p>
            <a:pPr marL="742950" lvl="2" indent="-342900" algn="just">
              <a:buFont typeface="Arial" panose="020B0604020202020204" pitchFamily="34" charset="0"/>
              <a:buChar char="•"/>
            </a:pPr>
            <a:r>
              <a:rPr lang="en-US" sz="2000" b="1" dirty="0">
                <a:solidFill>
                  <a:srgbClr val="000000"/>
                </a:solidFill>
                <a:latin typeface="Times New Roman" panose="02020603050405020304" pitchFamily="18" charset="0"/>
                <a:cs typeface="Times New Roman" panose="02020603050405020304" pitchFamily="18" charset="0"/>
              </a:rPr>
              <a:t>AI and Music S+T+ARTS Festival </a:t>
            </a:r>
            <a:r>
              <a:rPr lang="en-US" sz="2000" dirty="0">
                <a:solidFill>
                  <a:srgbClr val="000000"/>
                </a:solidFill>
                <a:latin typeface="Times New Roman" panose="02020603050405020304" pitchFamily="18" charset="0"/>
                <a:cs typeface="Times New Roman" panose="02020603050405020304" pitchFamily="18" charset="0"/>
              </a:rPr>
              <a:t>highlights synergies of  digital - AI - with human creativity in music</a:t>
            </a:r>
            <a:r>
              <a:rPr lang="en-150" sz="2000" dirty="0">
                <a:solidFill>
                  <a:srgbClr val="000000"/>
                </a:solidFill>
                <a:latin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cs typeface="Times New Roman" panose="02020603050405020304" pitchFamily="18" charset="0"/>
            </a:endParaRPr>
          </a:p>
          <a:p>
            <a:pPr marL="0" lvl="1" indent="0" algn="just">
              <a:buNone/>
            </a:pPr>
            <a:endParaRPr lang="en-GB" sz="1000" dirty="0">
              <a:solidFill>
                <a:srgbClr val="000000"/>
              </a:solidFill>
              <a:latin typeface="Times New Roman" panose="02020603050405020304" pitchFamily="18" charset="0"/>
              <a:cs typeface="Times New Roman" panose="02020603050405020304" pitchFamily="18" charset="0"/>
            </a:endParaRPr>
          </a:p>
          <a:p>
            <a:pPr marL="457200" lvl="1" indent="0">
              <a:buNone/>
            </a:pPr>
            <a:endParaRPr lang="en-GB" dirty="0"/>
          </a:p>
          <a:p>
            <a:pPr>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88670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49150"/>
            <a:ext cx="10972800" cy="936625"/>
          </a:xfrm>
        </p:spPr>
        <p:txBody>
          <a:bodyPr/>
          <a:lstStyle/>
          <a:p>
            <a:r>
              <a:rPr lang="en-US" dirty="0"/>
              <a:t>Future Outlook</a:t>
            </a:r>
          </a:p>
        </p:txBody>
      </p:sp>
      <p:sp>
        <p:nvSpPr>
          <p:cNvPr id="3" name="Content Placeholder 2"/>
          <p:cNvSpPr>
            <a:spLocks noGrp="1"/>
          </p:cNvSpPr>
          <p:nvPr>
            <p:ph idx="1"/>
          </p:nvPr>
        </p:nvSpPr>
        <p:spPr>
          <a:xfrm>
            <a:off x="1271464" y="3140968"/>
            <a:ext cx="8243918" cy="2721721"/>
          </a:xfrm>
        </p:spPr>
        <p:txBody>
          <a:bodyPr/>
          <a:lstStyle/>
          <a:p>
            <a:pPr marL="355600" indent="-355600">
              <a:buNone/>
            </a:pPr>
            <a:r>
              <a:rPr lang="en-US" dirty="0"/>
              <a:t>The AI, Data and Robotics Partnership is driving the future outlook </a:t>
            </a:r>
            <a:r>
              <a:rPr lang="hu-HU" dirty="0"/>
              <a:t>in </a:t>
            </a:r>
            <a:r>
              <a:rPr lang="hu-HU" dirty="0" err="1"/>
              <a:t>this</a:t>
            </a:r>
            <a:r>
              <a:rPr lang="hu-HU" dirty="0"/>
              <a:t> </a:t>
            </a:r>
            <a:r>
              <a:rPr lang="hu-HU" dirty="0" err="1"/>
              <a:t>area</a:t>
            </a:r>
            <a:r>
              <a:rPr lang="en-US" dirty="0"/>
              <a:t> and the WP</a:t>
            </a:r>
            <a:endParaRPr lang="es-ES" dirty="0"/>
          </a:p>
          <a:p>
            <a:pPr marL="355600" indent="-355600">
              <a:buNone/>
            </a:pPr>
            <a:endParaRPr lang="es-ES" dirty="0"/>
          </a:p>
          <a:p>
            <a:pPr marL="355600" indent="-355600" algn="ctr">
              <a:buNone/>
            </a:pPr>
            <a:r>
              <a:rPr lang="en-US" dirty="0">
                <a:hlinkClick r:id="rId2"/>
              </a:rPr>
              <a:t>https://adr-association.eu/</a:t>
            </a:r>
            <a:r>
              <a:rPr lang="es-ES" dirty="0"/>
              <a:t> </a:t>
            </a:r>
          </a:p>
          <a:p>
            <a:pPr marL="355600" indent="-355600" algn="ctr">
              <a:buNone/>
            </a:pPr>
            <a:endParaRPr lang="es-ES" dirty="0"/>
          </a:p>
          <a:p>
            <a:pPr marL="808038" indent="-357188">
              <a:buNone/>
            </a:pPr>
            <a:br>
              <a:rPr lang="en-US" sz="1400" dirty="0"/>
            </a:br>
            <a:endParaRPr lang="en-US" dirty="0"/>
          </a:p>
        </p:txBody>
      </p:sp>
      <p:pic>
        <p:nvPicPr>
          <p:cNvPr id="5" name="Graphic 4">
            <a:extLst>
              <a:ext uri="{FF2B5EF4-FFF2-40B4-BE49-F238E27FC236}">
                <a16:creationId xmlns:a16="http://schemas.microsoft.com/office/drawing/2014/main" id="{57F3EC51-1C3B-4F81-AE4E-9A2A30FA0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72264" y="1826937"/>
            <a:ext cx="2457450" cy="390525"/>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282" y="1285817"/>
            <a:ext cx="8868344" cy="648072"/>
          </a:xfrm>
        </p:spPr>
        <p:txBody>
          <a:bodyPr/>
          <a:lstStyle/>
          <a:p>
            <a:pPr algn="ctr"/>
            <a:br>
              <a:rPr lang="en-GB" dirty="0"/>
            </a:br>
            <a:r>
              <a:rPr lang="en-GB" sz="2500" dirty="0">
                <a:solidFill>
                  <a:srgbClr val="004494"/>
                </a:solidFill>
              </a:rPr>
              <a:t>What are we looking for :</a:t>
            </a:r>
            <a:r>
              <a:rPr lang="en-150" sz="2500" dirty="0">
                <a:solidFill>
                  <a:srgbClr val="004494"/>
                </a:solidFill>
              </a:rPr>
              <a:t> STARTS residencies</a:t>
            </a:r>
            <a:endParaRPr lang="en-US" sz="2500" dirty="0"/>
          </a:p>
        </p:txBody>
      </p:sp>
      <p:sp>
        <p:nvSpPr>
          <p:cNvPr id="3" name="Content Placeholder 2"/>
          <p:cNvSpPr>
            <a:spLocks noGrp="1"/>
          </p:cNvSpPr>
          <p:nvPr>
            <p:ph idx="1"/>
          </p:nvPr>
        </p:nvSpPr>
        <p:spPr>
          <a:xfrm>
            <a:off x="1088069" y="2015445"/>
            <a:ext cx="9349099" cy="4320877"/>
          </a:xfrm>
          <a:ln>
            <a:noFill/>
          </a:ln>
        </p:spPr>
        <p:txBody>
          <a:bodyPr/>
          <a:lstStyle/>
          <a:p>
            <a:pPr marL="0" lvl="1" indent="0" algn="just">
              <a:buNone/>
            </a:pPr>
            <a:endParaRPr lang="en-GB" sz="1400" u="sng" dirty="0">
              <a:solidFill>
                <a:srgbClr val="004494"/>
              </a:solidFill>
            </a:endParaRPr>
          </a:p>
          <a:p>
            <a:pPr marL="742950" lvl="2" indent="-342900" algn="just">
              <a:buFont typeface="Arial" panose="020B0604020202020204" pitchFamily="34" charset="0"/>
              <a:buChar char="•"/>
            </a:pPr>
            <a:r>
              <a:rPr lang="en-GB" sz="1600" dirty="0">
                <a:solidFill>
                  <a:srgbClr val="004494"/>
                </a:solidFill>
              </a:rPr>
              <a:t>Launch </a:t>
            </a:r>
            <a:r>
              <a:rPr lang="en-150" sz="1600" dirty="0">
                <a:solidFill>
                  <a:srgbClr val="004494"/>
                </a:solidFill>
              </a:rPr>
              <a:t>o</a:t>
            </a:r>
            <a:r>
              <a:rPr lang="en-GB" sz="1600" dirty="0">
                <a:solidFill>
                  <a:srgbClr val="004494"/>
                </a:solidFill>
              </a:rPr>
              <a:t>pen calls for artists to propose art-driven use experiments with (digital or bio) technologies. </a:t>
            </a:r>
          </a:p>
          <a:p>
            <a:pPr marL="742950" lvl="2" indent="-342900" algn="just">
              <a:buFont typeface="Arial" panose="020B0604020202020204" pitchFamily="34" charset="0"/>
              <a:buChar char="•"/>
            </a:pPr>
            <a:r>
              <a:rPr lang="en-GB" sz="1600" u="sng" dirty="0">
                <a:solidFill>
                  <a:srgbClr val="004494"/>
                </a:solidFill>
              </a:rPr>
              <a:t>Follow/mentor</a:t>
            </a:r>
            <a:r>
              <a:rPr lang="en-GB" sz="1600" dirty="0">
                <a:solidFill>
                  <a:srgbClr val="004494"/>
                </a:solidFill>
              </a:rPr>
              <a:t> these residences so they contribute to overall goals of project. </a:t>
            </a:r>
          </a:p>
          <a:p>
            <a:pPr marL="742950" lvl="2" indent="-342900" algn="just">
              <a:buFont typeface="Arial" panose="020B0604020202020204" pitchFamily="34" charset="0"/>
              <a:buChar char="•"/>
            </a:pPr>
            <a:r>
              <a:rPr lang="en-150" sz="1600" dirty="0">
                <a:solidFill>
                  <a:srgbClr val="004494"/>
                </a:solidFill>
              </a:rPr>
              <a:t>Ensure that artists and hosts of residencies (</a:t>
            </a:r>
            <a:r>
              <a:rPr lang="en-150" sz="1600" dirty="0" err="1">
                <a:solidFill>
                  <a:srgbClr val="004494"/>
                </a:solidFill>
              </a:rPr>
              <a:t>te</a:t>
            </a:r>
            <a:r>
              <a:rPr lang="de-AT" sz="1600" dirty="0" err="1">
                <a:solidFill>
                  <a:srgbClr val="004494"/>
                </a:solidFill>
              </a:rPr>
              <a:t>ch</a:t>
            </a:r>
            <a:r>
              <a:rPr lang="en-150" sz="1600" dirty="0" err="1">
                <a:solidFill>
                  <a:srgbClr val="004494"/>
                </a:solidFill>
              </a:rPr>
              <a:t>nology</a:t>
            </a:r>
            <a:r>
              <a:rPr lang="en-150" sz="1600" dirty="0">
                <a:solidFill>
                  <a:srgbClr val="004494"/>
                </a:solidFill>
              </a:rPr>
              <a:t> institutes, industry, end-users) can be brought together. </a:t>
            </a:r>
          </a:p>
          <a:p>
            <a:pPr marL="742950" lvl="2" indent="-342900" algn="just">
              <a:buFont typeface="Arial" panose="020B0604020202020204" pitchFamily="34" charset="0"/>
              <a:buChar char="•"/>
            </a:pPr>
            <a:endParaRPr lang="en-150" dirty="0">
              <a:solidFill>
                <a:srgbClr val="004494"/>
              </a:solidFill>
            </a:endParaRPr>
          </a:p>
          <a:p>
            <a:pPr marL="457200" lvl="1" indent="0">
              <a:spcAft>
                <a:spcPts val="600"/>
              </a:spcAft>
              <a:buNone/>
            </a:pPr>
            <a:r>
              <a:rPr lang="en-150" sz="1600" u="sng" dirty="0">
                <a:solidFill>
                  <a:srgbClr val="004494"/>
                </a:solidFill>
              </a:rPr>
              <a:t>Topics (non-inclusive)</a:t>
            </a:r>
            <a:r>
              <a:rPr lang="fr-BE" sz="1600" u="sng" dirty="0">
                <a:solidFill>
                  <a:srgbClr val="004494"/>
                </a:solidFill>
              </a:rPr>
              <a:t>:</a:t>
            </a:r>
            <a:endParaRPr lang="en-150" sz="1600" u="sng" dirty="0">
              <a:solidFill>
                <a:srgbClr val="004494"/>
              </a:solidFill>
            </a:endParaRPr>
          </a:p>
          <a:p>
            <a:pPr marL="1200150" lvl="2" indent="-285750">
              <a:spcAft>
                <a:spcPts val="600"/>
              </a:spcAft>
              <a:buFont typeface="Arial" panose="020B0604020202020204" pitchFamily="34" charset="0"/>
              <a:buChar char="•"/>
            </a:pPr>
            <a:r>
              <a:rPr lang="en-US" sz="1600" dirty="0">
                <a:solidFill>
                  <a:srgbClr val="004494"/>
                </a:solidFill>
              </a:rPr>
              <a:t>Art-driven compatible</a:t>
            </a:r>
            <a:r>
              <a:rPr lang="en-150" sz="1600" dirty="0">
                <a:solidFill>
                  <a:srgbClr val="004494"/>
                </a:solidFill>
              </a:rPr>
              <a:t> </a:t>
            </a:r>
            <a:r>
              <a:rPr lang="en-US" sz="1600" dirty="0">
                <a:solidFill>
                  <a:srgbClr val="004494"/>
                </a:solidFill>
              </a:rPr>
              <a:t>AI</a:t>
            </a:r>
            <a:r>
              <a:rPr lang="en-150" sz="1600" dirty="0">
                <a:solidFill>
                  <a:srgbClr val="004494"/>
                </a:solidFill>
              </a:rPr>
              <a:t> and </a:t>
            </a:r>
            <a:r>
              <a:rPr lang="en-US" sz="1600" dirty="0">
                <a:solidFill>
                  <a:srgbClr val="004494"/>
                </a:solidFill>
              </a:rPr>
              <a:t>applications of high-performance computing</a:t>
            </a:r>
          </a:p>
          <a:p>
            <a:pPr marL="1200150" lvl="2" indent="-285750">
              <a:spcAft>
                <a:spcPts val="600"/>
              </a:spcAft>
              <a:buFont typeface="Arial" panose="020B0604020202020204" pitchFamily="34" charset="0"/>
              <a:buChar char="•"/>
            </a:pPr>
            <a:r>
              <a:rPr lang="en-US" sz="1600" dirty="0">
                <a:solidFill>
                  <a:srgbClr val="004494"/>
                </a:solidFill>
              </a:rPr>
              <a:t>Art</a:t>
            </a:r>
            <a:r>
              <a:rPr lang="en-150" sz="1600" dirty="0">
                <a:solidFill>
                  <a:srgbClr val="004494"/>
                </a:solidFill>
              </a:rPr>
              <a:t>-driven </a:t>
            </a:r>
            <a:r>
              <a:rPr lang="en-US" sz="1600" dirty="0">
                <a:solidFill>
                  <a:srgbClr val="004494"/>
                </a:solidFill>
              </a:rPr>
              <a:t>uptake of the digital in the spirit of digital innovation hubs</a:t>
            </a:r>
          </a:p>
          <a:p>
            <a:pPr marL="1200150" lvl="2" indent="-285750">
              <a:spcAft>
                <a:spcPts val="600"/>
              </a:spcAft>
              <a:buFont typeface="Arial" panose="020B0604020202020204" pitchFamily="34" charset="0"/>
              <a:buChar char="•"/>
            </a:pPr>
            <a:r>
              <a:rPr lang="en-US" sz="1600" dirty="0">
                <a:solidFill>
                  <a:srgbClr val="004494"/>
                </a:solidFill>
              </a:rPr>
              <a:t>Art-driven use of technology to facilitate the Green Transition </a:t>
            </a:r>
            <a:r>
              <a:rPr lang="en-150" sz="1600" dirty="0">
                <a:solidFill>
                  <a:srgbClr val="004494"/>
                </a:solidFill>
              </a:rPr>
              <a:t>in spirit of </a:t>
            </a:r>
            <a:r>
              <a:rPr lang="en-US" sz="1600" dirty="0">
                <a:solidFill>
                  <a:srgbClr val="004494"/>
                </a:solidFill>
              </a:rPr>
              <a:t>‘New European Bauhaus’ </a:t>
            </a:r>
            <a:endParaRPr lang="en-150" sz="1600" dirty="0">
              <a:solidFill>
                <a:srgbClr val="004494"/>
              </a:solidFill>
            </a:endParaRPr>
          </a:p>
          <a:p>
            <a:pPr marL="1200150" lvl="2" indent="-285750">
              <a:spcAft>
                <a:spcPts val="600"/>
              </a:spcAft>
              <a:buFont typeface="Arial" panose="020B0604020202020204" pitchFamily="34" charset="0"/>
              <a:buChar char="•"/>
            </a:pPr>
            <a:r>
              <a:rPr lang="en-US" sz="1600" dirty="0">
                <a:solidFill>
                  <a:srgbClr val="004494"/>
                </a:solidFill>
              </a:rPr>
              <a:t>Art-driven use of digital media to fight disinformation</a:t>
            </a:r>
            <a:endParaRPr lang="en-150" sz="1600" dirty="0">
              <a:solidFill>
                <a:srgbClr val="004494"/>
              </a:solidFill>
            </a:endParaRPr>
          </a:p>
          <a:p>
            <a:pPr marL="400050" lvl="2" indent="0" algn="just"/>
            <a:endParaRPr lang="en-GB" dirty="0">
              <a:solidFill>
                <a:srgbClr val="004494"/>
              </a:solidFill>
            </a:endParaRPr>
          </a:p>
          <a:p>
            <a:pPr marL="457200" lvl="1" indent="0">
              <a:buNone/>
            </a:pPr>
            <a:endParaRPr lang="en-GB" dirty="0"/>
          </a:p>
          <a:p>
            <a:pPr>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26005811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447" y="2788212"/>
            <a:ext cx="8892988" cy="3388472"/>
          </a:xfrm>
        </p:spPr>
        <p:txBody>
          <a:bodyPr/>
          <a:lstStyle/>
          <a:p>
            <a:pPr>
              <a:buNone/>
            </a:pPr>
            <a:r>
              <a:rPr lang="en-GB" sz="1800" dirty="0"/>
              <a:t>Not art for art sakes </a:t>
            </a:r>
          </a:p>
          <a:p>
            <a:pPr>
              <a:buNone/>
            </a:pPr>
            <a:r>
              <a:rPr lang="en-GB" sz="1800" dirty="0"/>
              <a:t>Not technology for technology’s sake</a:t>
            </a:r>
          </a:p>
          <a:p>
            <a:pPr>
              <a:buNone/>
            </a:pPr>
            <a:endParaRPr lang="en-GB" sz="600" dirty="0"/>
          </a:p>
          <a:p>
            <a:pPr marL="0" indent="0">
              <a:buNone/>
            </a:pPr>
            <a:r>
              <a:rPr lang="en-GB" sz="1800" dirty="0"/>
              <a:t>The idea is </a:t>
            </a:r>
            <a:r>
              <a:rPr lang="en-150" sz="1800" dirty="0"/>
              <a:t>not </a:t>
            </a:r>
            <a:r>
              <a:rPr lang="en-GB" sz="1800" dirty="0"/>
              <a:t> to have standard </a:t>
            </a:r>
            <a:r>
              <a:rPr lang="en-150" sz="1800" dirty="0"/>
              <a:t>R&amp;D </a:t>
            </a:r>
            <a:r>
              <a:rPr lang="en-GB" sz="1800" dirty="0"/>
              <a:t> that add artistic contribution at the end of process but to have a reflected R&amp;I cycle with contributions of the arts at all stages.</a:t>
            </a:r>
          </a:p>
          <a:p>
            <a:pPr>
              <a:buNone/>
            </a:pPr>
            <a:endParaRPr lang="en-GB" sz="600" dirty="0"/>
          </a:p>
          <a:p>
            <a:pPr marL="0" indent="0">
              <a:buNone/>
            </a:pPr>
            <a:r>
              <a:rPr lang="en-GB" sz="1800" dirty="0"/>
              <a:t>The call is NOT to provide funding to the arts but to have the arts contribute to the new European approach to innovation</a:t>
            </a:r>
          </a:p>
          <a:p>
            <a:pPr>
              <a:buNone/>
            </a:pPr>
            <a:endParaRPr lang="en-GB" sz="600" dirty="0"/>
          </a:p>
          <a:p>
            <a:pPr marL="0" indent="0">
              <a:buNone/>
            </a:pPr>
            <a:r>
              <a:rPr lang="en-GB" sz="1800" dirty="0"/>
              <a:t>The call addresses </a:t>
            </a:r>
            <a:r>
              <a:rPr lang="en-GB" sz="1800" u="sng" dirty="0"/>
              <a:t>all</a:t>
            </a:r>
            <a:r>
              <a:rPr lang="en-GB" sz="1800" dirty="0"/>
              <a:t> pertinent sectors of industry (it is NOT targeted specifically on CCI)</a:t>
            </a:r>
          </a:p>
          <a:p>
            <a:pPr>
              <a:buNone/>
            </a:pPr>
            <a:br>
              <a:rPr lang="en-US" dirty="0"/>
            </a:br>
            <a:endParaRPr lang="en-US" dirty="0"/>
          </a:p>
        </p:txBody>
      </p:sp>
      <p:sp>
        <p:nvSpPr>
          <p:cNvPr id="4" name="Title 1"/>
          <p:cNvSpPr>
            <a:spLocks noGrp="1"/>
          </p:cNvSpPr>
          <p:nvPr>
            <p:ph type="title"/>
          </p:nvPr>
        </p:nvSpPr>
        <p:spPr>
          <a:xfrm>
            <a:off x="1819835" y="1511098"/>
            <a:ext cx="8229600" cy="936625"/>
          </a:xfrm>
        </p:spPr>
        <p:txBody>
          <a:bodyPr/>
          <a:lstStyle/>
          <a:p>
            <a:pPr marL="0" indent="0"/>
            <a:r>
              <a:rPr lang="en-GB" sz="2400" dirty="0"/>
              <a:t>Art-driven use experiments and design:</a:t>
            </a:r>
            <a:br>
              <a:rPr lang="en-GB" sz="2400" dirty="0"/>
            </a:br>
            <a:br>
              <a:rPr lang="en-GB" sz="2400" dirty="0"/>
            </a:br>
            <a:r>
              <a:rPr lang="en-GB" sz="2400" dirty="0"/>
              <a:t>The don’ts</a:t>
            </a:r>
            <a:endParaRPr lang="en-US" sz="24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96760" y="1928328"/>
            <a:ext cx="2507593" cy="1640292"/>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85889" y="1490264"/>
            <a:ext cx="3343788" cy="2189862"/>
          </a:xfrm>
          <a:prstGeom prst="rect">
            <a:avLst/>
          </a:prstGeom>
        </p:spPr>
      </p:pic>
      <p:sp>
        <p:nvSpPr>
          <p:cNvPr id="8" name="TextBox 7"/>
          <p:cNvSpPr txBox="1"/>
          <p:nvPr/>
        </p:nvSpPr>
        <p:spPr>
          <a:xfrm>
            <a:off x="3775500" y="3147645"/>
            <a:ext cx="2015094" cy="646331"/>
          </a:xfrm>
          <a:prstGeom prst="rect">
            <a:avLst/>
          </a:prstGeom>
          <a:noFill/>
        </p:spPr>
        <p:txBody>
          <a:bodyPr wrap="square" rtlCol="0">
            <a:spAutoFit/>
          </a:bodyPr>
          <a:lstStyle/>
          <a:p>
            <a:pPr algn="just" eaLnBrk="0" fontAlgn="base" hangingPunct="0">
              <a:spcBef>
                <a:spcPct val="0"/>
              </a:spcBef>
              <a:spcAft>
                <a:spcPct val="0"/>
              </a:spcAft>
            </a:pPr>
            <a:r>
              <a:rPr lang="en-GB" sz="1200" dirty="0">
                <a:solidFill>
                  <a:srgbClr val="931680"/>
                </a:solidFill>
                <a:latin typeface="Times" pitchFamily="18" charset="0"/>
              </a:rPr>
              <a:t>Encourage and facilitate stays of artists in technology institutions</a:t>
            </a:r>
          </a:p>
        </p:txBody>
      </p:sp>
      <p:sp>
        <p:nvSpPr>
          <p:cNvPr id="9" name="TextBox 8"/>
          <p:cNvSpPr txBox="1"/>
          <p:nvPr/>
        </p:nvSpPr>
        <p:spPr>
          <a:xfrm>
            <a:off x="7933049" y="3194309"/>
            <a:ext cx="2194832" cy="461665"/>
          </a:xfrm>
          <a:prstGeom prst="rect">
            <a:avLst/>
          </a:prstGeom>
          <a:noFill/>
        </p:spPr>
        <p:txBody>
          <a:bodyPr wrap="none" rtlCol="0">
            <a:spAutoFit/>
          </a:bodyPr>
          <a:lstStyle/>
          <a:p>
            <a:pPr eaLnBrk="0" fontAlgn="base" hangingPunct="0">
              <a:spcBef>
                <a:spcPct val="0"/>
              </a:spcBef>
              <a:spcAft>
                <a:spcPct val="0"/>
              </a:spcAft>
            </a:pPr>
            <a:r>
              <a:rPr lang="en-GB" sz="1200" dirty="0">
                <a:solidFill>
                  <a:srgbClr val="931680"/>
                </a:solidFill>
                <a:latin typeface="Times" pitchFamily="18" charset="0"/>
              </a:rPr>
              <a:t>Artists and digital experts teach </a:t>
            </a:r>
          </a:p>
          <a:p>
            <a:pPr eaLnBrk="0" fontAlgn="base" hangingPunct="0">
              <a:spcBef>
                <a:spcPct val="0"/>
              </a:spcBef>
              <a:spcAft>
                <a:spcPct val="0"/>
              </a:spcAft>
            </a:pPr>
            <a:r>
              <a:rPr lang="en-GB" sz="1200" dirty="0">
                <a:solidFill>
                  <a:srgbClr val="931680"/>
                </a:solidFill>
                <a:latin typeface="Times" pitchFamily="18" charset="0"/>
              </a:rPr>
              <a:t>digital skills e.g. to young adults</a:t>
            </a:r>
          </a:p>
        </p:txBody>
      </p:sp>
      <p:sp>
        <p:nvSpPr>
          <p:cNvPr id="10" name="TextBox 9"/>
          <p:cNvSpPr txBox="1"/>
          <p:nvPr/>
        </p:nvSpPr>
        <p:spPr>
          <a:xfrm>
            <a:off x="2820105" y="3886309"/>
            <a:ext cx="423107" cy="27699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eaLnBrk="0" latinLnBrk="1" hangingPunct="0"/>
            <a:r>
              <a:rPr lang="en-GB" sz="1200" dirty="0">
                <a:solidFill>
                  <a:srgbClr val="000000"/>
                </a:solidFill>
                <a:latin typeface="Verdana Bold"/>
                <a:ea typeface="Verdana Bold"/>
                <a:cs typeface="Verdana Bold"/>
                <a:sym typeface="Verdana Bold"/>
              </a:rPr>
              <a:t>    </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65057" y="1843372"/>
            <a:ext cx="2242339" cy="158568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3646" y="1511274"/>
            <a:ext cx="2311854" cy="2311854"/>
          </a:xfrm>
          <a:prstGeom prst="rect">
            <a:avLst/>
          </a:prstGeom>
        </p:spPr>
      </p:pic>
      <p:sp>
        <p:nvSpPr>
          <p:cNvPr id="13" name="Text Placeholder 2"/>
          <p:cNvSpPr txBox="1">
            <a:spLocks/>
          </p:cNvSpPr>
          <p:nvPr/>
        </p:nvSpPr>
        <p:spPr>
          <a:xfrm>
            <a:off x="1581225" y="3171907"/>
            <a:ext cx="2360506" cy="72009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just" fontAlgn="base">
              <a:spcBef>
                <a:spcPct val="0"/>
              </a:spcBef>
              <a:spcAft>
                <a:spcPct val="0"/>
              </a:spcAft>
            </a:pPr>
            <a:r>
              <a:rPr lang="en-GB" sz="1200" b="0" dirty="0">
                <a:solidFill>
                  <a:srgbClr val="931680"/>
                </a:solidFill>
                <a:latin typeface="Verdana"/>
              </a:rPr>
              <a:t>Address economic/social/</a:t>
            </a:r>
          </a:p>
          <a:p>
            <a:pPr lvl="1" algn="just" fontAlgn="base">
              <a:spcBef>
                <a:spcPct val="0"/>
              </a:spcBef>
              <a:spcAft>
                <a:spcPct val="0"/>
              </a:spcAft>
            </a:pPr>
            <a:r>
              <a:rPr lang="en-GB" sz="1200" b="0" dirty="0">
                <a:solidFill>
                  <a:srgbClr val="931680"/>
                </a:solidFill>
                <a:latin typeface="Verdana"/>
              </a:rPr>
              <a:t>ecological challenges </a:t>
            </a:r>
          </a:p>
          <a:p>
            <a:pPr lvl="1" algn="just" fontAlgn="base">
              <a:spcBef>
                <a:spcPct val="0"/>
              </a:spcBef>
              <a:spcAft>
                <a:spcPct val="0"/>
              </a:spcAft>
            </a:pPr>
            <a:r>
              <a:rPr lang="en-GB" sz="1200" b="0" dirty="0">
                <a:solidFill>
                  <a:srgbClr val="931680"/>
                </a:solidFill>
                <a:latin typeface="Verdana"/>
              </a:rPr>
              <a:t>jointly with artists. </a:t>
            </a:r>
          </a:p>
        </p:txBody>
      </p:sp>
      <p:sp>
        <p:nvSpPr>
          <p:cNvPr id="14" name="TextBox 13"/>
          <p:cNvSpPr txBox="1"/>
          <p:nvPr/>
        </p:nvSpPr>
        <p:spPr>
          <a:xfrm>
            <a:off x="5969775" y="3136887"/>
            <a:ext cx="1715020" cy="646331"/>
          </a:xfrm>
          <a:prstGeom prst="rect">
            <a:avLst/>
          </a:prstGeom>
          <a:noFill/>
        </p:spPr>
        <p:txBody>
          <a:bodyPr wrap="square" rtlCol="0">
            <a:spAutoFit/>
          </a:bodyPr>
          <a:lstStyle/>
          <a:p>
            <a:pPr algn="just" eaLnBrk="0" fontAlgn="base" hangingPunct="0">
              <a:spcBef>
                <a:spcPct val="0"/>
              </a:spcBef>
              <a:spcAft>
                <a:spcPct val="0"/>
              </a:spcAft>
            </a:pPr>
            <a:r>
              <a:rPr lang="en-GB" sz="1200" dirty="0">
                <a:solidFill>
                  <a:srgbClr val="931680"/>
                </a:solidFill>
                <a:latin typeface="Times" pitchFamily="18" charset="0"/>
              </a:rPr>
              <a:t>Annual prize honouring </a:t>
            </a:r>
          </a:p>
          <a:p>
            <a:pPr algn="just" eaLnBrk="0" fontAlgn="base" hangingPunct="0">
              <a:spcBef>
                <a:spcPct val="0"/>
              </a:spcBef>
              <a:spcAft>
                <a:spcPct val="0"/>
              </a:spcAft>
            </a:pPr>
            <a:r>
              <a:rPr lang="en-GB" sz="1200" dirty="0">
                <a:solidFill>
                  <a:srgbClr val="931680"/>
                </a:solidFill>
                <a:latin typeface="Times" pitchFamily="18" charset="0"/>
              </a:rPr>
              <a:t>successful art and tech </a:t>
            </a:r>
          </a:p>
          <a:p>
            <a:pPr algn="just" eaLnBrk="0" fontAlgn="base" hangingPunct="0">
              <a:spcBef>
                <a:spcPct val="0"/>
              </a:spcBef>
              <a:spcAft>
                <a:spcPct val="0"/>
              </a:spcAft>
            </a:pPr>
            <a:r>
              <a:rPr lang="en-GB" sz="1200" dirty="0">
                <a:solidFill>
                  <a:srgbClr val="931680"/>
                </a:solidFill>
                <a:latin typeface="Times" pitchFamily="18" charset="0"/>
              </a:rPr>
              <a:t>collaborations between</a:t>
            </a:r>
          </a:p>
        </p:txBody>
      </p:sp>
      <p:sp>
        <p:nvSpPr>
          <p:cNvPr id="16" name="Rectangle 15"/>
          <p:cNvSpPr/>
          <p:nvPr/>
        </p:nvSpPr>
        <p:spPr>
          <a:xfrm>
            <a:off x="2020558" y="1244914"/>
            <a:ext cx="7387810" cy="707886"/>
          </a:xfrm>
          <a:prstGeom prst="rect">
            <a:avLst/>
          </a:prstGeom>
        </p:spPr>
        <p:txBody>
          <a:bodyPr wrap="square">
            <a:spAutoFit/>
          </a:bodyPr>
          <a:lstStyle/>
          <a:p>
            <a:pPr lvl="1" algn="ctr" eaLnBrk="0" fontAlgn="base" hangingPunct="0">
              <a:spcBef>
                <a:spcPct val="0"/>
              </a:spcBef>
              <a:spcAft>
                <a:spcPct val="0"/>
              </a:spcAft>
            </a:pPr>
            <a:r>
              <a:rPr lang="en-GB" sz="2000" b="1" dirty="0">
                <a:solidFill>
                  <a:srgbClr val="034EA2"/>
                </a:solidFill>
                <a:latin typeface="Times" pitchFamily="18" charset="0"/>
              </a:rPr>
              <a:t>Topic Evolution: the call is a part  of  S+T+ARTS program in DG CONNECT that is organised in four STARTS pillars.</a:t>
            </a:r>
            <a:endParaRPr lang="en-US" sz="2000" b="1" dirty="0">
              <a:solidFill>
                <a:srgbClr val="034EA2"/>
              </a:solidFill>
              <a:latin typeface="Times" pitchFamily="18"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0392" y="375847"/>
            <a:ext cx="1007768" cy="1007768"/>
          </a:xfrm>
          <a:prstGeom prst="rect">
            <a:avLst/>
          </a:prstGeom>
        </p:spPr>
      </p:pic>
      <p:sp>
        <p:nvSpPr>
          <p:cNvPr id="15" name="TextBox 14">
            <a:extLst>
              <a:ext uri="{FF2B5EF4-FFF2-40B4-BE49-F238E27FC236}">
                <a16:creationId xmlns:a16="http://schemas.microsoft.com/office/drawing/2014/main" id="{30B89114-52B7-40EB-89B8-A7C102DB8D3A}"/>
              </a:ext>
            </a:extLst>
          </p:cNvPr>
          <p:cNvSpPr txBox="1"/>
          <p:nvPr/>
        </p:nvSpPr>
        <p:spPr>
          <a:xfrm>
            <a:off x="1779484" y="4089488"/>
            <a:ext cx="8520633" cy="2308324"/>
          </a:xfrm>
          <a:prstGeom prst="rect">
            <a:avLst/>
          </a:prstGeom>
          <a:noFill/>
        </p:spPr>
        <p:txBody>
          <a:bodyPr wrap="square">
            <a:spAutoFit/>
          </a:bodyPr>
          <a:lstStyle/>
          <a:p>
            <a:pPr eaLnBrk="0" fontAlgn="base" hangingPunct="0">
              <a:spcBef>
                <a:spcPct val="0"/>
              </a:spcBef>
              <a:spcAft>
                <a:spcPct val="0"/>
              </a:spcAft>
            </a:pPr>
            <a:r>
              <a:rPr lang="en-US" sz="1600" dirty="0">
                <a:solidFill>
                  <a:srgbClr val="000000"/>
                </a:solidFill>
                <a:latin typeface="Times" pitchFamily="18" charset="0"/>
              </a:rPr>
              <a:t>Annual STARTS price since 2016  (in total 7 years) </a:t>
            </a:r>
          </a:p>
          <a:p>
            <a:pPr eaLnBrk="0" fontAlgn="base" hangingPunct="0">
              <a:spcBef>
                <a:spcPct val="0"/>
              </a:spcBef>
              <a:spcAft>
                <a:spcPct val="0"/>
              </a:spcAft>
            </a:pPr>
            <a:endParaRPr lang="en-US" sz="1600" dirty="0">
              <a:solidFill>
                <a:srgbClr val="000000"/>
              </a:solidFill>
              <a:latin typeface="Times" pitchFamily="18" charset="0"/>
            </a:endParaRPr>
          </a:p>
          <a:p>
            <a:pPr eaLnBrk="0" fontAlgn="base" hangingPunct="0">
              <a:spcBef>
                <a:spcPct val="0"/>
              </a:spcBef>
              <a:spcAft>
                <a:spcPct val="0"/>
              </a:spcAft>
            </a:pPr>
            <a:r>
              <a:rPr lang="en-US" sz="1600" dirty="0">
                <a:solidFill>
                  <a:srgbClr val="000000"/>
                </a:solidFill>
                <a:latin typeface="Times" pitchFamily="18" charset="0"/>
              </a:rPr>
              <a:t>In H2020, lighthouse pilots addressed topics like </a:t>
            </a:r>
            <a:r>
              <a:rPr lang="en-US" sz="1600" dirty="0" err="1">
                <a:solidFill>
                  <a:srgbClr val="000000"/>
                </a:solidFill>
                <a:latin typeface="Times" pitchFamily="18" charset="0"/>
              </a:rPr>
              <a:t>recycable</a:t>
            </a:r>
            <a:r>
              <a:rPr lang="en-US" sz="1600" dirty="0">
                <a:solidFill>
                  <a:srgbClr val="000000"/>
                </a:solidFill>
                <a:latin typeface="Times" pitchFamily="18" charset="0"/>
              </a:rPr>
              <a:t> textiles or urban planning.</a:t>
            </a:r>
          </a:p>
          <a:p>
            <a:pPr eaLnBrk="0" fontAlgn="base" hangingPunct="0">
              <a:spcBef>
                <a:spcPct val="0"/>
              </a:spcBef>
              <a:spcAft>
                <a:spcPct val="0"/>
              </a:spcAft>
            </a:pPr>
            <a:endParaRPr lang="en-US" sz="1600" dirty="0">
              <a:solidFill>
                <a:srgbClr val="000000"/>
              </a:solidFill>
              <a:latin typeface="Times" pitchFamily="18" charset="0"/>
            </a:endParaRPr>
          </a:p>
          <a:p>
            <a:pPr eaLnBrk="0" fontAlgn="base" hangingPunct="0">
              <a:spcBef>
                <a:spcPct val="0"/>
              </a:spcBef>
              <a:spcAft>
                <a:spcPct val="0"/>
              </a:spcAft>
            </a:pPr>
            <a:r>
              <a:rPr lang="en-US" sz="1600" dirty="0">
                <a:solidFill>
                  <a:srgbClr val="000000"/>
                </a:solidFill>
                <a:latin typeface="Times" pitchFamily="18" charset="0"/>
              </a:rPr>
              <a:t>In HE (WP2021-2022) three projects address food security, urban planning, novel application in robotics.(call: HORIZON-CL4-2021-HUMAN-01-21 Art-driven use experiments and design)</a:t>
            </a:r>
          </a:p>
          <a:p>
            <a:pPr eaLnBrk="0" fontAlgn="base" hangingPunct="0">
              <a:spcBef>
                <a:spcPct val="0"/>
              </a:spcBef>
              <a:spcAft>
                <a:spcPct val="0"/>
              </a:spcAft>
            </a:pPr>
            <a:endParaRPr lang="en-US" sz="1600" dirty="0">
              <a:solidFill>
                <a:srgbClr val="000000"/>
              </a:solidFill>
              <a:latin typeface="Times" pitchFamily="18" charset="0"/>
            </a:endParaRPr>
          </a:p>
          <a:p>
            <a:pPr eaLnBrk="0" fontAlgn="base" hangingPunct="0">
              <a:spcBef>
                <a:spcPct val="0"/>
              </a:spcBef>
              <a:spcAft>
                <a:spcPct val="0"/>
              </a:spcAft>
            </a:pPr>
            <a:r>
              <a:rPr lang="en-US" sz="1600" dirty="0">
                <a:solidFill>
                  <a:srgbClr val="000000"/>
                </a:solidFill>
                <a:latin typeface="Times" pitchFamily="18" charset="0"/>
              </a:rPr>
              <a:t>The present call intends to promote the most successful </a:t>
            </a:r>
            <a:r>
              <a:rPr lang="en-150" sz="1600" dirty="0">
                <a:solidFill>
                  <a:srgbClr val="000000"/>
                </a:solidFill>
                <a:latin typeface="Times" pitchFamily="18" charset="0"/>
              </a:rPr>
              <a:t> </a:t>
            </a:r>
            <a:r>
              <a:rPr lang="en-US" sz="1600" dirty="0">
                <a:solidFill>
                  <a:srgbClr val="000000"/>
                </a:solidFill>
                <a:latin typeface="Times" pitchFamily="18" charset="0"/>
              </a:rPr>
              <a:t>STARTS instruments – prizes and residencies - without imposing on projects a predetermined theme</a:t>
            </a:r>
            <a:r>
              <a:rPr lang="en-150" sz="1600" dirty="0">
                <a:solidFill>
                  <a:srgbClr val="000000"/>
                </a:solidFill>
                <a:latin typeface="Times" pitchFamily="18" charset="0"/>
              </a:rPr>
              <a:t>.</a:t>
            </a:r>
            <a:endParaRPr lang="en-US" sz="1600" dirty="0">
              <a:solidFill>
                <a:srgbClr val="000000"/>
              </a:solidFill>
              <a:latin typeface="Times" pitchFamily="18" charset="0"/>
            </a:endParaRPr>
          </a:p>
        </p:txBody>
      </p:sp>
    </p:spTree>
    <p:extLst>
      <p:ext uri="{BB962C8B-B14F-4D97-AF65-F5344CB8AC3E}">
        <p14:creationId xmlns:p14="http://schemas.microsoft.com/office/powerpoint/2010/main" val="13881385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dirty="0"/>
          </a:p>
        </p:txBody>
      </p:sp>
      <p:sp>
        <p:nvSpPr>
          <p:cNvPr id="3" name="Content Placeholder 2"/>
          <p:cNvSpPr>
            <a:spLocks noGrp="1"/>
          </p:cNvSpPr>
          <p:nvPr>
            <p:ph idx="1"/>
          </p:nvPr>
        </p:nvSpPr>
        <p:spPr>
          <a:xfrm>
            <a:off x="975705" y="2285857"/>
            <a:ext cx="9566789" cy="4191000"/>
          </a:xfrm>
        </p:spPr>
        <p:txBody>
          <a:bodyPr/>
          <a:lstStyle/>
          <a:p>
            <a:r>
              <a:rPr lang="en-US" sz="1600" b="1" u="sng" dirty="0"/>
              <a:t>Institutions able to facilitate links between art and technology </a:t>
            </a:r>
          </a:p>
          <a:p>
            <a:pPr>
              <a:buNone/>
            </a:pPr>
            <a:r>
              <a:rPr lang="en-150" sz="1400" dirty="0"/>
              <a:t>	T</a:t>
            </a:r>
            <a:r>
              <a:rPr lang="en-US" sz="1400" dirty="0"/>
              <a:t>his call does not require technical expertise in the consortium but capacity to establish links  of industry partners as hosts of residencies and artists interest</a:t>
            </a:r>
            <a:r>
              <a:rPr lang="en-150" sz="1400" dirty="0"/>
              <a:t>ed</a:t>
            </a:r>
            <a:r>
              <a:rPr lang="en-US" sz="1400" dirty="0"/>
              <a:t> to work with industry or with research institutions.</a:t>
            </a:r>
          </a:p>
          <a:p>
            <a:pPr>
              <a:buNone/>
            </a:pPr>
            <a:endParaRPr lang="en-US" sz="1400" dirty="0"/>
          </a:p>
          <a:p>
            <a:r>
              <a:rPr lang="en-US" sz="1600" b="1" u="sng" dirty="0"/>
              <a:t>Institutions with a strong reputation in organizing Festivals that link music and digital</a:t>
            </a:r>
            <a:endParaRPr lang="en-150" sz="1600" b="1" u="sng" dirty="0"/>
          </a:p>
          <a:p>
            <a:pPr marL="0" indent="0">
              <a:buNone/>
            </a:pPr>
            <a:endParaRPr lang="en-150" sz="1600" b="1" u="sng" dirty="0"/>
          </a:p>
          <a:p>
            <a:r>
              <a:rPr lang="en-US" sz="1400" b="1" u="sng" dirty="0"/>
              <a:t>Artists </a:t>
            </a:r>
            <a:r>
              <a:rPr lang="en-150" sz="1400" b="1" u="sng" dirty="0"/>
              <a:t>are central: </a:t>
            </a:r>
            <a:r>
              <a:rPr lang="en-150" sz="1400" dirty="0"/>
              <a:t>they </a:t>
            </a:r>
            <a:r>
              <a:rPr lang="en-US" sz="1400" dirty="0"/>
              <a:t>will be funded exclusively through third party funding. Artists are not foreseen as beneficiaries in the project.</a:t>
            </a:r>
            <a:endParaRPr lang="en-150" sz="1400" dirty="0"/>
          </a:p>
          <a:p>
            <a:pPr marL="0" indent="0">
              <a:buNone/>
            </a:pPr>
            <a:r>
              <a:rPr lang="en-150" sz="1600" dirty="0">
                <a:solidFill>
                  <a:srgbClr val="931680"/>
                </a:solidFill>
              </a:rPr>
              <a:t>FSTP  for STARTS residencies (400-600KEUR, max 40kEUR/artist) </a:t>
            </a:r>
          </a:p>
          <a:p>
            <a:pPr marL="0" indent="0">
              <a:buNone/>
            </a:pPr>
            <a:r>
              <a:rPr lang="en-150" sz="1600" dirty="0">
                <a:solidFill>
                  <a:srgbClr val="931680"/>
                </a:solidFill>
              </a:rPr>
              <a:t>FSTP for STARTS prizes (120kEUR, 3 annual awards of two prizes of 20KEUR)</a:t>
            </a:r>
            <a:endParaRPr lang="en-150" sz="1600" dirty="0">
              <a:solidFill>
                <a:schemeClr val="tx2"/>
              </a:solidFill>
            </a:endParaRPr>
          </a:p>
          <a:p>
            <a:pPr marL="0" indent="0">
              <a:buNone/>
            </a:pPr>
            <a:endParaRPr lang="en-150" sz="1600" dirty="0"/>
          </a:p>
          <a:p>
            <a:r>
              <a:rPr lang="en-150" sz="1600" b="1" u="sng" dirty="0"/>
              <a:t>Hosts of residences: </a:t>
            </a:r>
            <a:r>
              <a:rPr lang="en-GB" sz="1600" dirty="0"/>
              <a:t>All sectors of industry that contribute to the areas mentioned in the call but in particular all digital players. </a:t>
            </a:r>
          </a:p>
          <a:p>
            <a:pPr marL="0" indent="0">
              <a:buNone/>
            </a:pPr>
            <a:br>
              <a:rPr lang="en-US" dirty="0"/>
            </a:br>
            <a:br>
              <a:rPr lang="en-US" dirty="0"/>
            </a:br>
            <a:endParaRPr lang="en-US" dirty="0"/>
          </a:p>
        </p:txBody>
      </p:sp>
      <p:sp>
        <p:nvSpPr>
          <p:cNvPr id="4" name="Title 1"/>
          <p:cNvSpPr txBox="1">
            <a:spLocks/>
          </p:cNvSpPr>
          <p:nvPr/>
        </p:nvSpPr>
        <p:spPr bwMode="auto">
          <a:xfrm>
            <a:off x="975705" y="1493228"/>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a:latin typeface="Verdana"/>
              </a:rPr>
              <a:t>Art-driven use experiments and design:</a:t>
            </a:r>
          </a:p>
          <a:p>
            <a:r>
              <a:rPr lang="en-US" sz="2400" dirty="0">
                <a:latin typeface="Verdana"/>
              </a:rPr>
              <a:t>Key actors: whom do we expect to submit?</a:t>
            </a:r>
            <a:br>
              <a:rPr lang="en-GB" sz="2400" kern="0" dirty="0">
                <a:latin typeface="Verdana"/>
              </a:rPr>
            </a:br>
            <a:endParaRPr lang="en-US" sz="2400" kern="0" dirty="0">
              <a:latin typeface="Verdana"/>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043" y="1154339"/>
            <a:ext cx="7886700" cy="420047"/>
          </a:xfrm>
        </p:spPr>
        <p:txBody>
          <a:bodyPr/>
          <a:lstStyle/>
          <a:p>
            <a:r>
              <a:rPr lang="en-GB" sz="2400" dirty="0"/>
              <a:t> Examples</a:t>
            </a:r>
          </a:p>
        </p:txBody>
      </p:sp>
      <p:sp>
        <p:nvSpPr>
          <p:cNvPr id="6" name="Text Placeholder 2"/>
          <p:cNvSpPr txBox="1">
            <a:spLocks/>
          </p:cNvSpPr>
          <p:nvPr/>
        </p:nvSpPr>
        <p:spPr>
          <a:xfrm>
            <a:off x="2047792" y="1936921"/>
            <a:ext cx="8179408" cy="3255778"/>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fontAlgn="base">
              <a:spcBef>
                <a:spcPct val="0"/>
              </a:spcBef>
              <a:spcAft>
                <a:spcPct val="0"/>
              </a:spcAft>
            </a:pPr>
            <a:endParaRPr lang="en-GB" sz="1350" dirty="0">
              <a:solidFill>
                <a:srgbClr val="333399"/>
              </a:solidFill>
              <a:latin typeface="Calibri" panose="020F0502020204030204" pitchFamily="34" charset="0"/>
              <a:ea typeface="Calibri" panose="020F0502020204030204" pitchFamily="34" charset="0"/>
              <a:cs typeface="Times New Roman" panose="02020603050405020304" pitchFamily="18" charset="0"/>
            </a:endParaRPr>
          </a:p>
          <a:p>
            <a:pPr lvl="1" fontAlgn="base">
              <a:spcBef>
                <a:spcPct val="0"/>
              </a:spcBef>
              <a:spcAft>
                <a:spcPct val="0"/>
              </a:spcAft>
            </a:pPr>
            <a:endParaRPr lang="en-GB" sz="1350" dirty="0">
              <a:solidFill>
                <a:srgbClr val="333399"/>
              </a:solidFill>
              <a:latin typeface="Verdana"/>
            </a:endParaRPr>
          </a:p>
          <a:p>
            <a:pPr lvl="1" fontAlgn="base">
              <a:spcBef>
                <a:spcPct val="0"/>
              </a:spcBef>
              <a:spcAft>
                <a:spcPct val="0"/>
              </a:spcAft>
            </a:pPr>
            <a:endParaRPr lang="en-GB" sz="1350" dirty="0">
              <a:solidFill>
                <a:srgbClr val="333399"/>
              </a:solidFill>
              <a:latin typeface="Verdana"/>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4880" y="992755"/>
            <a:ext cx="572825" cy="572825"/>
          </a:xfrm>
          <a:prstGeom prst="rect">
            <a:avLst/>
          </a:prstGeom>
        </p:spPr>
      </p:pic>
      <p:pic>
        <p:nvPicPr>
          <p:cNvPr id="5" name="Picture 2" descr="rockprin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961392" y="1218640"/>
            <a:ext cx="2157689" cy="2679116"/>
          </a:xfrm>
          <a:prstGeom prst="rect">
            <a:avLst/>
          </a:prstGeom>
          <a:noFill/>
          <a:extLst>
            <a:ext uri="{909E8E84-426E-40DD-AFC4-6F175D3DCCD1}">
              <a14:hiddenFill xmlns:a14="http://schemas.microsoft.com/office/drawing/2010/main">
                <a:solidFill>
                  <a:srgbClr val="FFFFFF"/>
                </a:solidFill>
              </a14:hiddenFill>
            </a:ext>
          </a:extLst>
        </p:spPr>
      </p:pic>
      <p:sp>
        <p:nvSpPr>
          <p:cNvPr id="7" name="Shape 198"/>
          <p:cNvSpPr/>
          <p:nvPr/>
        </p:nvSpPr>
        <p:spPr>
          <a:xfrm>
            <a:off x="7119080" y="1962651"/>
            <a:ext cx="2883040" cy="292803"/>
          </a:xfrm>
          <a:prstGeom prst="rect">
            <a:avLst/>
          </a:prstGeom>
          <a:solidFill>
            <a:srgbClr val="D9D9D9">
              <a:alpha val="25000"/>
            </a:srgbClr>
          </a:solidFill>
          <a:ln w="12700">
            <a:miter lim="400000"/>
          </a:ln>
          <a:extLst>
            <a:ext uri="{C572A759-6A51-4108-AA02-DFA0A04FC94B}">
              <ma14:wrappingTextBoxFlag xmlns:ma14="http://schemas.microsoft.com/office/mac/drawingml/2011/main" xmlns="" val="1"/>
            </a:ext>
          </a:extLst>
        </p:spPr>
        <p:txBody>
          <a:bodyPr wrap="square" lIns="135000" rIns="34289">
            <a:noAutofit/>
          </a:bodyPr>
          <a:lstStyle/>
          <a:p>
            <a:pPr eaLnBrk="0" fontAlgn="base" hangingPunct="0">
              <a:spcBef>
                <a:spcPct val="0"/>
              </a:spcBef>
              <a:spcAft>
                <a:spcPct val="0"/>
              </a:spcAft>
            </a:pPr>
            <a:r>
              <a:rPr lang="en-US" sz="1050" b="1" u="sng" dirty="0">
                <a:solidFill>
                  <a:srgbClr val="002060"/>
                </a:solidFill>
                <a:latin typeface="Times" pitchFamily="18" charset="0"/>
              </a:rPr>
              <a:t>STARTS prize 2017: </a:t>
            </a:r>
            <a:r>
              <a:rPr lang="en-US" sz="1050" b="1" dirty="0">
                <a:solidFill>
                  <a:srgbClr val="002060"/>
                </a:solidFill>
                <a:latin typeface="Times" pitchFamily="18" charset="0"/>
              </a:rPr>
              <a:t>Shaping low-grade granular material </a:t>
            </a:r>
          </a:p>
          <a:p>
            <a:pPr eaLnBrk="0" fontAlgn="base" hangingPunct="0">
              <a:spcBef>
                <a:spcPct val="0"/>
              </a:spcBef>
              <a:spcAft>
                <a:spcPct val="0"/>
              </a:spcAft>
            </a:pPr>
            <a:r>
              <a:rPr lang="en-US" sz="1050" b="1" dirty="0">
                <a:solidFill>
                  <a:srgbClr val="002060"/>
                </a:solidFill>
                <a:latin typeface="Times" pitchFamily="18" charset="0"/>
              </a:rPr>
              <a:t>(‘gravel’)  with robotic machines as architectural structures</a:t>
            </a:r>
          </a:p>
          <a:p>
            <a:pPr eaLnBrk="0" fontAlgn="base" hangingPunct="0">
              <a:spcBef>
                <a:spcPct val="0"/>
              </a:spcBef>
              <a:spcAft>
                <a:spcPct val="0"/>
              </a:spcAft>
            </a:pPr>
            <a:endParaRPr lang="en-GB" sz="1050" b="1" dirty="0">
              <a:solidFill>
                <a:srgbClr val="FFFFFF"/>
              </a:solidFill>
              <a:latin typeface="Times New Roman" panose="02020603050405020304" pitchFamily="18" charset="0"/>
              <a:cs typeface="Times New Roman" panose="02020603050405020304" pitchFamily="18" charset="0"/>
            </a:endParaRPr>
          </a:p>
        </p:txBody>
      </p:sp>
      <p:pic>
        <p:nvPicPr>
          <p:cNvPr id="8" name="image8.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27407" y="1767533"/>
            <a:ext cx="2072991" cy="2188754"/>
          </a:xfrm>
          <a:prstGeom prst="rect">
            <a:avLst/>
          </a:prstGeom>
          <a:ln w="12700">
            <a:miter lim="400000"/>
          </a:ln>
        </p:spPr>
      </p:pic>
      <p:sp>
        <p:nvSpPr>
          <p:cNvPr id="3" name="Rectangle 2"/>
          <p:cNvSpPr/>
          <p:nvPr/>
        </p:nvSpPr>
        <p:spPr>
          <a:xfrm>
            <a:off x="1758565" y="4080473"/>
            <a:ext cx="2531753" cy="1113125"/>
          </a:xfrm>
          <a:prstGeom prst="rect">
            <a:avLst/>
          </a:prstGeom>
        </p:spPr>
        <p:txBody>
          <a:bodyPr wrap="square">
            <a:spAutoFit/>
          </a:bodyPr>
          <a:lstStyle/>
          <a:p>
            <a:pPr eaLnBrk="0" fontAlgn="base" hangingPunct="0">
              <a:spcBef>
                <a:spcPts val="375"/>
              </a:spcBef>
              <a:spcAft>
                <a:spcPct val="0"/>
              </a:spcAft>
              <a:buClr>
                <a:srgbClr val="0F5494"/>
              </a:buClr>
              <a:buSzPct val="100000"/>
            </a:pPr>
            <a:r>
              <a:rPr lang="en-GB" sz="1050" b="1" u="sng" dirty="0">
                <a:solidFill>
                  <a:srgbClr val="002060"/>
                </a:solidFill>
                <a:latin typeface="Times" pitchFamily="18" charset="0"/>
              </a:rPr>
              <a:t>STARTS lighthouse pilot REFREAM</a:t>
            </a:r>
            <a:r>
              <a:rPr lang="en-GB" sz="1050" b="1" dirty="0">
                <a:solidFill>
                  <a:srgbClr val="002060"/>
                </a:solidFill>
                <a:latin typeface="Times" pitchFamily="18" charset="0"/>
              </a:rPr>
              <a:t> </a:t>
            </a:r>
            <a:r>
              <a:rPr lang="en-GB" sz="1050" dirty="0">
                <a:solidFill>
                  <a:srgbClr val="002060"/>
                </a:solidFill>
                <a:latin typeface="Arial" charset="0"/>
                <a:ea typeface="Arial" charset="0"/>
                <a:cs typeface="Arial" charset="0"/>
                <a:sym typeface="Verdana"/>
              </a:rPr>
              <a:t> </a:t>
            </a:r>
            <a:r>
              <a:rPr lang="en-GB" sz="1050" dirty="0" err="1">
                <a:solidFill>
                  <a:srgbClr val="002060"/>
                </a:solidFill>
                <a:latin typeface="Arial" charset="0"/>
                <a:ea typeface="Arial" charset="0"/>
                <a:cs typeface="Arial" charset="0"/>
                <a:sym typeface="Verdana"/>
              </a:rPr>
              <a:t>engages,industry</a:t>
            </a:r>
            <a:r>
              <a:rPr lang="en-GB" sz="1050" dirty="0">
                <a:solidFill>
                  <a:srgbClr val="002060"/>
                </a:solidFill>
                <a:latin typeface="Arial" charset="0"/>
                <a:ea typeface="Arial" charset="0"/>
                <a:cs typeface="Arial" charset="0"/>
                <a:sym typeface="Verdana"/>
              </a:rPr>
              <a:t>, end-users and artists in a broad artistic exploration of technologies for fashion.</a:t>
            </a:r>
          </a:p>
          <a:p>
            <a:pPr eaLnBrk="0" fontAlgn="base" hangingPunct="0">
              <a:spcBef>
                <a:spcPts val="375"/>
              </a:spcBef>
              <a:spcAft>
                <a:spcPct val="0"/>
              </a:spcAft>
              <a:buClr>
                <a:srgbClr val="0F5494"/>
              </a:buClr>
              <a:buSzPct val="100000"/>
            </a:pPr>
            <a:r>
              <a:rPr lang="en-GB" sz="1050" dirty="0">
                <a:solidFill>
                  <a:srgbClr val="002060"/>
                </a:solidFill>
                <a:latin typeface="Arial" charset="0"/>
                <a:ea typeface="Arial" charset="0"/>
                <a:cs typeface="Arial" charset="0"/>
                <a:sym typeface="Verdana"/>
              </a:rPr>
              <a:t>Goal:  creating a urban manufacturing value chain for recycle Fashion.</a:t>
            </a:r>
          </a:p>
        </p:txBody>
      </p:sp>
      <p:pic>
        <p:nvPicPr>
          <p:cNvPr id="9" name="Grafik 9"/>
          <p:cNvPicPr>
            <a:picLocks noChangeAspect="1"/>
          </p:cNvPicPr>
          <p:nvPr/>
        </p:nvPicPr>
        <p:blipFill rotWithShape="1">
          <a:blip r:embed="rId5"/>
          <a:srcRect t="9692"/>
          <a:stretch/>
        </p:blipFill>
        <p:spPr>
          <a:xfrm>
            <a:off x="5621165" y="4231403"/>
            <a:ext cx="2351705" cy="1294943"/>
          </a:xfrm>
          <a:prstGeom prst="rect">
            <a:avLst/>
          </a:prstGeom>
        </p:spPr>
      </p:pic>
      <p:sp>
        <p:nvSpPr>
          <p:cNvPr id="10" name="Rectangle 9"/>
          <p:cNvSpPr/>
          <p:nvPr/>
        </p:nvSpPr>
        <p:spPr>
          <a:xfrm>
            <a:off x="8066099" y="4380253"/>
            <a:ext cx="1813644" cy="923330"/>
          </a:xfrm>
          <a:prstGeom prst="rect">
            <a:avLst/>
          </a:prstGeom>
        </p:spPr>
        <p:txBody>
          <a:bodyPr wrap="square">
            <a:spAutoFit/>
          </a:bodyPr>
          <a:lstStyle/>
          <a:p>
            <a:pPr eaLnBrk="0" fontAlgn="base" hangingPunct="0">
              <a:spcBef>
                <a:spcPct val="0"/>
              </a:spcBef>
              <a:spcAft>
                <a:spcPct val="0"/>
              </a:spcAft>
            </a:pPr>
            <a:r>
              <a:rPr lang="en-GB" sz="900" u="sng" dirty="0">
                <a:solidFill>
                  <a:srgbClr val="000000"/>
                </a:solidFill>
                <a:latin typeface="IBM Plex Sans Medium"/>
                <a:ea typeface="IBM Plex Sans Medium"/>
                <a:cs typeface="IBM Plex Sans Medium"/>
              </a:rPr>
              <a:t>STARTS prize 2019</a:t>
            </a:r>
          </a:p>
          <a:p>
            <a:pPr eaLnBrk="0" fontAlgn="base" hangingPunct="0">
              <a:spcBef>
                <a:spcPct val="0"/>
              </a:spcBef>
              <a:spcAft>
                <a:spcPct val="0"/>
              </a:spcAft>
            </a:pPr>
            <a:r>
              <a:rPr lang="en-GB" sz="900" u="sng" dirty="0">
                <a:solidFill>
                  <a:srgbClr val="000000"/>
                </a:solidFill>
                <a:latin typeface="IBM Plex Sans Medium"/>
                <a:ea typeface="IBM Plex Sans Medium"/>
                <a:cs typeface="IBM Plex Sans Medium"/>
              </a:rPr>
              <a:t>Alias </a:t>
            </a:r>
            <a:r>
              <a:rPr lang="en-GB" sz="900" dirty="0">
                <a:solidFill>
                  <a:srgbClr val="000000"/>
                </a:solidFill>
                <a:latin typeface="IBM Plex Sans Medium"/>
                <a:ea typeface="IBM Plex Sans Medium"/>
                <a:cs typeface="IBM Plex Sans Medium"/>
              </a:rPr>
              <a:t>by </a:t>
            </a:r>
            <a:r>
              <a:rPr lang="en-GB" sz="900" dirty="0" err="1">
                <a:solidFill>
                  <a:srgbClr val="000000"/>
                </a:solidFill>
                <a:latin typeface="IBM Plex Sans Medium"/>
                <a:ea typeface="IBM Plex Sans Medium"/>
                <a:cs typeface="IBM Plex Sans Medium"/>
              </a:rPr>
              <a:t>Bjørn</a:t>
            </a:r>
            <a:r>
              <a:rPr lang="en-GB" sz="900" dirty="0">
                <a:solidFill>
                  <a:srgbClr val="000000"/>
                </a:solidFill>
                <a:latin typeface="IBM Plex Sans Medium"/>
                <a:ea typeface="IBM Plex Sans Medium"/>
                <a:cs typeface="IBM Plex Sans Medium"/>
              </a:rPr>
              <a:t> </a:t>
            </a:r>
            <a:r>
              <a:rPr lang="en-GB" sz="900" dirty="0" err="1">
                <a:solidFill>
                  <a:srgbClr val="000000"/>
                </a:solidFill>
                <a:latin typeface="IBM Plex Sans Medium"/>
                <a:ea typeface="IBM Plex Sans Medium"/>
                <a:cs typeface="IBM Plex Sans Medium"/>
              </a:rPr>
              <a:t>Karmann</a:t>
            </a:r>
            <a:r>
              <a:rPr lang="en-GB" sz="900" dirty="0">
                <a:solidFill>
                  <a:srgbClr val="000000"/>
                </a:solidFill>
                <a:latin typeface="IBM Plex Sans Medium"/>
                <a:ea typeface="IBM Plex Sans Medium"/>
                <a:cs typeface="IBM Plex Sans Medium"/>
              </a:rPr>
              <a:t>, </a:t>
            </a:r>
          </a:p>
          <a:p>
            <a:pPr eaLnBrk="0" fontAlgn="base" hangingPunct="0">
              <a:spcBef>
                <a:spcPct val="0"/>
              </a:spcBef>
              <a:spcAft>
                <a:spcPct val="0"/>
              </a:spcAft>
            </a:pPr>
            <a:r>
              <a:rPr lang="en-GB" sz="900" dirty="0">
                <a:solidFill>
                  <a:srgbClr val="000000"/>
                </a:solidFill>
                <a:latin typeface="IBM Plex Sans Medium"/>
                <a:ea typeface="IBM Plex Sans Medium"/>
                <a:cs typeface="IBM Plex Sans Medium"/>
              </a:rPr>
              <a:t>Tore Knudsen </a:t>
            </a:r>
            <a:br>
              <a:rPr lang="en-GB" sz="900" dirty="0">
                <a:solidFill>
                  <a:srgbClr val="000000"/>
                </a:solidFill>
                <a:latin typeface="IBM Plex Sans Medium"/>
                <a:ea typeface="IBM Plex Sans Medium"/>
                <a:cs typeface="IBM Plex Sans Medium"/>
              </a:rPr>
            </a:br>
            <a:br>
              <a:rPr lang="en-GB" sz="900" dirty="0">
                <a:solidFill>
                  <a:srgbClr val="000000"/>
                </a:solidFill>
                <a:latin typeface="IBM Plex Sans Medium"/>
                <a:ea typeface="IBM Plex Sans Medium"/>
                <a:cs typeface="IBM Plex Sans Medium"/>
              </a:rPr>
            </a:br>
            <a:r>
              <a:rPr lang="en-GB" sz="900" dirty="0">
                <a:solidFill>
                  <a:srgbClr val="000000"/>
                </a:solidFill>
                <a:latin typeface="IBM Plex Sans Medium"/>
                <a:ea typeface="IBM Plex Sans Medium"/>
                <a:cs typeface="IBM Plex Sans Medium"/>
              </a:rPr>
              <a:t>Control  the curiosity of your smart assistant</a:t>
            </a:r>
            <a:endParaRPr lang="en-GB" sz="900" dirty="0">
              <a:solidFill>
                <a:srgbClr val="000000"/>
              </a:solidFill>
              <a:latin typeface="Times" pitchFamily="18" charset="0"/>
            </a:endParaRPr>
          </a:p>
        </p:txBody>
      </p:sp>
    </p:spTree>
    <p:extLst>
      <p:ext uri="{BB962C8B-B14F-4D97-AF65-F5344CB8AC3E}">
        <p14:creationId xmlns:p14="http://schemas.microsoft.com/office/powerpoint/2010/main" val="24080976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1174376" y="2347248"/>
            <a:ext cx="929812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808038" indent="-452438">
              <a:buNone/>
            </a:pPr>
            <a:endParaRPr lang="en-GB" sz="1400" u="sng" dirty="0">
              <a:latin typeface="Verdana"/>
            </a:endParaRPr>
          </a:p>
          <a:p>
            <a:pPr marL="808038" indent="-452438">
              <a:buNone/>
            </a:pPr>
            <a:r>
              <a:rPr lang="en-GB" sz="1600" dirty="0">
                <a:latin typeface="Verdana"/>
              </a:rPr>
              <a:t>Upcoming events pertinent in the present context will be also posted on</a:t>
            </a:r>
          </a:p>
          <a:p>
            <a:pPr marL="808038" indent="-452438">
              <a:buNone/>
            </a:pPr>
            <a:r>
              <a:rPr lang="en-GB" sz="1600" u="sng" dirty="0">
                <a:latin typeface="Verdana"/>
                <a:hlinkClick r:id="rId2"/>
              </a:rPr>
              <a:t>https://www.starts.eu/</a:t>
            </a:r>
            <a:endParaRPr lang="en-150" sz="1600" u="sng" dirty="0">
              <a:latin typeface="Verdana"/>
            </a:endParaRPr>
          </a:p>
          <a:p>
            <a:pPr marL="808038" indent="-452438">
              <a:buNone/>
            </a:pPr>
            <a:endParaRPr lang="en-150" sz="1600" u="sng" dirty="0">
              <a:latin typeface="Verdana"/>
            </a:endParaRPr>
          </a:p>
          <a:p>
            <a:pPr marL="808038" indent="-452438">
              <a:buNone/>
            </a:pPr>
            <a:r>
              <a:rPr lang="en-US" sz="1600" dirty="0">
                <a:latin typeface="Verdana"/>
              </a:rPr>
              <a:t>The website STARTS.eu </a:t>
            </a:r>
            <a:r>
              <a:rPr lang="en-150" sz="1600" dirty="0">
                <a:latin typeface="Verdana"/>
              </a:rPr>
              <a:t>also </a:t>
            </a:r>
            <a:r>
              <a:rPr lang="en-US" sz="1600" dirty="0">
                <a:latin typeface="Verdana"/>
              </a:rPr>
              <a:t>contains links to </a:t>
            </a:r>
          </a:p>
          <a:p>
            <a:pPr marL="808038" indent="-452438"/>
            <a:r>
              <a:rPr lang="en-US" sz="1600" dirty="0">
                <a:latin typeface="Verdana"/>
              </a:rPr>
              <a:t>all running projects, </a:t>
            </a:r>
            <a:endParaRPr lang="en-150" sz="1600" dirty="0">
              <a:latin typeface="Verdana"/>
            </a:endParaRPr>
          </a:p>
          <a:p>
            <a:pPr marL="808038" indent="-452438"/>
            <a:r>
              <a:rPr lang="en-US" sz="1600" dirty="0">
                <a:latin typeface="Verdana"/>
              </a:rPr>
              <a:t>all STARTS residencies funded</a:t>
            </a:r>
          </a:p>
          <a:p>
            <a:pPr marL="808038" indent="-452438"/>
            <a:r>
              <a:rPr lang="en-US" sz="1600" dirty="0">
                <a:latin typeface="Verdana"/>
              </a:rPr>
              <a:t>all STARTS prize winners</a:t>
            </a:r>
          </a:p>
          <a:p>
            <a:pPr marL="808038" indent="-452438">
              <a:buNone/>
            </a:pPr>
            <a:endParaRPr lang="en-US" sz="1600" kern="0" dirty="0">
              <a:latin typeface="Verdana"/>
            </a:endParaRPr>
          </a:p>
          <a:p>
            <a:pPr marL="808038" indent="-452438">
              <a:buNone/>
            </a:pPr>
            <a:r>
              <a:rPr lang="en-US" sz="1600" kern="0" dirty="0">
                <a:latin typeface="Verdana"/>
              </a:rPr>
              <a:t>EC contacts:</a:t>
            </a:r>
          </a:p>
          <a:p>
            <a:pPr marL="808038" indent="-452438">
              <a:buNone/>
            </a:pPr>
            <a:r>
              <a:rPr lang="en-US" sz="1600" kern="0" dirty="0">
                <a:latin typeface="Verdana"/>
                <a:hlinkClick r:id="rId3"/>
              </a:rPr>
              <a:t>Ralph.Dum@ec.europa.eu</a:t>
            </a:r>
            <a:endParaRPr lang="en-US" sz="1600" kern="0" dirty="0">
              <a:latin typeface="Verdana"/>
            </a:endParaRPr>
          </a:p>
          <a:p>
            <a:pPr marL="808038" indent="-452438">
              <a:buNone/>
            </a:pPr>
            <a:r>
              <a:rPr lang="en-US" sz="1600" kern="0" dirty="0">
                <a:latin typeface="Verdana"/>
                <a:hlinkClick r:id="rId4"/>
              </a:rPr>
              <a:t>Peter.Friess@ec.europa.eu</a:t>
            </a:r>
            <a:endParaRPr lang="en-US" sz="1600" kern="0" dirty="0">
              <a:latin typeface="Verdana"/>
            </a:endParaRPr>
          </a:p>
          <a:p>
            <a:pPr marL="808038" indent="-452438">
              <a:buNone/>
            </a:pPr>
            <a:endParaRPr lang="en-US" sz="1400" kern="0" dirty="0">
              <a:latin typeface="Verdana"/>
            </a:endParaRPr>
          </a:p>
          <a:p>
            <a:pPr marL="808038" indent="-452438">
              <a:buNone/>
            </a:pPr>
            <a:endParaRPr lang="en-US" sz="1400" kern="0" dirty="0">
              <a:latin typeface="Verdana"/>
            </a:endParaRPr>
          </a:p>
          <a:p>
            <a:pPr marL="808038" indent="-452438">
              <a:buNone/>
            </a:pPr>
            <a:r>
              <a:rPr lang="en-US" sz="1400" kern="0" dirty="0">
                <a:latin typeface="Verdana"/>
              </a:rPr>
              <a:t>	</a:t>
            </a:r>
            <a:br>
              <a:rPr lang="en-US" sz="1400" kern="0" dirty="0">
                <a:latin typeface="Verdana"/>
              </a:rPr>
            </a:br>
            <a:endParaRPr lang="en-US" kern="0" dirty="0">
              <a:latin typeface="Verdana"/>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152" y="4077072"/>
            <a:ext cx="2304256" cy="2304256"/>
          </a:xfrm>
          <a:prstGeom prst="rect">
            <a:avLst/>
          </a:prstGeom>
        </p:spPr>
      </p:pic>
      <p:sp>
        <p:nvSpPr>
          <p:cNvPr id="7" name="Title 1">
            <a:extLst>
              <a:ext uri="{FF2B5EF4-FFF2-40B4-BE49-F238E27FC236}">
                <a16:creationId xmlns:a16="http://schemas.microsoft.com/office/drawing/2014/main" id="{F7150141-386B-43CB-87F4-81C8059D1F73}"/>
              </a:ext>
            </a:extLst>
          </p:cNvPr>
          <p:cNvSpPr txBox="1">
            <a:spLocks/>
          </p:cNvSpPr>
          <p:nvPr/>
        </p:nvSpPr>
        <p:spPr bwMode="auto">
          <a:xfrm>
            <a:off x="1772135" y="1427796"/>
            <a:ext cx="8229600" cy="121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400" kern="0" dirty="0">
                <a:latin typeface="Verdana"/>
              </a:rPr>
              <a:t>HORIZON-CL4-2023-HUMAN-01-82</a:t>
            </a:r>
            <a:br>
              <a:rPr lang="en-150" kern="0" dirty="0">
                <a:latin typeface="Verdana"/>
              </a:rPr>
            </a:br>
            <a:r>
              <a:rPr lang="en-US" sz="1600" kern="0" dirty="0">
                <a:latin typeface="Verdana"/>
              </a:rPr>
              <a:t>Art-driven digital innovation </a:t>
            </a:r>
            <a:br>
              <a:rPr lang="en-150" sz="1600" kern="0" dirty="0">
                <a:latin typeface="Verdana"/>
              </a:rPr>
            </a:br>
            <a:r>
              <a:rPr lang="en-US" sz="1600" kern="0" dirty="0">
                <a:latin typeface="Verdana"/>
              </a:rPr>
              <a:t>Towards human compatible and ecologically conscious technology</a:t>
            </a:r>
            <a:br>
              <a:rPr lang="en-150" sz="1600" kern="0" dirty="0">
                <a:latin typeface="Verdana"/>
              </a:rPr>
            </a:br>
            <a:r>
              <a:rPr lang="en-GB" sz="1600" kern="0" dirty="0">
                <a:latin typeface="Verdana"/>
              </a:rPr>
              <a:t> </a:t>
            </a:r>
            <a:br>
              <a:rPr lang="en-GB" kern="0" dirty="0">
                <a:latin typeface="Verdana"/>
              </a:rPr>
            </a:br>
            <a:endParaRPr lang="en-US" sz="2400" kern="0" dirty="0">
              <a:latin typeface="Verdana"/>
            </a:endParaRPr>
          </a:p>
        </p:txBody>
      </p:sp>
      <p:sp>
        <p:nvSpPr>
          <p:cNvPr id="2" name="Title 1">
            <a:extLst>
              <a:ext uri="{FF2B5EF4-FFF2-40B4-BE49-F238E27FC236}">
                <a16:creationId xmlns:a16="http://schemas.microsoft.com/office/drawing/2014/main" id="{D0472066-6EE7-4F45-AD11-F478CBD0B960}"/>
              </a:ext>
            </a:extLst>
          </p:cNvPr>
          <p:cNvSpPr>
            <a:spLocks noGrp="1"/>
          </p:cNvSpPr>
          <p:nvPr>
            <p:ph type="title"/>
          </p:nvPr>
        </p:nvSpPr>
        <p:spPr>
          <a:xfrm>
            <a:off x="1991544" y="1776671"/>
            <a:ext cx="8229600" cy="936625"/>
          </a:xfrm>
        </p:spPr>
        <p:txBody>
          <a:bodyPr/>
          <a:lstStyle/>
          <a:p>
            <a:br>
              <a:rPr lang="en-150" dirty="0"/>
            </a:br>
            <a:r>
              <a:rPr lang="en-GB" dirty="0"/>
              <a:t> </a:t>
            </a:r>
            <a:br>
              <a:rPr lang="en-GB" kern="0" dirty="0"/>
            </a:br>
            <a:endParaRPr lang="en-150" dirty="0"/>
          </a:p>
        </p:txBody>
      </p:sp>
    </p:spTree>
    <p:extLst>
      <p:ext uri="{BB962C8B-B14F-4D97-AF65-F5344CB8AC3E}">
        <p14:creationId xmlns:p14="http://schemas.microsoft.com/office/powerpoint/2010/main" val="14413337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955646" y="1981434"/>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Promote effective use and deployment of intellectual property ensuring easier access to and sharing of IP-protected assets which are essential to the development of digital and industrial solutions among others, benefitting society.</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Provide models to improve the preparedness to respond to future emergencies with adequate solutions (including digital and industrial solutions) via efficient technology licensing.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Coordination and Support Action (CSA)</a:t>
            </a:r>
          </a:p>
          <a:p>
            <a:pPr marL="0" marR="0" lvl="1" indent="0" algn="l" defTabSz="914400" rtl="0" eaLnBrk="1" fontAlgn="auto" latinLnBrk="0" hangingPunct="1">
              <a:lnSpc>
                <a:spcPct val="100000"/>
              </a:lnSpc>
              <a:spcBef>
                <a:spcPts val="1200"/>
              </a:spcBef>
              <a:spcAft>
                <a:spcPts val="0"/>
              </a:spcAft>
              <a:buClr>
                <a:srgbClr val="ED7D31"/>
              </a:buClr>
              <a:buSzTx/>
              <a:buFontTx/>
              <a:buNone/>
              <a:tabLst/>
              <a:defRPr/>
            </a:pPr>
            <a:endParaRPr kumimoji="0" lang="fr-B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955646" y="563771"/>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HORIZON-CL4-2023-HUMAN-01-31: Toolbox for efficient IP licensing for market uptake and societal value creation (CSA)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672359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687198" y="1583267"/>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Strengthen the base for industry-academia collaboration in the higher education institutions in the European Union and Associated Countries and help fostering skills addressing industry and public sector needs;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Facilitate industry and SMEs to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capitalise</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on the diversity of R&amp;I talents, skills and cultures across the European Union and Associated Countries and spread novel approaches for industry-academia-public sector co-creation in cross-border manner;</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Boost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valorisation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of excellent research results and innovation, i.e. transforming them into sustainable solutions with economic and social value.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Coordination and Support Action (CSA)</a:t>
            </a:r>
          </a:p>
          <a:p>
            <a:pPr marL="0" marR="0" lvl="1" indent="0" algn="l" defTabSz="914400" rtl="0" eaLnBrk="1" fontAlgn="auto" latinLnBrk="0" hangingPunct="1">
              <a:lnSpc>
                <a:spcPct val="100000"/>
              </a:lnSpc>
              <a:spcBef>
                <a:spcPts val="1200"/>
              </a:spcBef>
              <a:spcAft>
                <a:spcPts val="0"/>
              </a:spcAft>
              <a:buClr>
                <a:srgbClr val="ED7D31"/>
              </a:buClr>
              <a:buSzTx/>
              <a:buFontTx/>
              <a:buNone/>
              <a:tabLst/>
              <a:defRPr/>
            </a:pPr>
            <a:endParaRPr kumimoji="0" lang="fr-B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762699" y="479881"/>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HORIZON-CL4-2023-HUMAN-01-32: Piloting communities of expert facilitators to improve industry-academia-public sector co-creation (CSA)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22232438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670420" y="1769534"/>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Value creation and transfer to economy and society by increased interactions between arts and cultural institutions, citizens and industry;</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Innovative solutions with strong societal acceptance for uptake and transformative capacity through new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conceptualisations</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of societal challenges enabled through artistic methodologies and approaches;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Enabling interactions, schemes and modes engaging civil society, arts, cultural institutions and industry to benefit diverse communities, develop skills and promote preparedness, recovery and the twin transition.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5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1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Coordination and Support Action (CSA)</a:t>
            </a:r>
          </a:p>
          <a:p>
            <a:pPr marL="0" marR="0" lvl="1" indent="0" algn="l" defTabSz="914400" rtl="0" eaLnBrk="1" fontAlgn="auto" latinLnBrk="0" hangingPunct="1">
              <a:lnSpc>
                <a:spcPct val="100000"/>
              </a:lnSpc>
              <a:spcBef>
                <a:spcPts val="1200"/>
              </a:spcBef>
              <a:spcAft>
                <a:spcPts val="0"/>
              </a:spcAft>
              <a:buClr>
                <a:srgbClr val="ED7D31"/>
              </a:buClr>
              <a:buSzTx/>
              <a:buFontTx/>
              <a:buNone/>
              <a:tabLst/>
              <a:defRPr/>
            </a:pPr>
            <a:endParaRPr kumimoji="0" lang="fr-BE"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1"/>
          <p:cNvSpPr txBox="1">
            <a:spLocks/>
          </p:cNvSpPr>
          <p:nvPr/>
        </p:nvSpPr>
        <p:spPr>
          <a:xfrm>
            <a:off x="771088" y="572160"/>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HORIZON-CL4-2023-HUMAN-01-33: Fostering knowledge </a:t>
            </a:r>
            <a:r>
              <a:rPr kumimoji="0" lang="en-US" sz="2000" b="1" i="0" u="none" strike="noStrike" kern="1200" cap="none" spc="0" normalizeH="0" baseline="0" noProof="0" dirty="0" err="1">
                <a:ln>
                  <a:noFill/>
                </a:ln>
                <a:solidFill>
                  <a:srgbClr val="931680"/>
                </a:solidFill>
                <a:effectLst/>
                <a:uLnTx/>
                <a:uFillTx/>
                <a:latin typeface="Arial"/>
                <a:ea typeface="+mj-ea"/>
                <a:cs typeface="+mj-cs"/>
              </a:rPr>
              <a:t>valorisation</a:t>
            </a:r>
            <a:r>
              <a:rPr kumimoji="0" lang="en-US" sz="2000" b="1" i="0" u="none" strike="noStrike" kern="1200" cap="none" spc="0" normalizeH="0" baseline="0" noProof="0" dirty="0">
                <a:ln>
                  <a:noFill/>
                </a:ln>
                <a:solidFill>
                  <a:srgbClr val="931680"/>
                </a:solidFill>
                <a:effectLst/>
                <a:uLnTx/>
                <a:uFillTx/>
                <a:latin typeface="Arial"/>
                <a:ea typeface="+mj-ea"/>
                <a:cs typeface="+mj-cs"/>
              </a:rPr>
              <a:t> through societal and cultural interactions (CSA)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11504590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40769"/>
            <a:ext cx="10972800" cy="720080"/>
          </a:xfrm>
        </p:spPr>
        <p:txBody>
          <a:bodyPr/>
          <a:lstStyle/>
          <a:p>
            <a:br>
              <a:rPr lang="en-IE" dirty="0"/>
            </a:br>
            <a:r>
              <a:rPr lang="hu-HU" sz="1800" dirty="0" err="1"/>
              <a:t>Work</a:t>
            </a:r>
            <a:r>
              <a:rPr lang="hu-HU" sz="1800" dirty="0"/>
              <a:t> Programme </a:t>
            </a:r>
            <a:r>
              <a:rPr lang="hu-HU" sz="1800" dirty="0" err="1"/>
              <a:t>topic</a:t>
            </a:r>
            <a:r>
              <a:rPr lang="en-IE" sz="1800" dirty="0"/>
              <a:t>: </a:t>
            </a:r>
            <a:r>
              <a:rPr lang="en-GB" sz="1800" dirty="0"/>
              <a:t>HORIZON-CL4-2023-HUMAN-01-91: International Hub for Digital Partnerships in the Indo-Pacific (CSA)</a:t>
            </a:r>
            <a:br>
              <a:rPr lang="en-US" sz="1800" dirty="0"/>
            </a:br>
            <a:endParaRPr lang="en-US" sz="1800" dirty="0"/>
          </a:p>
        </p:txBody>
      </p:sp>
      <p:sp>
        <p:nvSpPr>
          <p:cNvPr id="3" name="Content Placeholder 2"/>
          <p:cNvSpPr>
            <a:spLocks noGrp="1"/>
          </p:cNvSpPr>
          <p:nvPr>
            <p:ph idx="1"/>
          </p:nvPr>
        </p:nvSpPr>
        <p:spPr>
          <a:xfrm>
            <a:off x="767408" y="2276475"/>
            <a:ext cx="10009112" cy="3895725"/>
          </a:xfrm>
          <a:ln>
            <a:noFill/>
          </a:ln>
        </p:spPr>
        <p:txBody>
          <a:bodyPr/>
          <a:lstStyle/>
          <a:p>
            <a:pPr>
              <a:buNone/>
            </a:pPr>
            <a:r>
              <a:rPr lang="en-US" dirty="0"/>
              <a:t>1. What are you looking for?</a:t>
            </a:r>
          </a:p>
          <a:p>
            <a:pPr lvl="0"/>
            <a:r>
              <a:rPr lang="en-GB" sz="1600"/>
              <a:t>Organise </a:t>
            </a:r>
            <a:r>
              <a:rPr lang="en-GB" sz="1600" dirty="0"/>
              <a:t>networks, conferences, workshops and other actions that support R&amp;I activities in the Digital Partnerships with Japan, South Korea and Singapore, and with India in the context of the Trade and Technology Council. The thematic areas of cooperation would include semiconductors, especially next generation of semiconductors, emerging privacy-enhancing technologies, high performing, energy efficient and sustainable 5G and Beyond 5G technologies, data technologies, Artificial Intelligence, SME’s digital transformation, smart cities, High Performance Computing and Quantum technologies, standardisation, trust services including </a:t>
            </a:r>
            <a:r>
              <a:rPr lang="en-GB" sz="1600" dirty="0" err="1"/>
              <a:t>eID</a:t>
            </a:r>
            <a:r>
              <a:rPr lang="en-GB" sz="1600" dirty="0"/>
              <a:t> and </a:t>
            </a:r>
            <a:r>
              <a:rPr lang="en-GB" sz="1600" dirty="0" err="1"/>
              <a:t>blockchain</a:t>
            </a:r>
            <a:r>
              <a:rPr lang="en-GB" sz="1600" dirty="0"/>
              <a:t>.</a:t>
            </a:r>
          </a:p>
          <a:p>
            <a:pPr marL="0" lvl="0" indent="0">
              <a:buNone/>
            </a:pPr>
            <a:endParaRPr lang="en-US" sz="1600" dirty="0"/>
          </a:p>
          <a:p>
            <a:pPr lvl="0"/>
            <a:r>
              <a:rPr lang="en-GB" sz="1600" dirty="0"/>
              <a:t>Collect and analyse information as well as conduct surveys and draft reports and position papers on partner countries’ R&amp;I policies, strategies and programmes, on all the above-mentioned topics of cooperation including platform cooperation, digital education and digital connectivity.</a:t>
            </a:r>
            <a:endParaRPr lang="en-US" sz="1600" dirty="0"/>
          </a:p>
          <a:p>
            <a:endParaRPr lang="en-US" sz="1600" dirty="0"/>
          </a:p>
          <a:p>
            <a:endParaRPr lang="en-US" sz="1600" dirty="0"/>
          </a:p>
          <a:p>
            <a:pPr>
              <a:buNone/>
            </a:pP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184900" y="2643808"/>
            <a:ext cx="1132958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44500" marR="0" lvl="0" indent="-88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Horizon Europe Cluster 4 “Digital, Industry and Space” Info Day</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0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1" i="0" u="none" strike="noStrike" kern="0" cap="none" spc="0" normalizeH="0" baseline="0" noProof="0" dirty="0">
                <a:ln>
                  <a:noFill/>
                </a:ln>
                <a:solidFill>
                  <a:srgbClr val="0F5494"/>
                </a:solidFill>
                <a:effectLst/>
                <a:uLnTx/>
                <a:uFillTx/>
                <a:latin typeface="Verdana"/>
                <a:ea typeface="+mn-ea"/>
                <a:cs typeface="+mn-cs"/>
              </a:rPr>
              <a:t>(Destination 6): 14 December 2022</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0" cap="none" spc="0" normalizeH="0" baseline="0" noProof="0" dirty="0">
                <a:ln>
                  <a:noFill/>
                </a:ln>
                <a:solidFill>
                  <a:srgbClr val="0F5494"/>
                </a:solidFill>
                <a:effectLst/>
                <a:uLnTx/>
                <a:uFillTx/>
                <a:latin typeface="Verdana"/>
                <a:ea typeface="+mn-ea"/>
                <a:cs typeface="+mn-cs"/>
              </a:rPr>
              <a:t>	</a:t>
            </a:r>
            <a:r>
              <a:rPr kumimoji="0" lang="en-US" sz="1600" b="0" i="0" u="none" strike="noStrike" kern="0" cap="none" spc="0" normalizeH="0" baseline="0" noProof="0" dirty="0">
                <a:ln>
                  <a:noFill/>
                </a:ln>
                <a:solidFill>
                  <a:srgbClr val="0F5494"/>
                </a:solidFill>
                <a:effectLst/>
                <a:uLnTx/>
                <a:uFillTx/>
                <a:latin typeface="Verdana"/>
                <a:ea typeface="+mn-ea"/>
                <a:cs typeface="+mn-cs"/>
                <a:hlinkClick r:id="rId2"/>
              </a:rPr>
              <a:t>https://research-innovation-community.ec.europa.eu/events/3jM2kV6qwHjteovSf3VOrp/overview</a:t>
            </a: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ADRA Info Day on WP23  - AI, Data and Robotics Partnership Topics:</a:t>
            </a: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r>
              <a:rPr kumimoji="0" lang="en-US" sz="2400" b="1" i="0" u="none" strike="noStrike" kern="0" cap="none" spc="0" normalizeH="0" baseline="0" noProof="0" dirty="0">
                <a:ln>
                  <a:noFill/>
                </a:ln>
                <a:solidFill>
                  <a:srgbClr val="0F5494"/>
                </a:solidFill>
                <a:effectLst/>
                <a:uLnTx/>
                <a:uFillTx/>
                <a:latin typeface="Verdana"/>
                <a:ea typeface="+mn-ea"/>
                <a:cs typeface="+mn-cs"/>
              </a:rPr>
              <a:t>February 2023 (tbc) </a:t>
            </a:r>
            <a:br>
              <a:rPr kumimoji="0" lang="en-US" sz="1600" b="0" i="0" u="none" strike="noStrike" kern="0" cap="none" spc="0" normalizeH="0" baseline="0" noProof="0" dirty="0">
                <a:ln>
                  <a:noFill/>
                </a:ln>
                <a:solidFill>
                  <a:srgbClr val="0F5494"/>
                </a:solidFill>
                <a:effectLst/>
                <a:uLnTx/>
                <a:uFillTx/>
                <a:latin typeface="Verdana"/>
                <a:ea typeface="+mn-ea"/>
                <a:cs typeface="+mn-cs"/>
              </a:rPr>
            </a:b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2055406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1916832"/>
            <a:ext cx="10009112" cy="3895725"/>
          </a:xfrm>
          <a:ln>
            <a:noFill/>
          </a:ln>
        </p:spPr>
        <p:txBody>
          <a:bodyPr/>
          <a:lstStyle/>
          <a:p>
            <a:pPr>
              <a:buNone/>
            </a:pPr>
            <a:r>
              <a:rPr lang="hu-HU" dirty="0" err="1"/>
              <a:t>Work</a:t>
            </a:r>
            <a:r>
              <a:rPr lang="hu-HU" dirty="0"/>
              <a:t> Programme </a:t>
            </a:r>
            <a:r>
              <a:rPr lang="hu-HU" dirty="0" err="1"/>
              <a:t>topic</a:t>
            </a:r>
            <a:r>
              <a:rPr lang="fr-BE" dirty="0"/>
              <a:t> (</a:t>
            </a:r>
            <a:r>
              <a:rPr lang="fr-BE" dirty="0" err="1"/>
              <a:t>cont</a:t>
            </a:r>
            <a:r>
              <a:rPr lang="fr-BE" dirty="0"/>
              <a:t>.)</a:t>
            </a:r>
          </a:p>
          <a:p>
            <a:pPr>
              <a:buNone/>
            </a:pPr>
            <a:endParaRPr lang="en-US" sz="1000" dirty="0"/>
          </a:p>
          <a:p>
            <a:pPr lvl="0"/>
            <a:r>
              <a:rPr lang="en-GB" sz="1600" dirty="0"/>
              <a:t>Foster cooperation and prepare ground for joint research and raise greater awareness of R&amp;I and industrial cooperation opportunities to promote the digital transformation of industry, disruptive innovation and particularly SMEs.</a:t>
            </a:r>
          </a:p>
          <a:p>
            <a:pPr marL="0" lvl="0" indent="0">
              <a:buNone/>
            </a:pPr>
            <a:endParaRPr lang="en-US" sz="1600" dirty="0"/>
          </a:p>
          <a:p>
            <a:pPr lvl="0"/>
            <a:r>
              <a:rPr lang="en-GB" sz="1600" dirty="0"/>
              <a:t>The action should ensure that relevant stakeholders from both the EU and the partner countries are engaged during the process through regional and international workshops and a set of communication and dissemination actions.</a:t>
            </a:r>
          </a:p>
          <a:p>
            <a:pPr marL="0" lvl="0" indent="0">
              <a:buNone/>
            </a:pPr>
            <a:endParaRPr lang="en-US" sz="1600" dirty="0"/>
          </a:p>
          <a:p>
            <a:pPr lvl="0"/>
            <a:r>
              <a:rPr lang="en-GB" sz="1600" dirty="0"/>
              <a:t>Increased networking and collaboration of stakeholders from the EU and the partner countries with a view to addressing current needs, considering future requirements and stimulating long-term cooperation. </a:t>
            </a:r>
            <a:endParaRPr lang="en-US" sz="1600" dirty="0"/>
          </a:p>
          <a:p>
            <a:endParaRPr lang="en-US" sz="1600" dirty="0"/>
          </a:p>
          <a:p>
            <a:endParaRPr lang="en-US" sz="1600" dirty="0"/>
          </a:p>
          <a:p>
            <a:endParaRPr lang="en-US" sz="1600" dirty="0"/>
          </a:p>
          <a:p>
            <a:pPr>
              <a:buNone/>
            </a:pPr>
            <a:endParaRPr lang="en-US" sz="1600" dirty="0"/>
          </a:p>
        </p:txBody>
      </p:sp>
    </p:spTree>
    <p:extLst>
      <p:ext uri="{BB962C8B-B14F-4D97-AF65-F5344CB8AC3E}">
        <p14:creationId xmlns:p14="http://schemas.microsoft.com/office/powerpoint/2010/main" val="7267441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870" y="2428876"/>
            <a:ext cx="10668001" cy="3672928"/>
          </a:xfrm>
        </p:spPr>
        <p:txBody>
          <a:bodyPr/>
          <a:lstStyle/>
          <a:p>
            <a:pPr>
              <a:buNone/>
            </a:pPr>
            <a:r>
              <a:rPr lang="hu-HU" dirty="0"/>
              <a:t>2</a:t>
            </a:r>
            <a:r>
              <a:rPr lang="en-US" dirty="0"/>
              <a:t>. What do you </a:t>
            </a:r>
            <a:r>
              <a:rPr lang="en-US" u="sng" dirty="0"/>
              <a:t>NOT</a:t>
            </a:r>
            <a:r>
              <a:rPr lang="en-US" dirty="0"/>
              <a:t> want?</a:t>
            </a:r>
          </a:p>
          <a:p>
            <a:pPr>
              <a:buNone/>
            </a:pPr>
            <a:endParaRPr lang="en-IE" dirty="0"/>
          </a:p>
          <a:p>
            <a:r>
              <a:rPr lang="en-US" sz="1800" dirty="0"/>
              <a:t>Usual research proposal in </a:t>
            </a:r>
            <a:r>
              <a:rPr lang="en-US" sz="1800" dirty="0">
                <a:solidFill>
                  <a:srgbClr val="FF0000"/>
                </a:solidFill>
              </a:rPr>
              <a:t>IA spirit</a:t>
            </a:r>
          </a:p>
          <a:p>
            <a:r>
              <a:rPr lang="en-US" sz="1800" dirty="0"/>
              <a:t>Proposal that is </a:t>
            </a:r>
            <a:r>
              <a:rPr lang="en-US" sz="1800" dirty="0">
                <a:solidFill>
                  <a:srgbClr val="FF0000"/>
                </a:solidFill>
              </a:rPr>
              <a:t>redundant </a:t>
            </a:r>
            <a:r>
              <a:rPr lang="en-US" sz="1800" dirty="0"/>
              <a:t>with other existing initiatives / no overlap</a:t>
            </a:r>
          </a:p>
          <a:p>
            <a:r>
              <a:rPr lang="en-US" sz="1800" dirty="0"/>
              <a:t>Proposal </a:t>
            </a:r>
            <a:r>
              <a:rPr lang="en-US" sz="1800" dirty="0">
                <a:solidFill>
                  <a:srgbClr val="FF0000"/>
                </a:solidFill>
              </a:rPr>
              <a:t>without awareness &amp; visibility </a:t>
            </a:r>
            <a:r>
              <a:rPr lang="en-US" sz="1800" dirty="0"/>
              <a:t>dimension: important objective is also to improve visibility of EU and the partner countries research</a:t>
            </a:r>
          </a:p>
          <a:p>
            <a:r>
              <a:rPr lang="en-US" sz="1800" dirty="0"/>
              <a:t>Proposal </a:t>
            </a:r>
            <a:r>
              <a:rPr lang="en-US" sz="1800" dirty="0">
                <a:solidFill>
                  <a:srgbClr val="FF0000"/>
                </a:solidFill>
              </a:rPr>
              <a:t>disconnected</a:t>
            </a:r>
            <a:r>
              <a:rPr lang="en-US" sz="1800" dirty="0"/>
              <a:t> from: </a:t>
            </a:r>
          </a:p>
          <a:p>
            <a:pPr marL="0" indent="0">
              <a:buNone/>
            </a:pPr>
            <a:r>
              <a:rPr lang="en-US" sz="1800" dirty="0"/>
              <a:t>           Existing EU strategies and policies in the digital field</a:t>
            </a:r>
          </a:p>
          <a:p>
            <a:pPr marL="0" indent="0">
              <a:buNone/>
            </a:pPr>
            <a:r>
              <a:rPr lang="en-IE" sz="1800" dirty="0"/>
              <a:t>           </a:t>
            </a:r>
            <a:r>
              <a:rPr lang="en-US" sz="1800" dirty="0"/>
              <a:t>EU - </a:t>
            </a:r>
            <a:r>
              <a:rPr lang="en-US" sz="1800" dirty="0" err="1"/>
              <a:t>Indopacific</a:t>
            </a:r>
            <a:r>
              <a:rPr lang="en-US" sz="1800" dirty="0"/>
              <a:t> cooperation initiatives and strategies</a:t>
            </a:r>
          </a:p>
          <a:p>
            <a:r>
              <a:rPr lang="en-US" sz="1800" dirty="0"/>
              <a:t>Proposal </a:t>
            </a:r>
            <a:r>
              <a:rPr lang="en-US" sz="1800" dirty="0">
                <a:solidFill>
                  <a:srgbClr val="FF0000"/>
                </a:solidFill>
              </a:rPr>
              <a:t>incompatible</a:t>
            </a:r>
            <a:r>
              <a:rPr lang="en-US" sz="1800" dirty="0"/>
              <a:t> </a:t>
            </a:r>
            <a:r>
              <a:rPr lang="en-US" sz="1800" dirty="0">
                <a:solidFill>
                  <a:srgbClr val="FF0000"/>
                </a:solidFill>
              </a:rPr>
              <a:t>with EU Human-centric </a:t>
            </a:r>
            <a:r>
              <a:rPr lang="en-US" sz="1800" dirty="0"/>
              <a:t>values and EU 2030 Digital Compass</a:t>
            </a:r>
          </a:p>
          <a:p>
            <a:pPr>
              <a:buNone/>
            </a:pPr>
            <a:endParaRPr lang="en-US" dirty="0"/>
          </a:p>
        </p:txBody>
      </p:sp>
      <p:sp>
        <p:nvSpPr>
          <p:cNvPr id="5" name="Title 1"/>
          <p:cNvSpPr txBox="1">
            <a:spLocks/>
          </p:cNvSpPr>
          <p:nvPr/>
        </p:nvSpPr>
        <p:spPr bwMode="auto">
          <a:xfrm>
            <a:off x="2071688" y="14922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hu-HU" sz="2800" b="1" i="0" u="none" strike="noStrike" kern="0" cap="none" spc="0" normalizeH="0" baseline="0" noProof="0" dirty="0" err="1">
                <a:ln>
                  <a:noFill/>
                </a:ln>
                <a:solidFill>
                  <a:srgbClr val="0F5494"/>
                </a:solidFill>
                <a:effectLst/>
                <a:uLnTx/>
                <a:uFillTx/>
                <a:latin typeface="Verdana"/>
                <a:ea typeface="+mj-ea"/>
                <a:cs typeface="+mj-cs"/>
              </a:rPr>
              <a:t>Work</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Programme</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839416" y="2132857"/>
            <a:ext cx="10369152" cy="4479032"/>
          </a:xfrm>
        </p:spPr>
        <p:txBody>
          <a:bodyPr/>
          <a:lstStyle/>
          <a:p>
            <a:pPr>
              <a:buNone/>
            </a:pPr>
            <a:r>
              <a:rPr lang="en-US" dirty="0"/>
              <a:t>3. Who are the types of main stakeholders that are addressed?</a:t>
            </a:r>
          </a:p>
          <a:p>
            <a:pPr lvl="1"/>
            <a:r>
              <a:rPr lang="en-GB" sz="1800" dirty="0">
                <a:solidFill>
                  <a:srgbClr val="0F5494"/>
                </a:solidFill>
                <a:ea typeface="+mn-ea"/>
                <a:cs typeface="+mn-cs"/>
              </a:rPr>
              <a:t>See General Annex B. The following exceptions apply:</a:t>
            </a:r>
          </a:p>
          <a:p>
            <a:pPr lvl="1"/>
            <a:r>
              <a:rPr lang="en-GB" sz="1800" dirty="0">
                <a:solidFill>
                  <a:srgbClr val="0F5494"/>
                </a:solidFill>
                <a:ea typeface="+mn-ea"/>
                <a:cs typeface="+mn-cs"/>
              </a:rPr>
              <a:t>If projects use satellite-based earth observation, positioning, navigation and/or related timing data and services, beneficiaries must make use of Copernicus and/or Galileo/EGNOS (other data and services may additionally be used).</a:t>
            </a:r>
            <a:r>
              <a:rPr lang="en-US" sz="1800" dirty="0">
                <a:solidFill>
                  <a:srgbClr val="0F5494"/>
                </a:solidFill>
                <a:ea typeface="+mn-ea"/>
                <a:cs typeface="+mn-cs"/>
              </a:rPr>
              <a:t>  </a:t>
            </a:r>
          </a:p>
          <a:p>
            <a:pPr marL="0" indent="0">
              <a:buNone/>
            </a:pPr>
            <a:r>
              <a:rPr lang="en-US" sz="1800" dirty="0"/>
              <a:t>        </a:t>
            </a:r>
          </a:p>
          <a:p>
            <a:pPr>
              <a:buNone/>
            </a:pPr>
            <a:r>
              <a:rPr lang="en-US" dirty="0"/>
              <a:t>4. Is there a key group of actors (</a:t>
            </a:r>
            <a:r>
              <a:rPr lang="en-US" dirty="0" err="1"/>
              <a:t>eg</a:t>
            </a:r>
            <a:r>
              <a:rPr lang="en-US" dirty="0"/>
              <a:t>. Partnership or other) driving this?</a:t>
            </a:r>
          </a:p>
          <a:p>
            <a:pPr lvl="1"/>
            <a:r>
              <a:rPr lang="en-IE" sz="1800" dirty="0">
                <a:solidFill>
                  <a:srgbClr val="0F5494"/>
                </a:solidFill>
                <a:ea typeface="+mn-ea"/>
                <a:cs typeface="+mn-cs"/>
              </a:rPr>
              <a:t>The Digital Partnerships (</a:t>
            </a:r>
            <a:r>
              <a:rPr lang="en-IE" sz="1800" dirty="0" err="1">
                <a:solidFill>
                  <a:srgbClr val="0F5494"/>
                </a:solidFill>
                <a:ea typeface="+mn-ea"/>
                <a:cs typeface="+mn-cs"/>
              </a:rPr>
              <a:t>Japan,ROK</a:t>
            </a:r>
            <a:r>
              <a:rPr lang="en-IE" sz="1800" dirty="0">
                <a:solidFill>
                  <a:srgbClr val="0F5494"/>
                </a:solidFill>
                <a:ea typeface="+mn-ea"/>
                <a:cs typeface="+mn-cs"/>
              </a:rPr>
              <a:t>, Singapore) and the TTC with India provide a comprehensive  framework of digital cooperation which includes </a:t>
            </a:r>
            <a:r>
              <a:rPr lang="en-IE" sz="1800" dirty="0">
                <a:solidFill>
                  <a:srgbClr val="0F5494"/>
                </a:solidFill>
              </a:rPr>
              <a:t>enhanced research cooperation </a:t>
            </a:r>
            <a:r>
              <a:rPr lang="en-IE" sz="1800" dirty="0">
                <a:solidFill>
                  <a:srgbClr val="0F5494"/>
                </a:solidFill>
                <a:ea typeface="+mn-ea"/>
                <a:cs typeface="+mn-cs"/>
              </a:rPr>
              <a:t>among the key deliverables. </a:t>
            </a:r>
          </a:p>
          <a:p>
            <a:pPr lvl="1"/>
            <a:r>
              <a:rPr lang="en-US" sz="1800" dirty="0">
                <a:solidFill>
                  <a:srgbClr val="0F5494"/>
                </a:solidFill>
                <a:ea typeface="+mn-ea"/>
                <a:cs typeface="+mn-cs"/>
              </a:rPr>
              <a:t>Public and private stakeholders from the EU and the partner countries will be regularly involved in the preparation and implementation of the deliverables of each Partnership.</a:t>
            </a:r>
          </a:p>
          <a:p>
            <a:pPr marL="0" indent="450850">
              <a:buNone/>
            </a:pPr>
            <a:endParaRPr lang="en-US" sz="1800"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055440" y="2204864"/>
            <a:ext cx="9396046" cy="4407024"/>
          </a:xfrm>
        </p:spPr>
        <p:txBody>
          <a:bodyPr/>
          <a:lstStyle/>
          <a:p>
            <a:pPr marL="355600" indent="-355600">
              <a:buNone/>
            </a:pPr>
            <a:r>
              <a:rPr lang="en-US" dirty="0"/>
              <a:t>5. Are there any additional / background documents?</a:t>
            </a:r>
          </a:p>
          <a:p>
            <a:pPr marL="808038" indent="-452438">
              <a:buNone/>
            </a:pPr>
            <a:endParaRPr lang="en-US" dirty="0"/>
          </a:p>
          <a:p>
            <a:pPr marL="808038" indent="-452438">
              <a:buNone/>
            </a:pPr>
            <a:r>
              <a:rPr lang="en-US" sz="1400" b="1" dirty="0"/>
              <a:t>Communication: "2030 Digital Compass: the European</a:t>
            </a:r>
          </a:p>
          <a:p>
            <a:pPr marL="808038" indent="-452438">
              <a:buNone/>
            </a:pPr>
            <a:r>
              <a:rPr lang="en-US" sz="1400" b="1" dirty="0"/>
              <a:t>way for the Digital Decade"</a:t>
            </a:r>
            <a:endParaRPr lang="en-US" sz="1400" b="1" i="1" dirty="0"/>
          </a:p>
          <a:p>
            <a:pPr marL="808038" indent="-452438">
              <a:buNone/>
            </a:pPr>
            <a:r>
              <a:rPr lang="fr-FR" sz="1400" dirty="0">
                <a:hlinkClick r:id="rId2"/>
              </a:rPr>
              <a:t>EUR-</a:t>
            </a:r>
            <a:r>
              <a:rPr lang="fr-FR" sz="1400" dirty="0" err="1">
                <a:hlinkClick r:id="rId2"/>
              </a:rPr>
              <a:t>Lex</a:t>
            </a:r>
            <a:r>
              <a:rPr lang="fr-FR" sz="1400" dirty="0">
                <a:hlinkClick r:id="rId2"/>
              </a:rPr>
              <a:t> - 52021DC0118 - EN - EUR-</a:t>
            </a:r>
            <a:r>
              <a:rPr lang="fr-FR" sz="1400" dirty="0" err="1">
                <a:hlinkClick r:id="rId2"/>
              </a:rPr>
              <a:t>Lex</a:t>
            </a:r>
            <a:r>
              <a:rPr lang="fr-FR" sz="1400" dirty="0">
                <a:hlinkClick r:id="rId2"/>
              </a:rPr>
              <a:t> (europa.eu)</a:t>
            </a:r>
            <a:endParaRPr lang="en-US" sz="1400" dirty="0"/>
          </a:p>
          <a:p>
            <a:pPr marL="808038" indent="-452438">
              <a:buNone/>
            </a:pPr>
            <a:endParaRPr lang="en-IE" sz="1400" dirty="0"/>
          </a:p>
          <a:p>
            <a:pPr marL="808038" indent="-452438">
              <a:buNone/>
            </a:pPr>
            <a:r>
              <a:rPr lang="en-US" sz="1400" b="1" dirty="0"/>
              <a:t>Joint Communication EU Strategy for Cooperation in the Indo-Pacific</a:t>
            </a:r>
          </a:p>
          <a:p>
            <a:pPr marL="808038" indent="-452438">
              <a:buNone/>
            </a:pPr>
            <a:r>
              <a:rPr lang="en-US" sz="1400" dirty="0">
                <a:hlinkClick r:id="rId3"/>
              </a:rPr>
              <a:t>Joint communication on the Indo-Pacific | EEAS Website (europa.eu)</a:t>
            </a:r>
            <a:endParaRPr lang="en-US" sz="1400" dirty="0"/>
          </a:p>
          <a:p>
            <a:pPr marL="808038" indent="-452438">
              <a:buNone/>
            </a:pPr>
            <a:endParaRPr lang="en-IE" sz="1400" dirty="0"/>
          </a:p>
          <a:p>
            <a:pPr marL="808038" indent="-452438">
              <a:buNone/>
            </a:pPr>
            <a:r>
              <a:rPr lang="en-IE" sz="1400" b="1" dirty="0"/>
              <a:t>Japan-EU Digital Partnership</a:t>
            </a:r>
            <a:endParaRPr lang="en-US" sz="1400" b="1" dirty="0"/>
          </a:p>
          <a:p>
            <a:pPr marL="808038" indent="-452438">
              <a:buNone/>
            </a:pPr>
            <a:r>
              <a:rPr lang="ja-JP" altLang="en-US" sz="1400" dirty="0">
                <a:hlinkClick r:id="rId4"/>
              </a:rPr>
              <a:t>最終版</a:t>
            </a:r>
            <a:r>
              <a:rPr lang="en-US" altLang="ja-JP" sz="1400" dirty="0">
                <a:hlinkClick r:id="rId4"/>
              </a:rPr>
              <a:t>-</a:t>
            </a:r>
            <a:r>
              <a:rPr lang="en-US" sz="1400" dirty="0">
                <a:hlinkClick r:id="rId4"/>
              </a:rPr>
              <a:t>jp-eu-digital-partnership-clean-final-docx.pdf (europa.eu)</a:t>
            </a:r>
            <a:endParaRPr lang="en-US" sz="1400" dirty="0"/>
          </a:p>
          <a:p>
            <a:pPr marL="808038" indent="-452438">
              <a:buNone/>
            </a:pPr>
            <a:endParaRPr lang="en-IE" sz="1400" b="1" dirty="0"/>
          </a:p>
          <a:p>
            <a:pPr marL="808038" indent="-452438">
              <a:buNone/>
            </a:pPr>
            <a:r>
              <a:rPr lang="en-US" sz="1400" b="1" dirty="0"/>
              <a:t>EU-India: Joint press release on launching the Trade and Technology Council</a:t>
            </a:r>
          </a:p>
          <a:p>
            <a:pPr marL="808038" indent="-452438">
              <a:buNone/>
            </a:pPr>
            <a:r>
              <a:rPr lang="en-US" sz="1400" dirty="0">
                <a:hlinkClick r:id="rId5"/>
              </a:rPr>
              <a:t>EU-India: Joint press release on launching the TTC (europa.eu)</a:t>
            </a:r>
            <a:endParaRPr lang="en-US" sz="1400" b="1" dirty="0"/>
          </a:p>
          <a:p>
            <a:pPr marL="808038" indent="-452438">
              <a:buNone/>
            </a:pPr>
            <a:endParaRPr lang="en-US" sz="1400" b="1"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704656" y="2276475"/>
            <a:ext cx="9686310" cy="3816424"/>
          </a:xfrm>
        </p:spPr>
        <p:txBody>
          <a:bodyPr/>
          <a:lstStyle/>
          <a:p>
            <a:pPr marL="447675" indent="-447675">
              <a:buNone/>
            </a:pPr>
            <a:r>
              <a:rPr lang="en-US" dirty="0"/>
              <a:t>6.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en-GB" sz="1600" dirty="0"/>
          </a:p>
          <a:p>
            <a:r>
              <a:rPr lang="en-US" sz="1800" dirty="0"/>
              <a:t>The Partnerships and TTC should be seen as flexible instruments to go beyond dialogue and exchange of information and to create a collaboration vehicle to deliver concrete deliverables that will be reviewed according to new technology challenges and other developments. </a:t>
            </a:r>
          </a:p>
          <a:p>
            <a:pPr marL="355600" indent="-355600">
              <a:buNone/>
            </a:pPr>
            <a:endParaRPr lang="en-GB" dirty="0"/>
          </a:p>
          <a:p>
            <a:pPr marL="447675" indent="-447675">
              <a:spcBef>
                <a:spcPct val="0"/>
              </a:spcBef>
              <a:buNone/>
            </a:pPr>
            <a:r>
              <a:rPr lang="en-IE" dirty="0"/>
              <a:t>7.	</a:t>
            </a:r>
            <a:r>
              <a:rPr lang="hu-HU" b="1" dirty="0" err="1"/>
              <a:t>Upcoming</a:t>
            </a:r>
            <a:r>
              <a:rPr lang="hu-HU" b="1" dirty="0"/>
              <a:t> </a:t>
            </a:r>
            <a:r>
              <a:rPr lang="hu-HU" b="1" dirty="0" err="1"/>
              <a:t>events</a:t>
            </a:r>
            <a:r>
              <a:rPr lang="hu-HU" b="1" dirty="0"/>
              <a:t> / </a:t>
            </a:r>
            <a:r>
              <a:rPr lang="hu-HU" b="1" dirty="0" err="1"/>
              <a:t>information</a:t>
            </a:r>
            <a:r>
              <a:rPr lang="hu-HU" b="1" dirty="0"/>
              <a:t> </a:t>
            </a:r>
            <a:r>
              <a:rPr lang="hu-HU" b="1" dirty="0" err="1"/>
              <a:t>days</a:t>
            </a:r>
            <a:endParaRPr lang="en-GB" b="1" dirty="0"/>
          </a:p>
          <a:p>
            <a:pPr marL="370800" indent="0">
              <a:spcAft>
                <a:spcPts val="600"/>
              </a:spcAft>
              <a:buNone/>
            </a:pPr>
            <a:endParaRPr lang="en-GB" sz="500" dirty="0"/>
          </a:p>
          <a:p>
            <a:pPr marL="370800" indent="0">
              <a:spcAft>
                <a:spcPts val="600"/>
              </a:spcAft>
              <a:buNone/>
            </a:pPr>
            <a:r>
              <a:rPr lang="en-GB" sz="1800" dirty="0"/>
              <a:t>Horizon Europe Information Days – Cluster 4 (12-14 Dec 2022)</a:t>
            </a:r>
          </a:p>
          <a:p>
            <a:pPr marL="808038" indent="-357188">
              <a:buNone/>
            </a:pPr>
            <a:br>
              <a:rPr lang="en-US" sz="1600" dirty="0"/>
            </a:br>
            <a:endParaRPr lang="en-US" dirty="0"/>
          </a:p>
          <a:p>
            <a:pPr marL="355600" indent="-355600">
              <a:buNone/>
            </a:pPr>
            <a:endParaRPr lang="en-US" dirty="0"/>
          </a:p>
          <a:p>
            <a:pPr marL="808038" indent="-357188">
              <a:buNone/>
            </a:pPr>
            <a:br>
              <a:rPr lang="en-US" sz="1400" dirty="0"/>
            </a:b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196752"/>
            <a:ext cx="11305256" cy="1728192"/>
          </a:xfrm>
        </p:spPr>
        <p:txBody>
          <a:bodyPr/>
          <a:lstStyle/>
          <a:p>
            <a:br>
              <a:rPr lang="fr-BE" dirty="0"/>
            </a:br>
            <a:r>
              <a:rPr lang="hu-HU" sz="2000" dirty="0" err="1"/>
              <a:t>Work</a:t>
            </a:r>
            <a:r>
              <a:rPr lang="hu-HU" sz="2000" dirty="0"/>
              <a:t> Programme </a:t>
            </a:r>
            <a:r>
              <a:rPr lang="hu-HU" sz="2000" dirty="0" err="1"/>
              <a:t>topic</a:t>
            </a:r>
            <a:r>
              <a:rPr lang="fr-BE" sz="2000" dirty="0"/>
              <a:t>: </a:t>
            </a:r>
            <a:r>
              <a:rPr lang="en-IE" sz="2000" dirty="0"/>
              <a:t>HORIZON-CL4-2023-HUMAN-01-93 </a:t>
            </a:r>
            <a:r>
              <a:rPr lang="en-GB" sz="2000" b="0" dirty="0"/>
              <a:t>R&amp;I cooperation with</a:t>
            </a:r>
            <a:r>
              <a:rPr lang="en-GB" sz="2000" dirty="0"/>
              <a:t> Latin America </a:t>
            </a:r>
            <a:r>
              <a:rPr lang="en-GB" sz="2000" b="0" dirty="0"/>
              <a:t>(</a:t>
            </a:r>
            <a:r>
              <a:rPr lang="en-GB" sz="2000" dirty="0"/>
              <a:t>Mexico, Brazil, Argentina</a:t>
            </a:r>
            <a:r>
              <a:rPr lang="en-GB" sz="2000" b="0" dirty="0"/>
              <a:t>,</a:t>
            </a:r>
            <a:r>
              <a:rPr lang="en-GB" sz="2000" dirty="0"/>
              <a:t> </a:t>
            </a:r>
            <a:r>
              <a:rPr lang="en-GB" sz="2000" b="0" dirty="0"/>
              <a:t>and other countries in the </a:t>
            </a:r>
            <a:r>
              <a:rPr lang="en-GB" sz="2000" dirty="0"/>
              <a:t>BELLA </a:t>
            </a:r>
            <a:r>
              <a:rPr lang="en-GB" sz="2000" b="0" dirty="0"/>
              <a:t>network or members of </a:t>
            </a:r>
            <a:r>
              <a:rPr lang="en-GB" sz="2000" dirty="0" err="1"/>
              <a:t>RedClara</a:t>
            </a:r>
            <a:r>
              <a:rPr lang="en-GB" sz="2000" b="0" dirty="0"/>
              <a:t>)</a:t>
            </a:r>
            <a:r>
              <a:rPr lang="en-GB" sz="2000" dirty="0"/>
              <a:t> (CSA)</a:t>
            </a:r>
            <a:br>
              <a:rPr lang="en-IE" dirty="0"/>
            </a:br>
            <a:endParaRPr lang="en-US" dirty="0"/>
          </a:p>
        </p:txBody>
      </p:sp>
      <p:sp>
        <p:nvSpPr>
          <p:cNvPr id="3" name="Content Placeholder 2"/>
          <p:cNvSpPr>
            <a:spLocks noGrp="1"/>
          </p:cNvSpPr>
          <p:nvPr>
            <p:ph idx="1"/>
          </p:nvPr>
        </p:nvSpPr>
        <p:spPr>
          <a:xfrm>
            <a:off x="551384" y="3068960"/>
            <a:ext cx="10972799" cy="3463677"/>
          </a:xfrm>
          <a:ln>
            <a:noFill/>
          </a:ln>
        </p:spPr>
        <p:txBody>
          <a:bodyPr/>
          <a:lstStyle/>
          <a:p>
            <a:pPr marL="0" indent="0">
              <a:spcBef>
                <a:spcPts val="800"/>
              </a:spcBef>
              <a:buNone/>
            </a:pPr>
            <a:r>
              <a:rPr lang="en-US" sz="2000" b="1" dirty="0"/>
              <a:t>BELLA</a:t>
            </a:r>
            <a:r>
              <a:rPr lang="en-US" sz="2000" dirty="0"/>
              <a:t> - </a:t>
            </a:r>
            <a:r>
              <a:rPr lang="en-GB" sz="2000" dirty="0"/>
              <a:t>submarine fibre-optic cable linking Lisbon (Portugal) with Fortaleza (Brazil) as well as an onward terrestrial connection with several countries in the region through </a:t>
            </a:r>
            <a:r>
              <a:rPr lang="en-GB" sz="2000" b="1" dirty="0" err="1"/>
              <a:t>RedClara</a:t>
            </a:r>
            <a:endParaRPr lang="en-GB" sz="2000" b="1" dirty="0"/>
          </a:p>
          <a:p>
            <a:pPr marL="0" indent="0">
              <a:spcBef>
                <a:spcPts val="800"/>
              </a:spcBef>
              <a:buNone/>
            </a:pPr>
            <a:r>
              <a:rPr lang="en-GB" sz="2000" dirty="0"/>
              <a:t>European and Latin American R&amp;D actors have now </a:t>
            </a:r>
            <a:r>
              <a:rPr lang="en-GB" sz="2000" b="1" dirty="0"/>
              <a:t>high speed high capacity interconnectivity</a:t>
            </a:r>
            <a:r>
              <a:rPr lang="en-GB" sz="2000" dirty="0"/>
              <a:t> whose potential has to be more amply exploited</a:t>
            </a:r>
          </a:p>
          <a:p>
            <a:pPr marL="0" indent="0">
              <a:spcBef>
                <a:spcPts val="800"/>
              </a:spcBef>
              <a:buNone/>
            </a:pPr>
            <a:r>
              <a:rPr lang="en-GB" sz="2000" b="1" dirty="0"/>
              <a:t>Dialogues on Policies for Digital </a:t>
            </a:r>
            <a:r>
              <a:rPr lang="en-GB" sz="2000" dirty="0"/>
              <a:t>with </a:t>
            </a:r>
            <a:r>
              <a:rPr lang="en-GB" sz="2000" b="1" dirty="0"/>
              <a:t>key countries</a:t>
            </a:r>
            <a:r>
              <a:rPr lang="en-GB" sz="2000" dirty="0"/>
              <a:t> (Brazil, Mexico, Argentina) and </a:t>
            </a:r>
            <a:r>
              <a:rPr lang="en-GB" sz="2000" b="1" dirty="0"/>
              <a:t>sub-regional organisations</a:t>
            </a:r>
            <a:endParaRPr lang="en-US" sz="2000" dirty="0"/>
          </a:p>
          <a:p>
            <a:endParaRPr lang="en-US" dirty="0"/>
          </a:p>
          <a:p>
            <a:endParaRPr lang="en-US" dirty="0"/>
          </a:p>
          <a:p>
            <a:endParaRPr lang="en-US" dirty="0"/>
          </a:p>
          <a:p>
            <a:pPr>
              <a:buNone/>
            </a:pP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847" y="1609999"/>
            <a:ext cx="10972800" cy="4261883"/>
          </a:xfrm>
        </p:spPr>
        <p:txBody>
          <a:bodyPr/>
          <a:lstStyle/>
          <a:p>
            <a:pPr marL="457200" indent="-457200">
              <a:buAutoNum type="arabicPeriod"/>
            </a:pPr>
            <a:r>
              <a:rPr lang="en-US" sz="2200" b="1" dirty="0"/>
              <a:t>What</a:t>
            </a:r>
            <a:r>
              <a:rPr lang="en-US" sz="2200" dirty="0"/>
              <a:t> are we looking for?</a:t>
            </a:r>
          </a:p>
          <a:p>
            <a:pPr marL="0" indent="0">
              <a:buNone/>
            </a:pPr>
            <a:endParaRPr lang="en-US" sz="2200" dirty="0"/>
          </a:p>
          <a:p>
            <a:pPr>
              <a:spcBef>
                <a:spcPts val="800"/>
              </a:spcBef>
            </a:pPr>
            <a:r>
              <a:rPr lang="en-GB" sz="2000" b="1" dirty="0"/>
              <a:t>Support</a:t>
            </a:r>
            <a:r>
              <a:rPr lang="en-GB" sz="2000" dirty="0"/>
              <a:t> implementation of commitments on </a:t>
            </a:r>
            <a:r>
              <a:rPr lang="en-GB" sz="2000" b="1" dirty="0"/>
              <a:t>R&amp;I</a:t>
            </a:r>
            <a:r>
              <a:rPr lang="en-GB" sz="2000" dirty="0"/>
              <a:t> from </a:t>
            </a:r>
            <a:r>
              <a:rPr lang="en-GB" sz="2000" b="1" dirty="0"/>
              <a:t>digital dialogues with key countries</a:t>
            </a:r>
            <a:r>
              <a:rPr lang="en-GB" sz="2000" dirty="0"/>
              <a:t> (</a:t>
            </a:r>
            <a:r>
              <a:rPr lang="en-GB" sz="2000" b="1" dirty="0"/>
              <a:t>Brazil</a:t>
            </a:r>
            <a:r>
              <a:rPr lang="en-GB" sz="2000" dirty="0"/>
              <a:t>, </a:t>
            </a:r>
            <a:r>
              <a:rPr lang="en-GB" sz="2000" b="1" dirty="0"/>
              <a:t>Mexico</a:t>
            </a:r>
            <a:r>
              <a:rPr lang="en-GB" sz="2000" dirty="0"/>
              <a:t>, </a:t>
            </a:r>
            <a:r>
              <a:rPr lang="en-GB" sz="2000" b="1" dirty="0"/>
              <a:t>Argentina</a:t>
            </a:r>
            <a:r>
              <a:rPr lang="en-GB" sz="2000" dirty="0"/>
              <a:t>) and </a:t>
            </a:r>
            <a:r>
              <a:rPr lang="en-GB" sz="2000" b="1" dirty="0"/>
              <a:t>sub-regional organisations</a:t>
            </a:r>
            <a:r>
              <a:rPr lang="en-GB" sz="2000" dirty="0"/>
              <a:t> in LAC (</a:t>
            </a:r>
            <a:r>
              <a:rPr lang="en-GB" sz="2000" b="1" dirty="0"/>
              <a:t>Pacific Alliance</a:t>
            </a:r>
            <a:r>
              <a:rPr lang="en-GB" sz="2000" dirty="0"/>
              <a:t>, </a:t>
            </a:r>
            <a:r>
              <a:rPr lang="en-GB" sz="2000" b="1" dirty="0"/>
              <a:t>MERCOSUR</a:t>
            </a:r>
            <a:r>
              <a:rPr lang="en-GB" sz="2000" dirty="0"/>
              <a:t>, </a:t>
            </a:r>
            <a:r>
              <a:rPr lang="en-GB" sz="2000" b="1" dirty="0"/>
              <a:t>EU-LAC Digital Economy Dialogue</a:t>
            </a:r>
            <a:r>
              <a:rPr lang="en-GB" sz="2000" dirty="0"/>
              <a:t>)</a:t>
            </a:r>
          </a:p>
          <a:p>
            <a:pPr>
              <a:spcBef>
                <a:spcPts val="800"/>
              </a:spcBef>
            </a:pPr>
            <a:r>
              <a:rPr lang="en-GB" sz="2000" dirty="0"/>
              <a:t>Develop a </a:t>
            </a:r>
            <a:r>
              <a:rPr lang="en-GB" sz="2000" b="1" dirty="0"/>
              <a:t>roadmap for future R&amp;I cooperation </a:t>
            </a:r>
            <a:r>
              <a:rPr lang="en-GB" sz="2000" dirty="0"/>
              <a:t>with the LAC region and relevant </a:t>
            </a:r>
            <a:r>
              <a:rPr lang="en-GB" sz="2000" b="1" dirty="0"/>
              <a:t>national, regional and international funding schemes</a:t>
            </a:r>
            <a:r>
              <a:rPr lang="en-GB" sz="2000" dirty="0"/>
              <a:t> for its application</a:t>
            </a:r>
          </a:p>
          <a:p>
            <a:pPr>
              <a:spcBef>
                <a:spcPts val="800"/>
              </a:spcBef>
            </a:pPr>
            <a:r>
              <a:rPr lang="en-GB" sz="2000" dirty="0"/>
              <a:t>Fully </a:t>
            </a:r>
            <a:r>
              <a:rPr lang="en-GB" sz="2000" b="1" dirty="0"/>
              <a:t>exploiting the potential </a:t>
            </a:r>
            <a:r>
              <a:rPr lang="en-GB" sz="2000" dirty="0"/>
              <a:t>of the newly established </a:t>
            </a:r>
            <a:r>
              <a:rPr lang="en-GB" sz="2000" b="1" dirty="0"/>
              <a:t>BELLA network</a:t>
            </a:r>
          </a:p>
          <a:p>
            <a:pPr lvl="0">
              <a:spcBef>
                <a:spcPts val="800"/>
              </a:spcBef>
            </a:pPr>
            <a:r>
              <a:rPr lang="en-GB" sz="2000" dirty="0"/>
              <a:t>Strategic partnership in R&amp;I with LAC in areas such as </a:t>
            </a:r>
            <a:r>
              <a:rPr lang="en-GB" sz="2000" b="1" dirty="0"/>
              <a:t>Cloud, </a:t>
            </a:r>
            <a:r>
              <a:rPr lang="en-GB" sz="2000" b="1" dirty="0" err="1"/>
              <a:t>IoT</a:t>
            </a:r>
            <a:r>
              <a:rPr lang="en-GB" sz="2000" b="1" dirty="0"/>
              <a:t> </a:t>
            </a:r>
            <a:r>
              <a:rPr lang="en-GB" sz="2000" dirty="0"/>
              <a:t>and</a:t>
            </a:r>
            <a:r>
              <a:rPr lang="en-GB" sz="2000" b="1" dirty="0"/>
              <a:t> 5G</a:t>
            </a:r>
            <a:r>
              <a:rPr lang="en-GB" sz="2000" dirty="0"/>
              <a:t>.</a:t>
            </a:r>
          </a:p>
          <a:p>
            <a:pPr lvl="0">
              <a:spcBef>
                <a:spcPts val="800"/>
              </a:spcBef>
            </a:pPr>
            <a:r>
              <a:rPr lang="en-GB" sz="2000" b="1" dirty="0"/>
              <a:t>Promote</a:t>
            </a:r>
            <a:r>
              <a:rPr lang="en-GB" sz="2000" dirty="0"/>
              <a:t> </a:t>
            </a:r>
            <a:r>
              <a:rPr lang="en-GB" sz="2000" b="1" dirty="0"/>
              <a:t>EU values for a human-centric digital transformation </a:t>
            </a:r>
            <a:r>
              <a:rPr lang="en-GB" sz="2000" dirty="0"/>
              <a:t>and contribute to </a:t>
            </a:r>
            <a:r>
              <a:rPr lang="en-GB" sz="2000" b="1" dirty="0"/>
              <a:t>Sustainable Development Goals </a:t>
            </a:r>
            <a:r>
              <a:rPr lang="en-GB" sz="2000" dirty="0"/>
              <a:t>(SDGs) </a:t>
            </a: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CEE8F75-8E81-4C2D-AFFC-3DB7EBFE51AC}"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74550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How </a:t>
            </a:r>
            <a:r>
              <a:rPr lang="fr-BE" b="0" dirty="0"/>
              <a:t>(non prescriptive)</a:t>
            </a:r>
            <a:r>
              <a:rPr lang="fr-BE" dirty="0"/>
              <a:t>?</a:t>
            </a:r>
          </a:p>
        </p:txBody>
      </p:sp>
      <p:sp>
        <p:nvSpPr>
          <p:cNvPr id="3" name="Content Placeholder 2"/>
          <p:cNvSpPr>
            <a:spLocks noGrp="1"/>
          </p:cNvSpPr>
          <p:nvPr>
            <p:ph idx="1"/>
          </p:nvPr>
        </p:nvSpPr>
        <p:spPr>
          <a:xfrm>
            <a:off x="349623" y="2542331"/>
            <a:ext cx="10972800" cy="3453846"/>
          </a:xfrm>
        </p:spPr>
        <p:txBody>
          <a:bodyPr/>
          <a:lstStyle/>
          <a:p>
            <a:pPr>
              <a:spcBef>
                <a:spcPts val="800"/>
              </a:spcBef>
            </a:pPr>
            <a:r>
              <a:rPr lang="en-GB" sz="2000" dirty="0"/>
              <a:t>Engage with </a:t>
            </a:r>
            <a:r>
              <a:rPr lang="en-GB" sz="2000" b="1" dirty="0"/>
              <a:t>relevant stakeholders </a:t>
            </a:r>
            <a:r>
              <a:rPr lang="en-GB" sz="2000" dirty="0"/>
              <a:t>from both the EU and the partner countries </a:t>
            </a:r>
          </a:p>
          <a:p>
            <a:pPr>
              <a:spcBef>
                <a:spcPts val="800"/>
              </a:spcBef>
            </a:pPr>
            <a:r>
              <a:rPr lang="en-GB" sz="2000" dirty="0"/>
              <a:t>Foster cooperation and </a:t>
            </a:r>
            <a:r>
              <a:rPr lang="en-GB" sz="2000" b="1" dirty="0"/>
              <a:t>prepare ground for joint R&amp;I </a:t>
            </a:r>
            <a:r>
              <a:rPr lang="en-GB" sz="2000" dirty="0"/>
              <a:t>and </a:t>
            </a:r>
            <a:r>
              <a:rPr lang="en-GB" sz="2000" b="1" dirty="0"/>
              <a:t>raise</a:t>
            </a:r>
            <a:r>
              <a:rPr lang="en-GB" sz="2000" dirty="0"/>
              <a:t> greater </a:t>
            </a:r>
            <a:r>
              <a:rPr lang="en-GB" sz="2000" b="1" dirty="0"/>
              <a:t>awareness</a:t>
            </a:r>
            <a:r>
              <a:rPr lang="en-GB" sz="2000" dirty="0"/>
              <a:t> of </a:t>
            </a:r>
            <a:r>
              <a:rPr lang="en-GB" sz="2000" b="1" dirty="0"/>
              <a:t>R&amp;I and industrial cooperation opportunities</a:t>
            </a:r>
          </a:p>
          <a:p>
            <a:pPr>
              <a:spcBef>
                <a:spcPts val="800"/>
              </a:spcBef>
            </a:pPr>
            <a:r>
              <a:rPr lang="en-GB" sz="2000" dirty="0"/>
              <a:t>Organize </a:t>
            </a:r>
            <a:r>
              <a:rPr lang="en-GB" sz="2000" b="1" dirty="0"/>
              <a:t>networks, conferences, workshops </a:t>
            </a:r>
            <a:r>
              <a:rPr lang="en-GB" sz="2000" dirty="0"/>
              <a:t>and other actions that support R&amp;I activities with Brazil, Mexico, Argentina and other countries connected to the BELLA network or members of </a:t>
            </a:r>
            <a:r>
              <a:rPr lang="en-GB" sz="2000" dirty="0" err="1"/>
              <a:t>RedClara</a:t>
            </a:r>
            <a:endParaRPr lang="en-GB" sz="2000" dirty="0"/>
          </a:p>
          <a:p>
            <a:pPr>
              <a:spcBef>
                <a:spcPts val="800"/>
              </a:spcBef>
            </a:pPr>
            <a:r>
              <a:rPr lang="en-GB" sz="2000" dirty="0"/>
              <a:t>Collect and analyse information, </a:t>
            </a:r>
            <a:r>
              <a:rPr lang="en-GB" sz="2000" b="1" dirty="0"/>
              <a:t>draft reports </a:t>
            </a:r>
            <a:r>
              <a:rPr lang="en-GB" sz="2000" dirty="0"/>
              <a:t>and </a:t>
            </a:r>
            <a:r>
              <a:rPr lang="en-GB" sz="2000" b="1" dirty="0"/>
              <a:t>position papers </a:t>
            </a:r>
            <a:r>
              <a:rPr lang="en-GB" sz="2000" dirty="0"/>
              <a:t>on </a:t>
            </a:r>
            <a:r>
              <a:rPr lang="en-GB" sz="2000" b="1" dirty="0"/>
              <a:t>partner countries’ R&amp;I policies, strategies and programmes</a:t>
            </a:r>
            <a:r>
              <a:rPr lang="en-GB" sz="2000" dirty="0"/>
              <a:t>, including on </a:t>
            </a:r>
            <a:r>
              <a:rPr lang="en-GB" sz="2000" b="1" dirty="0"/>
              <a:t>data governance </a:t>
            </a:r>
            <a:r>
              <a:rPr lang="en-GB" sz="2000" dirty="0"/>
              <a:t>and data technologies</a:t>
            </a:r>
          </a:p>
          <a:p>
            <a:endParaRPr lang="fr-BE" sz="2200"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CEE8F75-8E81-4C2D-AFFC-3DB7EBFE51AC}"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180764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708" y="1989361"/>
            <a:ext cx="11593288" cy="4247951"/>
          </a:xfrm>
        </p:spPr>
        <p:txBody>
          <a:bodyPr/>
          <a:lstStyle/>
          <a:p>
            <a:pPr>
              <a:buNone/>
            </a:pPr>
            <a:r>
              <a:rPr lang="hu-HU" dirty="0"/>
              <a:t>2</a:t>
            </a:r>
            <a:r>
              <a:rPr lang="en-US" dirty="0"/>
              <a:t>. What do you </a:t>
            </a:r>
            <a:r>
              <a:rPr lang="en-US" u="sng" dirty="0"/>
              <a:t>NOT</a:t>
            </a:r>
            <a:r>
              <a:rPr lang="en-US" dirty="0"/>
              <a:t> want?</a:t>
            </a:r>
          </a:p>
          <a:p>
            <a:pPr>
              <a:buNone/>
            </a:pPr>
            <a:endParaRPr lang="en-US" sz="1500" dirty="0"/>
          </a:p>
          <a:p>
            <a:r>
              <a:rPr lang="en-US" sz="2200" dirty="0"/>
              <a:t>Usual research proposal in </a:t>
            </a:r>
            <a:r>
              <a:rPr lang="en-US" sz="2200" dirty="0">
                <a:solidFill>
                  <a:srgbClr val="FF0000"/>
                </a:solidFill>
              </a:rPr>
              <a:t>IA spirit</a:t>
            </a:r>
          </a:p>
          <a:p>
            <a:r>
              <a:rPr lang="en-US" sz="2200" dirty="0"/>
              <a:t>Proposal that is </a:t>
            </a:r>
            <a:r>
              <a:rPr lang="en-US" sz="2200" dirty="0">
                <a:solidFill>
                  <a:srgbClr val="FF0000"/>
                </a:solidFill>
              </a:rPr>
              <a:t>redundant </a:t>
            </a:r>
            <a:r>
              <a:rPr lang="en-US" sz="2200" dirty="0"/>
              <a:t>with other existing initiatives / no overlap</a:t>
            </a:r>
          </a:p>
          <a:p>
            <a:r>
              <a:rPr lang="en-US" sz="2200" dirty="0"/>
              <a:t>Proposal </a:t>
            </a:r>
            <a:r>
              <a:rPr lang="en-US" sz="2200" dirty="0">
                <a:solidFill>
                  <a:srgbClr val="FF0000"/>
                </a:solidFill>
              </a:rPr>
              <a:t>without awareness &amp; visibility </a:t>
            </a:r>
            <a:r>
              <a:rPr lang="en-US" sz="2200" dirty="0"/>
              <a:t>dimension: important objective is also to improve visibility of EU and LAC R&amp;I capabilities</a:t>
            </a:r>
          </a:p>
          <a:p>
            <a:r>
              <a:rPr lang="en-US" sz="2200" dirty="0"/>
              <a:t>Proposal </a:t>
            </a:r>
            <a:r>
              <a:rPr lang="en-US" sz="2200" dirty="0">
                <a:solidFill>
                  <a:srgbClr val="FF0000"/>
                </a:solidFill>
              </a:rPr>
              <a:t>disconnected</a:t>
            </a:r>
            <a:r>
              <a:rPr lang="en-US" sz="2200" dirty="0"/>
              <a:t> from: </a:t>
            </a:r>
          </a:p>
          <a:p>
            <a:pPr>
              <a:buNone/>
            </a:pPr>
            <a:r>
              <a:rPr lang="en-US" sz="2200" dirty="0"/>
              <a:t>		- Existing initiatives (BELLA, …)</a:t>
            </a:r>
          </a:p>
          <a:p>
            <a:pPr>
              <a:buNone/>
            </a:pPr>
            <a:r>
              <a:rPr lang="en-US" sz="2200" dirty="0"/>
              <a:t>		- EU strategy (e.g. Global Gateway) and/or SDGs</a:t>
            </a:r>
          </a:p>
          <a:p>
            <a:r>
              <a:rPr lang="en-US" sz="2200" dirty="0"/>
              <a:t>Proposal </a:t>
            </a:r>
            <a:r>
              <a:rPr lang="en-US" sz="2200" dirty="0">
                <a:solidFill>
                  <a:srgbClr val="FF0000"/>
                </a:solidFill>
              </a:rPr>
              <a:t>incompatible</a:t>
            </a:r>
            <a:r>
              <a:rPr lang="en-US" sz="2200" dirty="0"/>
              <a:t> </a:t>
            </a:r>
            <a:r>
              <a:rPr lang="en-US" sz="2200" dirty="0">
                <a:solidFill>
                  <a:srgbClr val="FF0000"/>
                </a:solidFill>
              </a:rPr>
              <a:t>with EU Human-centric </a:t>
            </a:r>
            <a:r>
              <a:rPr lang="en-US" sz="2200" dirty="0"/>
              <a:t>values</a:t>
            </a:r>
          </a:p>
        </p:txBody>
      </p:sp>
      <p:sp>
        <p:nvSpPr>
          <p:cNvPr id="5" name="Title 1"/>
          <p:cNvSpPr txBox="1">
            <a:spLocks/>
          </p:cNvSpPr>
          <p:nvPr/>
        </p:nvSpPr>
        <p:spPr bwMode="auto">
          <a:xfrm>
            <a:off x="2063552" y="1052736"/>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hu-HU" sz="2800" b="1" i="0" u="none" strike="noStrike" kern="0" cap="none" spc="0" normalizeH="0" baseline="0" noProof="0" dirty="0" err="1">
                <a:ln>
                  <a:noFill/>
                </a:ln>
                <a:solidFill>
                  <a:srgbClr val="0F5494"/>
                </a:solidFill>
                <a:effectLst/>
                <a:uLnTx/>
                <a:uFillTx/>
                <a:latin typeface="Verdana"/>
                <a:ea typeface="+mj-ea"/>
                <a:cs typeface="+mj-cs"/>
              </a:rPr>
              <a:t>Work</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Programme</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623392" y="2132856"/>
            <a:ext cx="10945216" cy="4191000"/>
          </a:xfrm>
        </p:spPr>
        <p:txBody>
          <a:bodyPr/>
          <a:lstStyle/>
          <a:p>
            <a:pPr>
              <a:buNone/>
            </a:pPr>
            <a:r>
              <a:rPr lang="en-US" dirty="0"/>
              <a:t>5. Who are the types of main stakeholders that are addressed?</a:t>
            </a:r>
          </a:p>
          <a:p>
            <a:r>
              <a:rPr lang="en-GB" sz="2000" dirty="0"/>
              <a:t>Public and </a:t>
            </a:r>
            <a:r>
              <a:rPr lang="en-GB" sz="2000" dirty="0" err="1"/>
              <a:t>pivate</a:t>
            </a:r>
            <a:r>
              <a:rPr lang="en-GB" sz="2000" dirty="0"/>
              <a:t> R&amp;I stakeholders across EU and LAC</a:t>
            </a:r>
          </a:p>
          <a:p>
            <a:r>
              <a:rPr lang="en-GB" sz="2000" dirty="0"/>
              <a:t>See also General Annex B. The following exceptions apply:</a:t>
            </a:r>
          </a:p>
          <a:p>
            <a:r>
              <a:rPr lang="en-GB" sz="1600" i="1" dirty="0"/>
              <a:t>If projects use satellite-based earth observation, positioning, navigation and/or related timing data and services, beneficiaries must make use of </a:t>
            </a:r>
            <a:r>
              <a:rPr lang="en-GB" sz="1600" b="1" i="1" dirty="0"/>
              <a:t>Copernicus</a:t>
            </a:r>
            <a:r>
              <a:rPr lang="en-GB" sz="1600" i="1" dirty="0"/>
              <a:t> and/or </a:t>
            </a:r>
            <a:r>
              <a:rPr lang="en-GB" sz="1600" b="1" i="1" dirty="0"/>
              <a:t>Galileo/EGNOS</a:t>
            </a:r>
            <a:r>
              <a:rPr lang="en-GB" sz="1600" i="1" dirty="0"/>
              <a:t> (other data and services may additionally be used).</a:t>
            </a:r>
            <a:endParaRPr lang="en-US" dirty="0"/>
          </a:p>
          <a:p>
            <a:pPr>
              <a:buNone/>
            </a:pPr>
            <a:r>
              <a:rPr lang="en-US" dirty="0"/>
              <a:t>6. Are there actors (</a:t>
            </a:r>
            <a:r>
              <a:rPr lang="en-US" dirty="0" err="1"/>
              <a:t>eg</a:t>
            </a:r>
            <a:r>
              <a:rPr lang="en-US" dirty="0"/>
              <a:t>. Partnership or other) playing a special role in this?</a:t>
            </a:r>
          </a:p>
          <a:p>
            <a:r>
              <a:rPr lang="en-GB" sz="2000" dirty="0"/>
              <a:t>For BELLA related actions: </a:t>
            </a:r>
            <a:r>
              <a:rPr lang="en-GB" sz="2000" b="1" dirty="0"/>
              <a:t>GEANT</a:t>
            </a:r>
            <a:r>
              <a:rPr lang="en-GB" sz="2000" dirty="0"/>
              <a:t> and </a:t>
            </a:r>
            <a:r>
              <a:rPr lang="en-GB" sz="2000" b="1" dirty="0" err="1"/>
              <a:t>RedClara</a:t>
            </a:r>
            <a:r>
              <a:rPr lang="en-GB" sz="2000" dirty="0"/>
              <a:t> and their members</a:t>
            </a:r>
            <a:endParaRPr lang="en-US" sz="2000" dirty="0"/>
          </a:p>
          <a:p>
            <a:r>
              <a:rPr lang="en-US" sz="2000" dirty="0"/>
              <a:t>Bear in mind also that cooperation on digital matters is also supported by a structure called </a:t>
            </a:r>
            <a:r>
              <a:rPr lang="en-US" sz="2000" b="1" dirty="0"/>
              <a:t>D4D Hub </a:t>
            </a:r>
            <a:r>
              <a:rPr lang="en-US" sz="2000" dirty="0"/>
              <a:t>(EU, Member States development agencies and other players from both continents)</a:t>
            </a:r>
          </a:p>
          <a:p>
            <a:pPr>
              <a:buNone/>
            </a:pPr>
            <a:endParaRPr lang="en-US" sz="2000" dirty="0"/>
          </a:p>
          <a:p>
            <a:pPr marL="0" indent="45085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97" y="1556792"/>
            <a:ext cx="11185573" cy="1225054"/>
          </a:xfrm>
        </p:spPr>
        <p:txBody>
          <a:bodyPr/>
          <a:lstStyle/>
          <a:p>
            <a:pPr algn="ctr"/>
            <a:r>
              <a:rPr lang="hu-HU" dirty="0"/>
              <a:t>HORIZON-CL4-2023-</a:t>
            </a:r>
            <a:r>
              <a:rPr lang="en-IE" dirty="0"/>
              <a:t>HUMAN</a:t>
            </a:r>
            <a:r>
              <a:rPr lang="hu-HU" dirty="0"/>
              <a:t>-01-0</a:t>
            </a:r>
            <a:r>
              <a:rPr lang="en-IE" dirty="0"/>
              <a:t>4</a:t>
            </a:r>
            <a:br>
              <a:rPr lang="es-ES" dirty="0"/>
            </a:br>
            <a:r>
              <a:rPr lang="en-US" sz="2400" dirty="0"/>
              <a:t>Open innovation: Addressing Grand challenges in AI </a:t>
            </a:r>
            <a:br>
              <a:rPr lang="en-US" sz="2400" dirty="0"/>
            </a:br>
            <a:r>
              <a:rPr lang="en-US" sz="2400" b="0" dirty="0"/>
              <a:t>(AI Data and Robotics Partnership) </a:t>
            </a:r>
            <a:r>
              <a:rPr lang="en-US" sz="2400" dirty="0"/>
              <a:t>(CSA)</a:t>
            </a:r>
            <a:br>
              <a:rPr lang="en-US" sz="2400" dirty="0">
                <a:solidFill>
                  <a:srgbClr val="FF0000"/>
                </a:solidFill>
              </a:rPr>
            </a:br>
            <a:endParaRPr lang="en-US" sz="2400" dirty="0"/>
          </a:p>
        </p:txBody>
      </p:sp>
      <p:sp>
        <p:nvSpPr>
          <p:cNvPr id="3" name="Content Placeholder 2"/>
          <p:cNvSpPr>
            <a:spLocks noGrp="1"/>
          </p:cNvSpPr>
          <p:nvPr>
            <p:ph idx="1"/>
          </p:nvPr>
        </p:nvSpPr>
        <p:spPr>
          <a:xfrm>
            <a:off x="623392" y="2897560"/>
            <a:ext cx="9865096" cy="3960440"/>
          </a:xfrm>
          <a:ln>
            <a:noFill/>
          </a:ln>
        </p:spPr>
        <p:txBody>
          <a:bodyPr/>
          <a:lstStyle/>
          <a:p>
            <a:pPr marL="0" indent="0">
              <a:buNone/>
            </a:pPr>
            <a:r>
              <a:rPr lang="en-US" dirty="0"/>
              <a:t>We are looking for</a:t>
            </a:r>
            <a:r>
              <a:rPr lang="el-GR" dirty="0"/>
              <a:t> (1/2)</a:t>
            </a:r>
            <a:r>
              <a:rPr lang="en-US" dirty="0"/>
              <a:t>:</a:t>
            </a:r>
            <a:endParaRPr lang="el-GR" dirty="0"/>
          </a:p>
          <a:p>
            <a:pPr marL="0" indent="0">
              <a:buNone/>
            </a:pPr>
            <a:endParaRPr lang="en-US" dirty="0"/>
          </a:p>
          <a:p>
            <a:pPr lvl="1"/>
            <a:r>
              <a:rPr lang="en-US" dirty="0">
                <a:solidFill>
                  <a:schemeClr val="accent6">
                    <a:lumMod val="75000"/>
                  </a:schemeClr>
                </a:solidFill>
              </a:rPr>
              <a:t>Develop prestigious AI open innovation challenges that will </a:t>
            </a:r>
            <a:r>
              <a:rPr lang="en-US" dirty="0" err="1">
                <a:solidFill>
                  <a:schemeClr val="accent6">
                    <a:lumMod val="75000"/>
                  </a:schemeClr>
                </a:solidFill>
              </a:rPr>
              <a:t>mobilise</a:t>
            </a:r>
            <a:r>
              <a:rPr lang="en-US" dirty="0">
                <a:solidFill>
                  <a:schemeClr val="accent6">
                    <a:lumMod val="75000"/>
                  </a:schemeClr>
                </a:solidFill>
              </a:rPr>
              <a:t> wide participation of top scientists from academia, industry including start-ups and as well as young teams and rising stars from all over EU and Associated countries.</a:t>
            </a:r>
          </a:p>
          <a:p>
            <a:pPr lvl="1"/>
            <a:r>
              <a:rPr lang="en-US" dirty="0">
                <a:solidFill>
                  <a:schemeClr val="accent6">
                    <a:lumMod val="75000"/>
                  </a:schemeClr>
                </a:solidFill>
              </a:rPr>
              <a:t>Substantially increase interest from industry in AI (incl. SMEs and start-ups), in particular from key socio-economic sectors for Europe. Therefore contributing to uptake of research results by industry</a:t>
            </a:r>
            <a:endParaRPr lang="en-US" dirty="0">
              <a:solidFill>
                <a:schemeClr val="accent6">
                  <a:lumMod val="75000"/>
                </a:schemeClr>
              </a:solidFill>
              <a:highlight>
                <a:srgbClr val="FFFF00"/>
              </a:highlight>
            </a:endParaRPr>
          </a:p>
          <a:p>
            <a:pPr marL="0" indent="0">
              <a:buNone/>
            </a:pPr>
            <a:endParaRPr lang="en-US" dirty="0"/>
          </a:p>
          <a:p>
            <a:endParaRPr lang="en-US" dirty="0"/>
          </a:p>
          <a:p>
            <a:endParaRPr lang="en-US" dirty="0"/>
          </a:p>
          <a:p>
            <a:pPr>
              <a:buNone/>
            </a:pP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832" y="1061411"/>
            <a:ext cx="5606897"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91344" y="1772816"/>
            <a:ext cx="11593288" cy="4608512"/>
          </a:xfrm>
        </p:spPr>
        <p:txBody>
          <a:bodyPr/>
          <a:lstStyle/>
          <a:p>
            <a:pPr marL="355600" indent="-355600">
              <a:buNone/>
            </a:pPr>
            <a:r>
              <a:rPr lang="en-US" dirty="0"/>
              <a:t>7. Background documents </a:t>
            </a:r>
          </a:p>
          <a:p>
            <a:pPr marL="808038" indent="-452438">
              <a:buNone/>
            </a:pPr>
            <a:r>
              <a:rPr lang="fr-BE" sz="1400" i="1" dirty="0"/>
              <a:t> </a:t>
            </a:r>
            <a:endParaRPr lang="en-US" sz="1400" i="1" dirty="0"/>
          </a:p>
          <a:p>
            <a:pPr marL="808038" indent="-452438">
              <a:buNone/>
            </a:pPr>
            <a:r>
              <a:rPr lang="en-US" sz="1800" b="1" dirty="0"/>
              <a:t>EU Joint Communication on Global Gateway</a:t>
            </a:r>
          </a:p>
          <a:p>
            <a:pPr marL="1208088" lvl="2" indent="-452438">
              <a:buFont typeface="Arial" panose="020B0604020202020204" pitchFamily="34" charset="0"/>
              <a:buChar char="•"/>
            </a:pPr>
            <a:r>
              <a:rPr lang="en-US" sz="1200" u="sng" dirty="0">
                <a:ea typeface="+mn-ea"/>
                <a:cs typeface="+mn-cs"/>
                <a:hlinkClick r:id="rId2"/>
              </a:rPr>
              <a:t>https://ec.europa.eu/info/strategy/priorities-2019-2024/stronger-europe-world/global-gateway_en</a:t>
            </a:r>
            <a:r>
              <a:rPr lang="en-US" sz="1200" u="sng" dirty="0">
                <a:ea typeface="+mn-ea"/>
                <a:cs typeface="+mn-cs"/>
              </a:rPr>
              <a:t> </a:t>
            </a:r>
          </a:p>
          <a:p>
            <a:pPr marL="1208088" lvl="2" indent="-452438">
              <a:spcBef>
                <a:spcPts val="0"/>
              </a:spcBef>
              <a:buFont typeface="Arial" panose="020B0604020202020204" pitchFamily="34" charset="0"/>
              <a:buChar char="•"/>
            </a:pPr>
            <a:endParaRPr lang="en-US" sz="1200" u="sng" dirty="0">
              <a:ea typeface="+mn-ea"/>
              <a:cs typeface="+mn-cs"/>
            </a:endParaRPr>
          </a:p>
          <a:p>
            <a:pPr marL="808038" indent="-452438">
              <a:buNone/>
            </a:pPr>
            <a:r>
              <a:rPr lang="en-US" sz="1800" b="1" dirty="0">
                <a:hlinkClick r:id="rId3"/>
              </a:rPr>
              <a:t>EU Joint Communication: European Union, Latin America and the Caribbean: joining forces for a common future</a:t>
            </a:r>
            <a:endParaRPr lang="en-US" sz="1800" b="1" dirty="0"/>
          </a:p>
          <a:p>
            <a:pPr marL="1208088" lvl="2" indent="-452438">
              <a:buFont typeface="Arial" panose="020B0604020202020204" pitchFamily="34" charset="0"/>
              <a:buChar char="•"/>
            </a:pPr>
            <a:r>
              <a:rPr lang="en-US" sz="1200" u="sng" dirty="0">
                <a:ea typeface="+mn-ea"/>
                <a:cs typeface="+mn-cs"/>
              </a:rPr>
              <a:t>https://www.eeas.europa.eu/eeas/latin-america-and-caribbean_en</a:t>
            </a:r>
          </a:p>
          <a:p>
            <a:pPr marL="1208088" lvl="1" indent="-452438">
              <a:spcBef>
                <a:spcPts val="0"/>
              </a:spcBef>
              <a:buNone/>
            </a:pPr>
            <a:endParaRPr lang="en-US" sz="800" dirty="0"/>
          </a:p>
          <a:p>
            <a:pPr marL="808038" indent="-452438">
              <a:buNone/>
            </a:pPr>
            <a:r>
              <a:rPr lang="en-US" sz="1800" b="1" dirty="0">
                <a:solidFill>
                  <a:srgbClr val="000066"/>
                </a:solidFill>
                <a:hlinkClick r:id="rId4" action="ppaction://hlinkfile"/>
              </a:rPr>
              <a:t>BELLA - Building the Europe Link to Latin America</a:t>
            </a:r>
            <a:endParaRPr lang="en-US" sz="1800" b="1" dirty="0">
              <a:solidFill>
                <a:srgbClr val="000066"/>
              </a:solidFill>
            </a:endParaRPr>
          </a:p>
          <a:p>
            <a:pPr marL="1208088" lvl="2" indent="-452438">
              <a:buFont typeface="Arial" panose="020B0604020202020204" pitchFamily="34" charset="0"/>
              <a:buChar char="•"/>
            </a:pPr>
            <a:r>
              <a:rPr lang="en-US" sz="1200" u="sng" dirty="0">
                <a:ea typeface="+mn-ea"/>
                <a:cs typeface="+mn-cs"/>
                <a:hlinkClick r:id="rId5"/>
              </a:rPr>
              <a:t>https://international-partnerships.ec.europa.eu/policies/programming/programmes/bella-building-europe-link-latin-america_en</a:t>
            </a:r>
            <a:endParaRPr lang="en-US" sz="1200" u="sng" dirty="0">
              <a:ea typeface="+mn-ea"/>
              <a:cs typeface="+mn-cs"/>
            </a:endParaRPr>
          </a:p>
          <a:p>
            <a:pPr marL="1208088" lvl="2" indent="-452438">
              <a:buFont typeface="Arial" panose="020B0604020202020204" pitchFamily="34" charset="0"/>
              <a:buChar char="•"/>
            </a:pPr>
            <a:r>
              <a:rPr lang="en-US" sz="1200" u="sng" dirty="0">
                <a:solidFill>
                  <a:srgbClr val="0F5494"/>
                </a:solidFill>
                <a:ea typeface="+mn-ea"/>
                <a:cs typeface="+mn-cs"/>
              </a:rPr>
              <a:t>https://bella-programme.redclara.net/index.php/en/</a:t>
            </a:r>
          </a:p>
          <a:p>
            <a:pPr marL="808038" indent="-452438">
              <a:spcBef>
                <a:spcPts val="0"/>
              </a:spcBef>
              <a:buNone/>
            </a:pPr>
            <a:r>
              <a:rPr lang="en-US" sz="1400" b="1" dirty="0"/>
              <a:t> </a:t>
            </a:r>
            <a:endParaRPr lang="en-US" sz="800" b="1" dirty="0"/>
          </a:p>
          <a:p>
            <a:pPr marL="808038" indent="-452438">
              <a:buNone/>
            </a:pPr>
            <a:r>
              <a:rPr lang="en-US" sz="1800" b="1" dirty="0"/>
              <a:t>Dialogues on Digital Economy and Information Society</a:t>
            </a:r>
          </a:p>
          <a:p>
            <a:pPr marL="808038" indent="-452438">
              <a:buNone/>
            </a:pPr>
            <a:r>
              <a:rPr lang="en-US" sz="1200" dirty="0"/>
              <a:t>	</a:t>
            </a:r>
            <a:r>
              <a:rPr lang="en-US" sz="1200" b="1" dirty="0">
                <a:hlinkClick r:id="rId6"/>
              </a:rPr>
              <a:t>Brazil</a:t>
            </a:r>
            <a:r>
              <a:rPr lang="en-US" sz="1200" dirty="0"/>
              <a:t>, </a:t>
            </a:r>
            <a:r>
              <a:rPr lang="en-US" sz="1200" b="1" dirty="0">
                <a:hlinkClick r:id="rId7"/>
              </a:rPr>
              <a:t>Argentina</a:t>
            </a:r>
            <a:r>
              <a:rPr lang="en-US" sz="1200" dirty="0"/>
              <a:t>, </a:t>
            </a:r>
            <a:r>
              <a:rPr lang="en-US" sz="1200" b="1" dirty="0">
                <a:hlinkClick r:id="rId8"/>
              </a:rPr>
              <a:t>Mexico</a:t>
            </a:r>
            <a:endParaRPr lang="en-US" sz="1200" b="1" dirty="0"/>
          </a:p>
          <a:p>
            <a:pPr marL="808038" indent="-452438">
              <a:buNone/>
            </a:pPr>
            <a:endParaRPr lang="en-US" sz="1100" b="1" dirty="0"/>
          </a:p>
          <a:p>
            <a:pPr marL="808038" indent="-452438">
              <a:buNone/>
            </a:pPr>
            <a:r>
              <a:rPr lang="en-US" sz="1400" b="1" u="sng" dirty="0"/>
              <a:t>Digital for Development Hub for LAC (D4D Hub)</a:t>
            </a:r>
          </a:p>
          <a:p>
            <a:pPr marL="1208088" lvl="2" indent="-452438">
              <a:buFont typeface="Arial" panose="020B0604020202020204" pitchFamily="34" charset="0"/>
              <a:buChar char="•"/>
            </a:pPr>
            <a:r>
              <a:rPr lang="en-US" sz="1200" u="sng" dirty="0">
                <a:ea typeface="+mn-ea"/>
                <a:cs typeface="+mn-cs"/>
              </a:rPr>
              <a:t>https//d4dhub.eu/lac-event</a:t>
            </a:r>
            <a:endParaRPr lang="en-US" sz="800" dirty="0"/>
          </a:p>
          <a:p>
            <a:pPr marL="808038" indent="-452438">
              <a:buNone/>
            </a:pPr>
            <a:r>
              <a:rPr lang="en-US" sz="1400" dirty="0"/>
              <a:t>	</a:t>
            </a:r>
            <a:br>
              <a:rPr lang="en-US" sz="1400" dirty="0"/>
            </a:b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551384" y="2132856"/>
            <a:ext cx="11224595" cy="4320480"/>
          </a:xfrm>
        </p:spPr>
        <p:txBody>
          <a:bodyPr/>
          <a:lstStyle/>
          <a:p>
            <a:pPr marL="355600" indent="-355600">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en-GB" dirty="0"/>
          </a:p>
          <a:p>
            <a:pPr marL="808038" indent="-452438">
              <a:buNone/>
            </a:pPr>
            <a:r>
              <a:rPr lang="en-US" i="1" dirty="0"/>
              <a:t>	</a:t>
            </a:r>
            <a:r>
              <a:rPr lang="fr-BE" b="1" dirty="0"/>
              <a:t>EU-LAC Digital Alliance</a:t>
            </a:r>
            <a:r>
              <a:rPr lang="fr-BE" dirty="0"/>
              <a:t> </a:t>
            </a:r>
          </a:p>
          <a:p>
            <a:pPr marL="808038" indent="-452438">
              <a:buNone/>
            </a:pPr>
            <a:r>
              <a:rPr lang="en-US" b="1" dirty="0"/>
              <a:t>	</a:t>
            </a:r>
            <a:r>
              <a:rPr lang="en-US" b="1" dirty="0">
                <a:hlinkClick r:id="rId2"/>
              </a:rPr>
              <a:t>Re-launching the EU – LAC partnership</a:t>
            </a:r>
            <a:endParaRPr lang="en-US" b="1" dirty="0"/>
          </a:p>
          <a:p>
            <a:pPr marL="808038" indent="-452438">
              <a:buNone/>
            </a:pPr>
            <a:endParaRPr lang="en-US" sz="1800" u="sng" dirty="0"/>
          </a:p>
          <a:p>
            <a:pPr marL="358775" indent="-358775">
              <a:spcBef>
                <a:spcPct val="0"/>
              </a:spcBef>
              <a:buNone/>
            </a:pPr>
            <a:r>
              <a:rPr lang="hu-HU" sz="2800" b="1" dirty="0" err="1">
                <a:latin typeface="+mj-lt"/>
                <a:ea typeface="+mj-ea"/>
                <a:cs typeface="+mj-cs"/>
              </a:rPr>
              <a:t>Upcoming</a:t>
            </a:r>
            <a:r>
              <a:rPr lang="hu-HU" sz="2800" b="1" dirty="0">
                <a:latin typeface="+mj-lt"/>
                <a:ea typeface="+mj-ea"/>
                <a:cs typeface="+mj-cs"/>
              </a:rPr>
              <a:t> </a:t>
            </a:r>
            <a:r>
              <a:rPr lang="hu-HU" sz="2800" b="1" dirty="0" err="1">
                <a:latin typeface="+mj-lt"/>
                <a:ea typeface="+mj-ea"/>
                <a:cs typeface="+mj-cs"/>
              </a:rPr>
              <a:t>events</a:t>
            </a:r>
            <a:r>
              <a:rPr lang="hu-HU" sz="2800" b="1" dirty="0">
                <a:latin typeface="+mj-lt"/>
                <a:ea typeface="+mj-ea"/>
                <a:cs typeface="+mj-cs"/>
              </a:rPr>
              <a:t> / </a:t>
            </a:r>
            <a:r>
              <a:rPr lang="hu-HU" sz="2800" b="1" dirty="0" err="1">
                <a:latin typeface="+mj-lt"/>
                <a:ea typeface="+mj-ea"/>
                <a:cs typeface="+mj-cs"/>
              </a:rPr>
              <a:t>information</a:t>
            </a:r>
            <a:r>
              <a:rPr lang="hu-HU" sz="2800" b="1" dirty="0">
                <a:latin typeface="+mj-lt"/>
                <a:ea typeface="+mj-ea"/>
                <a:cs typeface="+mj-cs"/>
              </a:rPr>
              <a:t> </a:t>
            </a:r>
            <a:r>
              <a:rPr lang="hu-HU" sz="2800" b="1" dirty="0" err="1">
                <a:latin typeface="+mj-lt"/>
                <a:ea typeface="+mj-ea"/>
                <a:cs typeface="+mj-cs"/>
              </a:rPr>
              <a:t>days</a:t>
            </a:r>
            <a:endParaRPr lang="en-GB" sz="2800" b="1" dirty="0">
              <a:latin typeface="+mj-lt"/>
              <a:ea typeface="+mj-ea"/>
              <a:cs typeface="+mj-cs"/>
            </a:endParaRPr>
          </a:p>
          <a:p>
            <a:pPr marL="355600" indent="-355600">
              <a:buNone/>
            </a:pPr>
            <a:endParaRPr lang="en-US" dirty="0"/>
          </a:p>
          <a:p>
            <a:pPr marL="828000" indent="-457200">
              <a:spcAft>
                <a:spcPts val="600"/>
              </a:spcAft>
              <a:buNone/>
            </a:pPr>
            <a:r>
              <a:rPr lang="en-GB" sz="2200" b="1" dirty="0"/>
              <a:t>	Horizon Europe Information Days – Cluster 4 (12-14 Dec 2022)</a:t>
            </a:r>
          </a:p>
          <a:p>
            <a:pPr marL="808038" indent="-357188">
              <a:buNone/>
            </a:pPr>
            <a:br>
              <a:rPr lang="en-US" sz="1400" dirty="0"/>
            </a:b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196752"/>
            <a:ext cx="11305256" cy="1296665"/>
          </a:xfrm>
        </p:spPr>
        <p:txBody>
          <a:bodyPr/>
          <a:lstStyle/>
          <a:p>
            <a:br>
              <a:rPr lang="fr-BE" dirty="0"/>
            </a:br>
            <a:r>
              <a:rPr lang="hu-HU" sz="2000" dirty="0" err="1"/>
              <a:t>Work</a:t>
            </a:r>
            <a:r>
              <a:rPr lang="hu-HU" sz="2000" dirty="0"/>
              <a:t> Programme </a:t>
            </a:r>
            <a:r>
              <a:rPr lang="hu-HU" sz="2000" dirty="0" err="1"/>
              <a:t>topic</a:t>
            </a:r>
            <a:r>
              <a:rPr lang="fr-BE" sz="2000" dirty="0"/>
              <a:t>: </a:t>
            </a:r>
            <a:r>
              <a:rPr lang="en-IE" sz="2000" dirty="0"/>
              <a:t>HORIZON-CL4-2023-HUMAN-01-92: R&amp;I cooperation with Sub-Saharan Africa (CSA)</a:t>
            </a:r>
            <a:br>
              <a:rPr lang="en-IE" dirty="0"/>
            </a:br>
            <a:endParaRPr lang="en-US" dirty="0"/>
          </a:p>
        </p:txBody>
      </p:sp>
      <p:sp>
        <p:nvSpPr>
          <p:cNvPr id="3" name="Content Placeholder 2"/>
          <p:cNvSpPr>
            <a:spLocks noGrp="1"/>
          </p:cNvSpPr>
          <p:nvPr>
            <p:ph idx="1"/>
          </p:nvPr>
        </p:nvSpPr>
        <p:spPr>
          <a:xfrm>
            <a:off x="551384" y="2934981"/>
            <a:ext cx="10972799" cy="3895725"/>
          </a:xfrm>
          <a:ln>
            <a:noFill/>
          </a:ln>
        </p:spPr>
        <p:txBody>
          <a:bodyPr/>
          <a:lstStyle/>
          <a:p>
            <a:pPr marL="457200" indent="-457200">
              <a:buAutoNum type="arabicPeriod"/>
            </a:pPr>
            <a:r>
              <a:rPr lang="en-US" sz="1800" dirty="0"/>
              <a:t>What are you looking for?</a:t>
            </a:r>
          </a:p>
          <a:p>
            <a:pPr lvl="0"/>
            <a:r>
              <a:rPr lang="en-GB" sz="1800" dirty="0"/>
              <a:t>Foster cooperation and prepare ground for joint research and innovation and raise </a:t>
            </a:r>
            <a:r>
              <a:rPr lang="en-GB" sz="1800" b="1" dirty="0"/>
              <a:t>greater awareness </a:t>
            </a:r>
            <a:r>
              <a:rPr lang="en-GB" sz="1800" dirty="0"/>
              <a:t>of R&amp;I cooperation opportunities between the EU and sub-Saharan Africa.</a:t>
            </a:r>
          </a:p>
          <a:p>
            <a:pPr lvl="0"/>
            <a:r>
              <a:rPr lang="en-GB" sz="1800" dirty="0"/>
              <a:t>Organize networks, conferences, workshops and other actions that </a:t>
            </a:r>
            <a:r>
              <a:rPr lang="en-GB" sz="1800" b="1" dirty="0"/>
              <a:t>support R&amp;I activities </a:t>
            </a:r>
            <a:r>
              <a:rPr lang="en-GB" sz="1800" dirty="0"/>
              <a:t>and </a:t>
            </a:r>
            <a:r>
              <a:rPr lang="en-GB" sz="1800" b="1" dirty="0"/>
              <a:t>monitor digital-relevant activities </a:t>
            </a:r>
            <a:r>
              <a:rPr lang="en-GB" sz="1800" dirty="0"/>
              <a:t>in sub-Saharan Africa.</a:t>
            </a:r>
          </a:p>
          <a:p>
            <a:pPr lvl="0"/>
            <a:r>
              <a:rPr lang="en-GB" sz="1800" dirty="0"/>
              <a:t>Collect and analyse </a:t>
            </a:r>
            <a:r>
              <a:rPr lang="en-GB" sz="1800" b="1" dirty="0"/>
              <a:t>information</a:t>
            </a:r>
            <a:r>
              <a:rPr lang="en-GB" sz="1800" dirty="0"/>
              <a:t> as well conduct surveys and draft reports and position papers on sub-Saharan African countries’ R&amp;I policies, strategies and programmes.</a:t>
            </a:r>
          </a:p>
          <a:p>
            <a:pPr marL="0" indent="0">
              <a:buNone/>
            </a:pP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Programme </a:t>
            </a:r>
            <a:r>
              <a:rPr lang="hu-HU" dirty="0" err="1"/>
              <a:t>topic</a:t>
            </a:r>
            <a:r>
              <a:rPr lang="fr-BE" dirty="0"/>
              <a:t> (</a:t>
            </a:r>
            <a:r>
              <a:rPr lang="fr-BE" dirty="0" err="1"/>
              <a:t>cont</a:t>
            </a:r>
            <a:r>
              <a:rPr lang="fr-BE" dirty="0"/>
              <a:t>.)</a:t>
            </a:r>
            <a:endParaRPr lang="en-GB" dirty="0"/>
          </a:p>
        </p:txBody>
      </p:sp>
      <p:sp>
        <p:nvSpPr>
          <p:cNvPr id="3" name="Content Placeholder 2"/>
          <p:cNvSpPr>
            <a:spLocks noGrp="1"/>
          </p:cNvSpPr>
          <p:nvPr>
            <p:ph idx="1"/>
          </p:nvPr>
        </p:nvSpPr>
        <p:spPr>
          <a:xfrm>
            <a:off x="527051" y="2817019"/>
            <a:ext cx="10972800" cy="3529013"/>
          </a:xfrm>
        </p:spPr>
        <p:txBody>
          <a:bodyPr/>
          <a:lstStyle/>
          <a:p>
            <a:pPr lvl="0"/>
            <a:r>
              <a:rPr lang="en-GB" sz="2000" b="1" dirty="0"/>
              <a:t>Link EU and African internet R&amp;I communities</a:t>
            </a:r>
            <a:r>
              <a:rPr lang="en-GB" sz="2000" dirty="0"/>
              <a:t>, building on the work of existing projects such as the African-European Digital Innovation Bridge (AEDIB) and the FPI project “</a:t>
            </a:r>
            <a:r>
              <a:rPr lang="en-GB" sz="2000" i="1" dirty="0"/>
              <a:t>Open Internet in Africa</a:t>
            </a:r>
            <a:r>
              <a:rPr lang="en-GB" sz="2000" dirty="0"/>
              <a:t>”.</a:t>
            </a:r>
          </a:p>
          <a:p>
            <a:pPr lvl="0"/>
            <a:r>
              <a:rPr lang="en-GB" sz="2000" dirty="0"/>
              <a:t>The action should ensure that relevant stakeholders from both the EU and African countries are engaged during the process through regional and international workshops and a set of </a:t>
            </a:r>
            <a:r>
              <a:rPr lang="en-GB" sz="2000" b="1" dirty="0"/>
              <a:t>communication and dissemination actions</a:t>
            </a:r>
            <a:r>
              <a:rPr lang="en-GB" sz="2000" dirty="0"/>
              <a:t>. </a:t>
            </a:r>
          </a:p>
          <a:p>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CEE8F75-8E81-4C2D-AFFC-3DB7EBFE51AC}"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76822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52" y="1844824"/>
            <a:ext cx="11593288" cy="4247951"/>
          </a:xfrm>
        </p:spPr>
        <p:txBody>
          <a:bodyPr/>
          <a:lstStyle/>
          <a:p>
            <a:pPr>
              <a:buNone/>
            </a:pPr>
            <a:r>
              <a:rPr lang="hu-HU" dirty="0"/>
              <a:t>2</a:t>
            </a:r>
            <a:r>
              <a:rPr lang="en-US" dirty="0"/>
              <a:t>. What do you </a:t>
            </a:r>
            <a:r>
              <a:rPr lang="en-US" u="sng" dirty="0"/>
              <a:t>NOT</a:t>
            </a:r>
            <a:r>
              <a:rPr lang="en-US" dirty="0"/>
              <a:t> want?</a:t>
            </a:r>
          </a:p>
          <a:p>
            <a:pPr>
              <a:buNone/>
            </a:pPr>
            <a:endParaRPr lang="en-US" dirty="0"/>
          </a:p>
          <a:p>
            <a:r>
              <a:rPr lang="en-US" dirty="0"/>
              <a:t>Usual research proposal in </a:t>
            </a:r>
            <a:r>
              <a:rPr lang="en-US" dirty="0">
                <a:solidFill>
                  <a:srgbClr val="FF0000"/>
                </a:solidFill>
              </a:rPr>
              <a:t>IA spirit</a:t>
            </a:r>
          </a:p>
          <a:p>
            <a:r>
              <a:rPr lang="en-US" dirty="0"/>
              <a:t>Proposal that is </a:t>
            </a:r>
            <a:r>
              <a:rPr lang="en-US" dirty="0">
                <a:solidFill>
                  <a:srgbClr val="FF0000"/>
                </a:solidFill>
              </a:rPr>
              <a:t>redundant </a:t>
            </a:r>
            <a:r>
              <a:rPr lang="en-US" dirty="0"/>
              <a:t>with other existing initiatives / no overlap</a:t>
            </a:r>
          </a:p>
          <a:p>
            <a:r>
              <a:rPr lang="en-US" dirty="0"/>
              <a:t>Proposal </a:t>
            </a:r>
            <a:r>
              <a:rPr lang="en-US" dirty="0">
                <a:solidFill>
                  <a:srgbClr val="FF0000"/>
                </a:solidFill>
              </a:rPr>
              <a:t>without awareness &amp; visibility </a:t>
            </a:r>
            <a:r>
              <a:rPr lang="en-US" dirty="0"/>
              <a:t>dimension: important objective is also to improve visibility of Sub-Saharan African research</a:t>
            </a:r>
          </a:p>
          <a:p>
            <a:r>
              <a:rPr lang="en-US" dirty="0"/>
              <a:t>Proposal </a:t>
            </a:r>
            <a:r>
              <a:rPr lang="en-US" dirty="0">
                <a:solidFill>
                  <a:srgbClr val="FF0000"/>
                </a:solidFill>
              </a:rPr>
              <a:t>disconnected</a:t>
            </a:r>
            <a:r>
              <a:rPr lang="en-US" dirty="0"/>
              <a:t> from: </a:t>
            </a:r>
          </a:p>
          <a:p>
            <a:pPr>
              <a:buNone/>
            </a:pPr>
            <a:r>
              <a:rPr lang="en-US" dirty="0"/>
              <a:t>		- Existing EU-Africa cooperation initiatives </a:t>
            </a:r>
          </a:p>
          <a:p>
            <a:pPr>
              <a:buNone/>
            </a:pPr>
            <a:r>
              <a:rPr lang="en-US" dirty="0"/>
              <a:t>		- African strategies and/or SDGs</a:t>
            </a:r>
          </a:p>
          <a:p>
            <a:r>
              <a:rPr lang="en-US" dirty="0"/>
              <a:t>Proposal </a:t>
            </a:r>
            <a:r>
              <a:rPr lang="en-US" dirty="0">
                <a:solidFill>
                  <a:srgbClr val="FF0000"/>
                </a:solidFill>
              </a:rPr>
              <a:t>incompatible</a:t>
            </a:r>
            <a:r>
              <a:rPr lang="en-US" dirty="0"/>
              <a:t> </a:t>
            </a:r>
            <a:r>
              <a:rPr lang="en-US" dirty="0">
                <a:solidFill>
                  <a:srgbClr val="FF0000"/>
                </a:solidFill>
              </a:rPr>
              <a:t>with EU Human-centric </a:t>
            </a:r>
            <a:r>
              <a:rPr lang="en-US" dirty="0"/>
              <a:t>values and/or Global Gateway principles</a:t>
            </a:r>
          </a:p>
        </p:txBody>
      </p:sp>
      <p:sp>
        <p:nvSpPr>
          <p:cNvPr id="5" name="Title 1"/>
          <p:cNvSpPr txBox="1">
            <a:spLocks/>
          </p:cNvSpPr>
          <p:nvPr/>
        </p:nvSpPr>
        <p:spPr bwMode="auto">
          <a:xfrm>
            <a:off x="2063552" y="1052736"/>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hu-HU" sz="2800" b="1" i="0" u="none" strike="noStrike" kern="0" cap="none" spc="0" normalizeH="0" baseline="0" noProof="0" dirty="0" err="1">
                <a:ln>
                  <a:noFill/>
                </a:ln>
                <a:solidFill>
                  <a:srgbClr val="0F5494"/>
                </a:solidFill>
                <a:effectLst/>
                <a:uLnTx/>
                <a:uFillTx/>
                <a:latin typeface="Verdana"/>
                <a:ea typeface="+mj-ea"/>
                <a:cs typeface="+mj-cs"/>
              </a:rPr>
              <a:t>Work</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Programme</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623392" y="2132856"/>
            <a:ext cx="10945216" cy="4191000"/>
          </a:xfrm>
        </p:spPr>
        <p:txBody>
          <a:bodyPr/>
          <a:lstStyle/>
          <a:p>
            <a:pPr>
              <a:buNone/>
            </a:pPr>
            <a:r>
              <a:rPr lang="en-US" dirty="0"/>
              <a:t>5. Who are the types of main stakeholders that are addressed?</a:t>
            </a:r>
          </a:p>
          <a:p>
            <a:r>
              <a:rPr lang="en-GB" dirty="0"/>
              <a:t>See General Annex B. The following exceptions apply:</a:t>
            </a:r>
          </a:p>
          <a:p>
            <a:pPr marL="0" indent="0">
              <a:buNone/>
            </a:pPr>
            <a:endParaRPr lang="en-GB" sz="500" dirty="0"/>
          </a:p>
          <a:p>
            <a:pPr marL="358775" indent="0">
              <a:buNone/>
            </a:pPr>
            <a:r>
              <a:rPr lang="en-GB" sz="1800" i="1" dirty="0"/>
              <a:t>If projects use satellite-based earth observation, positioning, navigation and/or related timing data and services, beneficiaries must make use of Copernicus and/or Galileo/EGNOS (other data and services may additionally be used).</a:t>
            </a:r>
          </a:p>
          <a:p>
            <a:pPr marL="0" indent="0">
              <a:buNone/>
            </a:pPr>
            <a:endParaRPr lang="en-US" sz="1800" i="1" dirty="0"/>
          </a:p>
          <a:p>
            <a:pPr>
              <a:buNone/>
            </a:pPr>
            <a:r>
              <a:rPr lang="en-US" sz="500" dirty="0"/>
              <a:t>              </a:t>
            </a:r>
          </a:p>
          <a:p>
            <a:pPr>
              <a:buNone/>
            </a:pPr>
            <a:r>
              <a:rPr lang="en-US" dirty="0"/>
              <a:t>6. </a:t>
            </a:r>
            <a:r>
              <a:rPr lang="en-US" sz="2200" dirty="0"/>
              <a:t>Is there a key group of actors (</a:t>
            </a:r>
            <a:r>
              <a:rPr lang="en-US" sz="2200" dirty="0" err="1"/>
              <a:t>eg</a:t>
            </a:r>
            <a:r>
              <a:rPr lang="en-US" sz="2200" dirty="0"/>
              <a:t>. Partnership or other) driving this?</a:t>
            </a:r>
          </a:p>
          <a:p>
            <a:pPr>
              <a:buNone/>
            </a:pPr>
            <a:r>
              <a:rPr lang="en-US" sz="2200" dirty="0"/>
              <a:t>	Africa-EU digital cooperation is covered by a structure called D4D Hub bringing together EU, Member States development agencies, private and public players from both continents</a:t>
            </a:r>
          </a:p>
          <a:p>
            <a:pPr>
              <a:buNone/>
            </a:pPr>
            <a:endParaRPr lang="en-US" dirty="0"/>
          </a:p>
          <a:p>
            <a:pPr marL="0" indent="45085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918" y="1214681"/>
            <a:ext cx="10972800"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299356" y="2555299"/>
            <a:ext cx="11593288" cy="4608512"/>
          </a:xfrm>
        </p:spPr>
        <p:txBody>
          <a:bodyPr/>
          <a:lstStyle/>
          <a:p>
            <a:pPr marL="355600" indent="450850">
              <a:buNone/>
            </a:pPr>
            <a:r>
              <a:rPr lang="en-US" dirty="0"/>
              <a:t>7. Background documents </a:t>
            </a:r>
          </a:p>
          <a:p>
            <a:pPr marL="808038" indent="-452438">
              <a:buNone/>
            </a:pPr>
            <a:r>
              <a:rPr lang="fr-BE" sz="1400" i="1" dirty="0"/>
              <a:t> </a:t>
            </a:r>
            <a:endParaRPr lang="en-US" sz="1400" i="1" dirty="0"/>
          </a:p>
          <a:p>
            <a:pPr marL="808038" indent="-452438">
              <a:buNone/>
            </a:pPr>
            <a:r>
              <a:rPr lang="en-US" sz="1800" i="1" dirty="0"/>
              <a:t>	</a:t>
            </a:r>
            <a:r>
              <a:rPr lang="en-US" sz="1800" b="1" i="1" dirty="0"/>
              <a:t>EC communications on Global Gateway</a:t>
            </a:r>
          </a:p>
          <a:p>
            <a:pPr marL="808038" indent="-452438">
              <a:buNone/>
            </a:pPr>
            <a:r>
              <a:rPr lang="en-US" sz="1800" i="1" dirty="0"/>
              <a:t>	</a:t>
            </a:r>
            <a:r>
              <a:rPr lang="en-US" sz="1800" i="1" dirty="0">
                <a:hlinkClick r:id="rId2"/>
              </a:rPr>
              <a:t>https://ec.europa.eu/info/strategy/priorities-2019-2024/stronger-europe-world/global-gateway_en</a:t>
            </a:r>
            <a:r>
              <a:rPr lang="en-US" sz="1800" i="1" dirty="0"/>
              <a:t> </a:t>
            </a:r>
          </a:p>
          <a:p>
            <a:pPr marL="808038" indent="-452438">
              <a:buNone/>
            </a:pPr>
            <a:endParaRPr lang="en-US" sz="1800" i="1" dirty="0"/>
          </a:p>
          <a:p>
            <a:pPr marL="808038" indent="-452438">
              <a:buNone/>
            </a:pPr>
            <a:r>
              <a:rPr lang="en-US" sz="1800" i="1" dirty="0"/>
              <a:t>	</a:t>
            </a:r>
            <a:r>
              <a:rPr lang="en-US" sz="1800" b="1" i="1" dirty="0"/>
              <a:t>African Union Digital Transformation Strategy 2020 </a:t>
            </a:r>
          </a:p>
          <a:p>
            <a:pPr marL="808038" indent="-452438">
              <a:buNone/>
            </a:pPr>
            <a:r>
              <a:rPr lang="en-US" sz="1800" i="1" dirty="0"/>
              <a:t>	Publication of the African Union’s Digital Transformation Strategy</a:t>
            </a:r>
            <a:r>
              <a:rPr lang="en-US" sz="1800" i="1" dirty="0">
                <a:hlinkClick r:id="rId3"/>
              </a:rPr>
              <a:t>[1]</a:t>
            </a:r>
            <a:r>
              <a:rPr lang="en-US" sz="1800" i="1" dirty="0"/>
              <a:t> in spring 2020 </a:t>
            </a:r>
          </a:p>
          <a:p>
            <a:pPr marL="808038" indent="-452438">
              <a:buNone/>
            </a:pPr>
            <a:r>
              <a:rPr lang="en-US" sz="1800" i="1" dirty="0"/>
              <a:t>	</a:t>
            </a:r>
            <a:r>
              <a:rPr lang="en-US" sz="1800" u="sng" dirty="0">
                <a:hlinkClick r:id="rId4"/>
              </a:rPr>
              <a:t>https://au.int/en/documents/20200518/digital-transformation-strategy-africa-2020-2030</a:t>
            </a:r>
            <a:r>
              <a:rPr lang="en-US" sz="1800" u="sng" dirty="0"/>
              <a:t> </a:t>
            </a:r>
            <a:endParaRPr lang="en-GB" sz="1800" dirty="0"/>
          </a:p>
          <a:p>
            <a:pPr marL="808038" indent="-452438">
              <a:buNone/>
            </a:pPr>
            <a:endParaRPr lang="en-US" sz="1400" i="1" dirty="0"/>
          </a:p>
          <a:p>
            <a:pPr marL="808038" indent="-452438">
              <a:buNone/>
            </a:pPr>
            <a:r>
              <a:rPr lang="en-US" sz="1400" b="1" i="1" dirty="0"/>
              <a:t>  </a:t>
            </a:r>
          </a:p>
          <a:p>
            <a:pPr marL="808038" indent="-452438">
              <a:buNone/>
            </a:pPr>
            <a:endParaRPr lang="en-US" sz="14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551384" y="2132856"/>
            <a:ext cx="11224595" cy="4320480"/>
          </a:xfrm>
        </p:spPr>
        <p:txBody>
          <a:bodyPr/>
          <a:lstStyle/>
          <a:p>
            <a:pPr marL="355600" indent="-355600">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fr-BE" dirty="0"/>
          </a:p>
          <a:p>
            <a:pPr marL="808038" indent="-452438">
              <a:buNone/>
            </a:pPr>
            <a:r>
              <a:rPr lang="en-US" i="1" dirty="0"/>
              <a:t>	</a:t>
            </a:r>
            <a:r>
              <a:rPr lang="en-US" sz="1800" b="1" i="1" dirty="0"/>
              <a:t>Digital for Development Hub – D4D Hub </a:t>
            </a:r>
          </a:p>
          <a:p>
            <a:pPr marL="808038" indent="-452438">
              <a:buNone/>
            </a:pPr>
            <a:r>
              <a:rPr lang="en-US" sz="1800" dirty="0"/>
              <a:t>	The African Union-European Union (AU-EU) branch of the </a:t>
            </a:r>
            <a:r>
              <a:rPr lang="en-US" sz="1800" u="sng" dirty="0">
                <a:hlinkClick r:id="rId2"/>
              </a:rPr>
              <a:t>D4D Hub - Digital for Development.</a:t>
            </a:r>
            <a:r>
              <a:rPr lang="en-US" sz="1800" dirty="0"/>
              <a:t>  supports African institutions to lay grounds for an inclusive digital transformation. </a:t>
            </a:r>
            <a:endParaRPr lang="en-US" sz="1800" i="1" dirty="0"/>
          </a:p>
          <a:p>
            <a:pPr marL="808038" indent="-452438">
              <a:buNone/>
            </a:pPr>
            <a:endParaRPr lang="en-US" sz="1800" i="1" dirty="0"/>
          </a:p>
          <a:p>
            <a:pPr marL="808038" indent="-452438">
              <a:buNone/>
            </a:pPr>
            <a:r>
              <a:rPr lang="en-US" sz="1800" i="1" dirty="0"/>
              <a:t>	</a:t>
            </a:r>
            <a:r>
              <a:rPr lang="en-US" sz="1800" b="1" i="1" dirty="0"/>
              <a:t>AEDIB joint Africa-EU initiative : </a:t>
            </a:r>
            <a:r>
              <a:rPr lang="en-US" sz="1800" i="1" dirty="0">
                <a:hlinkClick r:id="rId3"/>
              </a:rPr>
              <a:t>https://aedibnet.eu/</a:t>
            </a:r>
            <a:r>
              <a:rPr lang="en-US" sz="1800" i="1" dirty="0"/>
              <a:t> </a:t>
            </a:r>
          </a:p>
          <a:p>
            <a:pPr marL="808038" indent="-452438">
              <a:buNone/>
            </a:pPr>
            <a:endParaRPr lang="en-US" sz="1800" b="1" i="1" dirty="0"/>
          </a:p>
          <a:p>
            <a:pPr marL="808038" indent="-452438">
              <a:buNone/>
            </a:pPr>
            <a:r>
              <a:rPr lang="en-US" sz="1800" b="1" i="1" dirty="0"/>
              <a:t>	PRIDA: </a:t>
            </a:r>
            <a:r>
              <a:rPr lang="en-US" sz="1800" i="1" dirty="0"/>
              <a:t>progressive</a:t>
            </a:r>
            <a:r>
              <a:rPr lang="en-US" sz="1800" b="1" i="1" dirty="0"/>
              <a:t> </a:t>
            </a:r>
            <a:r>
              <a:rPr lang="en-US" sz="1800" dirty="0"/>
              <a:t>regulation harmonization at continental level (joint AUC-EU initiative)</a:t>
            </a:r>
            <a:r>
              <a:rPr lang="en-GB" sz="1800" dirty="0"/>
              <a:t> </a:t>
            </a:r>
            <a:r>
              <a:rPr lang="en-US" sz="1800" u="sng" dirty="0">
                <a:hlinkClick r:id="rId4"/>
              </a:rPr>
              <a:t>https://au.int/fr/node/38115</a:t>
            </a:r>
            <a:endParaRPr lang="en-GB" sz="1800" dirty="0"/>
          </a:p>
          <a:p>
            <a:pPr marL="355600" indent="-355600">
              <a:buNone/>
            </a:pPr>
            <a:endParaRPr lang="en-US" dirty="0"/>
          </a:p>
          <a:p>
            <a:pPr marL="808038" indent="-357188">
              <a:buNone/>
            </a:pPr>
            <a:br>
              <a:rPr lang="en-US" sz="1400" dirty="0"/>
            </a:br>
            <a:endParaRPr lang="en-US" dirty="0"/>
          </a:p>
        </p:txBody>
      </p:sp>
    </p:spTree>
    <p:extLst>
      <p:ext uri="{BB962C8B-B14F-4D97-AF65-F5344CB8AC3E}">
        <p14:creationId xmlns:p14="http://schemas.microsoft.com/office/powerpoint/2010/main" val="5556098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38200" y="1583267"/>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Improved understanding of the socio-technical and ethical implications of advanced (digital) technologies for workers and work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organisation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across industrial sectors;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Work and learning environments and work models that make best use of the possibilities of advanced (digital) technologies and the human capabilities and creative potential in a synergistic manner, thus contributing to enhanced European industrial competitiveness in existing and new markets;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A skilled and creative industry workforce that is empowered through and in control of advanced technologies that are aligned with European social and ethical values.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10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10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Research and Innovation Action (RIA)</a:t>
            </a:r>
          </a:p>
        </p:txBody>
      </p:sp>
      <p:sp>
        <p:nvSpPr>
          <p:cNvPr id="8" name="Title 1"/>
          <p:cNvSpPr txBox="1">
            <a:spLocks/>
          </p:cNvSpPr>
          <p:nvPr/>
        </p:nvSpPr>
        <p:spPr>
          <a:xfrm>
            <a:off x="771088" y="505048"/>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HORIZON-CL4-2023-HUMAN-01-51: Pilots for an innovative human-centric industry (RIA)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36564635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838200" y="1847210"/>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Increased uptake of the Industry 5.0 principles and practices across industrial sectors, achieved through improved understanding of its benefits for enterprises and society and actionable knowledge about factors of success and impediment;</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Sound data and analysis of the uptake of Industry 5.0 in its different dimensions for policy makers at EU, national/regional and sectoral level.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4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4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Research and Innovation Action (RIA)</a:t>
            </a:r>
          </a:p>
        </p:txBody>
      </p:sp>
      <p:sp>
        <p:nvSpPr>
          <p:cNvPr id="8" name="Title 1"/>
          <p:cNvSpPr txBox="1">
            <a:spLocks/>
          </p:cNvSpPr>
          <p:nvPr/>
        </p:nvSpPr>
        <p:spPr>
          <a:xfrm>
            <a:off x="645254" y="572160"/>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HORIZON-CL4-2023-HUMAN-01-52: Drivers and success factors for progress towards Industry  5.0 (RIA)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186067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197" y="1556792"/>
            <a:ext cx="11185573" cy="1225054"/>
          </a:xfrm>
        </p:spPr>
        <p:txBody>
          <a:bodyPr/>
          <a:lstStyle/>
          <a:p>
            <a:pPr algn="ctr"/>
            <a:r>
              <a:rPr lang="hu-HU" dirty="0"/>
              <a:t>HORIZON-CL4-2023-</a:t>
            </a:r>
            <a:r>
              <a:rPr lang="en-IE" dirty="0"/>
              <a:t>HUMAN</a:t>
            </a:r>
            <a:r>
              <a:rPr lang="hu-HU" dirty="0"/>
              <a:t>-01-0</a:t>
            </a:r>
            <a:r>
              <a:rPr lang="en-IE" dirty="0"/>
              <a:t>4</a:t>
            </a:r>
            <a:br>
              <a:rPr lang="es-ES" dirty="0"/>
            </a:br>
            <a:r>
              <a:rPr lang="en-US" sz="2400" dirty="0"/>
              <a:t>Open innovation: Addressing Grand challenges in AI</a:t>
            </a:r>
            <a:br>
              <a:rPr lang="en-US" sz="2400" dirty="0"/>
            </a:br>
            <a:r>
              <a:rPr lang="en-US" sz="2400" b="0" dirty="0"/>
              <a:t>(AI Data and Robotics Partnership) </a:t>
            </a:r>
            <a:r>
              <a:rPr lang="en-US" sz="2400" dirty="0"/>
              <a:t>(CSA)</a:t>
            </a:r>
            <a:br>
              <a:rPr lang="en-US" sz="2400" dirty="0">
                <a:solidFill>
                  <a:srgbClr val="FF0000"/>
                </a:solidFill>
              </a:rPr>
            </a:br>
            <a:endParaRPr lang="en-US" sz="2400" dirty="0"/>
          </a:p>
        </p:txBody>
      </p:sp>
      <p:sp>
        <p:nvSpPr>
          <p:cNvPr id="3" name="Content Placeholder 2"/>
          <p:cNvSpPr>
            <a:spLocks noGrp="1"/>
          </p:cNvSpPr>
          <p:nvPr>
            <p:ph idx="1"/>
          </p:nvPr>
        </p:nvSpPr>
        <p:spPr>
          <a:xfrm>
            <a:off x="695400" y="2789511"/>
            <a:ext cx="9865096" cy="3960440"/>
          </a:xfrm>
          <a:ln>
            <a:noFill/>
          </a:ln>
        </p:spPr>
        <p:txBody>
          <a:bodyPr/>
          <a:lstStyle/>
          <a:p>
            <a:pPr marL="0" indent="0">
              <a:buNone/>
            </a:pPr>
            <a:r>
              <a:rPr lang="en-US" dirty="0"/>
              <a:t>We are looking for</a:t>
            </a:r>
            <a:r>
              <a:rPr lang="el-GR" dirty="0"/>
              <a:t> (2/2)</a:t>
            </a:r>
            <a:r>
              <a:rPr lang="en-US" dirty="0"/>
              <a:t>:</a:t>
            </a:r>
            <a:endParaRPr lang="el-GR" dirty="0"/>
          </a:p>
          <a:p>
            <a:pPr marL="0" indent="0">
              <a:buNone/>
            </a:pPr>
            <a:endParaRPr lang="en-US" dirty="0"/>
          </a:p>
          <a:p>
            <a:pPr lvl="1"/>
            <a:r>
              <a:rPr lang="en-US" dirty="0">
                <a:solidFill>
                  <a:schemeClr val="accent6">
                    <a:lumMod val="75000"/>
                  </a:schemeClr>
                </a:solidFill>
              </a:rPr>
              <a:t>Demonstrate and reinforce Europe’s research excellence in AI by driving substantial scientific progress in the following major scientific &amp; technological AI areas: </a:t>
            </a:r>
            <a:endParaRPr lang="el-GR" dirty="0">
              <a:solidFill>
                <a:schemeClr val="accent6">
                  <a:lumMod val="75000"/>
                </a:schemeClr>
              </a:solidFill>
            </a:endParaRPr>
          </a:p>
          <a:p>
            <a:pPr marL="800100" lvl="1">
              <a:buFont typeface="Arial" panose="020B0604020202020204" pitchFamily="34" charset="0"/>
              <a:buChar char="•"/>
            </a:pPr>
            <a:r>
              <a:rPr lang="en-US" sz="1600" dirty="0">
                <a:solidFill>
                  <a:schemeClr val="accent6">
                    <a:lumMod val="75000"/>
                  </a:schemeClr>
                </a:solidFill>
              </a:rPr>
              <a:t>Optimisation</a:t>
            </a:r>
            <a:r>
              <a:rPr lang="el-GR" sz="1600" dirty="0">
                <a:solidFill>
                  <a:schemeClr val="accent6">
                    <a:lumMod val="75000"/>
                  </a:schemeClr>
                </a:solidFill>
              </a:rPr>
              <a:t> (</a:t>
            </a:r>
            <a:r>
              <a:rPr lang="en-IE" sz="1600" dirty="0">
                <a:solidFill>
                  <a:schemeClr val="accent6">
                    <a:lumMod val="75000"/>
                  </a:schemeClr>
                </a:solidFill>
              </a:rPr>
              <a:t>in collaboration with CL4-2023-HUMAN-01-01)</a:t>
            </a:r>
          </a:p>
          <a:p>
            <a:pPr marL="800100" lvl="1">
              <a:buFont typeface="Arial" panose="020B0604020202020204" pitchFamily="34" charset="0"/>
              <a:buChar char="•"/>
            </a:pPr>
            <a:r>
              <a:rPr lang="en-US" sz="1600" dirty="0">
                <a:solidFill>
                  <a:schemeClr val="accent6">
                    <a:lumMod val="75000"/>
                  </a:schemeClr>
                </a:solidFill>
              </a:rPr>
              <a:t>natural language understanding and interaction (in collaboration with CL4-2023-HUMAN-01-03)</a:t>
            </a:r>
          </a:p>
          <a:p>
            <a:pPr marL="800100" lvl="1">
              <a:buFont typeface="Arial" panose="020B0604020202020204" pitchFamily="34" charset="0"/>
              <a:buChar char="•"/>
            </a:pPr>
            <a:r>
              <a:rPr lang="en-US" sz="1600" dirty="0" err="1">
                <a:solidFill>
                  <a:schemeClr val="accent6">
                    <a:lumMod val="75000"/>
                  </a:schemeClr>
                </a:solidFill>
              </a:rPr>
              <a:t>Explainability</a:t>
            </a:r>
            <a:r>
              <a:rPr lang="el-GR" sz="1600" dirty="0">
                <a:solidFill>
                  <a:schemeClr val="accent6">
                    <a:lumMod val="75000"/>
                  </a:schemeClr>
                </a:solidFill>
              </a:rPr>
              <a:t>, </a:t>
            </a:r>
            <a:r>
              <a:rPr lang="en-US" sz="1600" dirty="0">
                <a:solidFill>
                  <a:schemeClr val="accent6">
                    <a:lumMod val="75000"/>
                  </a:schemeClr>
                </a:solidFill>
              </a:rPr>
              <a:t>robustness (with CL4-</a:t>
            </a:r>
            <a:r>
              <a:rPr lang="en-US" sz="1600" b="1" dirty="0">
                <a:solidFill>
                  <a:schemeClr val="accent6">
                    <a:lumMod val="75000"/>
                  </a:schemeClr>
                </a:solidFill>
              </a:rPr>
              <a:t>2024</a:t>
            </a:r>
            <a:r>
              <a:rPr lang="en-US" sz="1600" dirty="0">
                <a:solidFill>
                  <a:schemeClr val="accent6">
                    <a:lumMod val="75000"/>
                  </a:schemeClr>
                </a:solidFill>
              </a:rPr>
              <a:t>-HUMAN-01-06)</a:t>
            </a:r>
            <a:endParaRPr lang="el-GR" sz="1600" dirty="0">
              <a:solidFill>
                <a:schemeClr val="accent6">
                  <a:lumMod val="75000"/>
                </a:schemeClr>
              </a:solidFill>
            </a:endParaRPr>
          </a:p>
          <a:p>
            <a:pPr marL="800100" lvl="1">
              <a:buFont typeface="Arial" panose="020B0604020202020204" pitchFamily="34" charset="0"/>
              <a:buChar char="•"/>
            </a:pPr>
            <a:r>
              <a:rPr lang="en-US" sz="1600" dirty="0">
                <a:solidFill>
                  <a:schemeClr val="accent6">
                    <a:lumMod val="75000"/>
                  </a:schemeClr>
                </a:solidFill>
              </a:rPr>
              <a:t>and collaborative intelligence (with CL4-</a:t>
            </a:r>
            <a:r>
              <a:rPr lang="en-US" sz="1600" b="1" dirty="0">
                <a:solidFill>
                  <a:schemeClr val="accent6">
                    <a:lumMod val="75000"/>
                  </a:schemeClr>
                </a:solidFill>
              </a:rPr>
              <a:t>2024</a:t>
            </a:r>
            <a:r>
              <a:rPr lang="en-US" sz="1600" dirty="0">
                <a:solidFill>
                  <a:schemeClr val="accent6">
                    <a:lumMod val="75000"/>
                  </a:schemeClr>
                </a:solidFill>
              </a:rPr>
              <a:t>-HUMAN-01-07)</a:t>
            </a:r>
            <a:endParaRPr lang="en-US" sz="1600" dirty="0"/>
          </a:p>
          <a:p>
            <a:pPr marL="0" indent="0">
              <a:buNone/>
            </a:pPr>
            <a:endParaRPr lang="en-US" dirty="0"/>
          </a:p>
          <a:p>
            <a:pPr>
              <a:buNone/>
            </a:pPr>
            <a:endParaRPr lang="en-US" dirty="0"/>
          </a:p>
        </p:txBody>
      </p:sp>
    </p:spTree>
    <p:extLst>
      <p:ext uri="{BB962C8B-B14F-4D97-AF65-F5344CB8AC3E}">
        <p14:creationId xmlns:p14="http://schemas.microsoft.com/office/powerpoint/2010/main" val="36031970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687198" y="1268369"/>
            <a:ext cx="11059160" cy="5291821"/>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Designing and demonstrating symbiotic and sustainable factories that support a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decentralised</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manufacturing vision close to the customer – this will in turn bring benefits in terms of flexibility, resilience, urban transformation and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minimisation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of transport costs and impacts;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Developing regenerative concepts that offer increased value for the larger community, inspired by the New European Bauhaus, paying particular attention to regenerative design and regenerative and value-added manufacturing; </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Human-centric and participatory approaches to enhance wider engagement and creativity, with appropriate contributions from Social Sciences and Humanities (SSH), including cognitive science;</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Raising the profile of manufacturing as an attractive career option;</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Improved access to flexible production capabilities in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decentralised</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environments, especially for SMEs. </a:t>
            </a:r>
          </a:p>
          <a:p>
            <a:pPr marL="457200" marR="0" lvl="0" indent="-457200" algn="just"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10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1.5-2.5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Research and Innovation Action (RIA) using FSTP (100k per third party, max 1/3 of the total EU contribution)</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fr-BE" sz="1600" b="1" i="0" u="none" strike="noStrike" kern="1200" cap="none" spc="0" normalizeH="0" baseline="0" noProof="0" dirty="0">
                <a:ln>
                  <a:noFill/>
                </a:ln>
                <a:solidFill>
                  <a:srgbClr val="004494"/>
                </a:solidFill>
                <a:effectLst/>
                <a:uLnTx/>
                <a:uFillTx/>
                <a:latin typeface="Calibri" panose="020F0502020204030204"/>
                <a:ea typeface="+mn-ea"/>
                <a:cs typeface="+mn-cs"/>
              </a:rPr>
              <a:t>TRL: </a:t>
            </a:r>
            <a:r>
              <a:rPr kumimoji="0" lang="en-GB" sz="1600" b="1" i="0" u="none" strike="noStrike" kern="1200" cap="none" spc="0" normalizeH="0" baseline="0" noProof="0" dirty="0">
                <a:ln>
                  <a:noFill/>
                </a:ln>
                <a:solidFill>
                  <a:srgbClr val="004494"/>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srgbClr val="931680"/>
                </a:solidFill>
                <a:effectLst/>
                <a:uLnTx/>
                <a:uFillTx/>
                <a:latin typeface="Calibri" panose="020F0502020204030204"/>
                <a:ea typeface="+mn-ea"/>
                <a:cs typeface="+mn-cs"/>
              </a:rPr>
              <a:t>Activities are expected to start at TRL 5 and achieve TRL 6 by the end of the project </a:t>
            </a:r>
            <a:endPar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endPar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endParaRPr>
          </a:p>
        </p:txBody>
      </p:sp>
      <p:sp>
        <p:nvSpPr>
          <p:cNvPr id="8" name="Title 1"/>
          <p:cNvSpPr txBox="1">
            <a:spLocks/>
          </p:cNvSpPr>
          <p:nvPr/>
        </p:nvSpPr>
        <p:spPr>
          <a:xfrm>
            <a:off x="578224" y="401420"/>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HORIZON-CL4-2023-HUMAN-01-53: </a:t>
            </a:r>
            <a:r>
              <a:rPr kumimoji="0" lang="en-US" sz="2000" b="1" i="0" u="none" strike="noStrike" kern="1200" cap="none" spc="0" normalizeH="0" baseline="0" noProof="0" dirty="0" err="1">
                <a:ln>
                  <a:noFill/>
                </a:ln>
                <a:solidFill>
                  <a:srgbClr val="931680"/>
                </a:solidFill>
                <a:effectLst/>
                <a:uLnTx/>
                <a:uFillTx/>
                <a:latin typeface="Arial"/>
                <a:ea typeface="+mj-ea"/>
                <a:cs typeface="+mj-cs"/>
              </a:rPr>
              <a:t>Localised</a:t>
            </a:r>
            <a:r>
              <a:rPr kumimoji="0" lang="en-US" sz="2000" b="1" i="0" u="none" strike="noStrike" kern="1200" cap="none" spc="0" normalizeH="0" baseline="0" noProof="0" dirty="0">
                <a:ln>
                  <a:noFill/>
                </a:ln>
                <a:solidFill>
                  <a:srgbClr val="931680"/>
                </a:solidFill>
                <a:effectLst/>
                <a:uLnTx/>
                <a:uFillTx/>
                <a:latin typeface="Arial"/>
                <a:ea typeface="+mj-ea"/>
                <a:cs typeface="+mj-cs"/>
              </a:rPr>
              <a:t> and Urban Manufacturing, supporting creativity and the New European Bauhaus (RIA using FSTP)</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41417901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729143" y="1402593"/>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Reduce skills gaps that hold back the green and digital transitions, by developing and disseminating suitable skills development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programmes</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and training modules, including to prepare future scale-up e.g. through ESF+ or the European Institute of Innovation and Technology (EIT).</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Support collective action on skills development by companies and providers of education and training, and hence support deep-tech innovation; and contribute to the European Year of Skills 2023 , to the large-scale skills partnerships in key industrial ecosystems under the Pact for skills , and to the flagship to skill, re-skill and up-skill talents in the deep tech fields outlined in the Commission’s new European Innovation Agenda.</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Support the training of advanced ICT-specialist skills or other key digital technologies’ skills that would contribute to industrial leadership and strategic autonomy and rely on advanced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specialised</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know-how, and to reaching the digital decade targets. </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2.5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0.5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Coordination and Support Action (CSA)</a:t>
            </a:r>
          </a:p>
        </p:txBody>
      </p:sp>
      <p:sp>
        <p:nvSpPr>
          <p:cNvPr id="8" name="Title 1"/>
          <p:cNvSpPr txBox="1">
            <a:spLocks/>
          </p:cNvSpPr>
          <p:nvPr/>
        </p:nvSpPr>
        <p:spPr>
          <a:xfrm>
            <a:off x="729143" y="366941"/>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HORIZON-CL4-2023-HUMAN-01-54: Green and digital skills and training needs for a just transition (CSA)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194768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2924944"/>
            <a:ext cx="9433048" cy="3096445"/>
          </a:xfrm>
        </p:spPr>
        <p:txBody>
          <a:bodyPr/>
          <a:lstStyle/>
          <a:p>
            <a:pPr>
              <a:buNone/>
            </a:pPr>
            <a:r>
              <a:rPr lang="en-US" dirty="0"/>
              <a:t>We do </a:t>
            </a:r>
            <a:r>
              <a:rPr lang="en-US" u="sng" dirty="0"/>
              <a:t>NOT</a:t>
            </a:r>
            <a:r>
              <a:rPr lang="en-US" dirty="0"/>
              <a:t> want:</a:t>
            </a:r>
          </a:p>
          <a:p>
            <a:pPr lvl="1"/>
            <a:r>
              <a:rPr lang="en-US" dirty="0">
                <a:solidFill>
                  <a:schemeClr val="accent6">
                    <a:lumMod val="75000"/>
                  </a:schemeClr>
                </a:solidFill>
              </a:rPr>
              <a:t>Lack of ambition and plans to attract and engage outstanding talent and best research teams in the challenges</a:t>
            </a:r>
          </a:p>
          <a:p>
            <a:pPr lvl="1"/>
            <a:r>
              <a:rPr lang="en-US" dirty="0">
                <a:solidFill>
                  <a:schemeClr val="accent6">
                    <a:lumMod val="75000"/>
                  </a:schemeClr>
                </a:solidFill>
              </a:rPr>
              <a:t>Proposals with limited ambition and plans delivering only incremental progress over the scientific state of the art.</a:t>
            </a:r>
          </a:p>
          <a:p>
            <a:pPr lvl="1"/>
            <a:r>
              <a:rPr lang="en-US" dirty="0">
                <a:solidFill>
                  <a:schemeClr val="accent6">
                    <a:lumMod val="75000"/>
                  </a:schemeClr>
                </a:solidFill>
              </a:rPr>
              <a:t>Limited visibility of the innovation challenges</a:t>
            </a:r>
          </a:p>
          <a:p>
            <a:pPr lvl="1"/>
            <a:endParaRPr lang="en-US" dirty="0">
              <a:solidFill>
                <a:schemeClr val="accent6">
                  <a:lumMod val="75000"/>
                </a:schemeClr>
              </a:solidFill>
            </a:endParaRPr>
          </a:p>
          <a:p>
            <a:pPr marL="457200" lvl="1" indent="0">
              <a:buNone/>
            </a:pPr>
            <a:r>
              <a:rPr lang="en-US" i="1" dirty="0"/>
              <a:t>DO NOT DEVIATE FROM ADMIN/FORMAL requirements: font size and formatting imposed by the templates.</a:t>
            </a:r>
          </a:p>
          <a:p>
            <a:pPr marL="457200" lvl="1" indent="0">
              <a:buNone/>
            </a:pPr>
            <a:endParaRPr lang="en-US" dirty="0">
              <a:solidFill>
                <a:schemeClr val="accent6">
                  <a:lumMod val="75000"/>
                </a:schemeClr>
              </a:solidFill>
            </a:endParaRPr>
          </a:p>
          <a:p>
            <a:pPr>
              <a:buNone/>
            </a:pPr>
            <a:endParaRPr lang="en-US" dirty="0"/>
          </a:p>
        </p:txBody>
      </p:sp>
      <p:sp>
        <p:nvSpPr>
          <p:cNvPr id="7" name="Title 1">
            <a:extLst>
              <a:ext uri="{FF2B5EF4-FFF2-40B4-BE49-F238E27FC236}">
                <a16:creationId xmlns:a16="http://schemas.microsoft.com/office/drawing/2014/main" id="{398B7009-E4D7-41BC-A2EB-F8E7BC084E3A}"/>
              </a:ext>
            </a:extLst>
          </p:cNvPr>
          <p:cNvSpPr>
            <a:spLocks noGrp="1"/>
          </p:cNvSpPr>
          <p:nvPr>
            <p:ph type="title"/>
          </p:nvPr>
        </p:nvSpPr>
        <p:spPr>
          <a:xfrm>
            <a:off x="527050" y="1339850"/>
            <a:ext cx="11185573" cy="1225054"/>
          </a:xfrm>
        </p:spPr>
        <p:txBody>
          <a:bodyPr/>
          <a:lstStyle/>
          <a:p>
            <a:pPr algn="ctr"/>
            <a:r>
              <a:rPr lang="hu-HU" dirty="0"/>
              <a:t>HORIZON-CL4-2023-</a:t>
            </a:r>
            <a:r>
              <a:rPr lang="en-IE" dirty="0"/>
              <a:t>HUMAN</a:t>
            </a:r>
            <a:r>
              <a:rPr lang="hu-HU" dirty="0"/>
              <a:t>-01-0</a:t>
            </a:r>
            <a:r>
              <a:rPr lang="en-IE" dirty="0"/>
              <a:t>4</a:t>
            </a:r>
            <a:br>
              <a:rPr lang="es-ES" dirty="0"/>
            </a:br>
            <a:r>
              <a:rPr lang="en-US" sz="2800" dirty="0"/>
              <a:t>Open innovation: Addressing Grand challenges in AI </a:t>
            </a:r>
            <a:r>
              <a:rPr lang="en-US" sz="2800" b="0" dirty="0"/>
              <a:t>(AI Data and Robotics Partnership) </a:t>
            </a:r>
            <a:r>
              <a:rPr lang="en-US" sz="2800" dirty="0"/>
              <a:t>(CSA)</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2348880"/>
            <a:ext cx="9505056" cy="4032448"/>
          </a:xfrm>
          <a:ln>
            <a:noFill/>
          </a:ln>
        </p:spPr>
        <p:txBody>
          <a:bodyPr/>
          <a:lstStyle/>
          <a:p>
            <a:pPr marL="450850" indent="-450850">
              <a:buNone/>
            </a:pPr>
            <a:r>
              <a:rPr lang="en-IE" sz="2000" i="1" dirty="0"/>
              <a:t>This topic is new. However previous projects had successfully implemented innovation challenges:</a:t>
            </a:r>
          </a:p>
          <a:p>
            <a:pPr marL="450850" indent="-450850">
              <a:buNone/>
            </a:pPr>
            <a:endParaRPr lang="en-IE" sz="2000" b="1" i="1" dirty="0"/>
          </a:p>
          <a:p>
            <a:pPr marL="450850" indent="-450850">
              <a:buNone/>
            </a:pPr>
            <a:r>
              <a:rPr lang="en-US" sz="1600" dirty="0">
                <a:hlinkClick r:id="rId2"/>
              </a:rPr>
              <a:t>Large Scale Learning Challenge | Knowledge 4 All Foundation Ltd. (k4all.org)</a:t>
            </a:r>
            <a:r>
              <a:rPr lang="en-US" sz="1600" dirty="0"/>
              <a:t> – </a:t>
            </a:r>
            <a:r>
              <a:rPr lang="en-US" sz="1600" dirty="0">
                <a:hlinkClick r:id="rId3"/>
              </a:rPr>
              <a:t>Pascal (Pattern Analysis, Statistical Modelling and Computational Learning 2)</a:t>
            </a:r>
            <a:endParaRPr lang="en-US" sz="1600" dirty="0"/>
          </a:p>
          <a:p>
            <a:pPr marL="450850" indent="-450850">
              <a:buNone/>
            </a:pPr>
            <a:r>
              <a:rPr lang="en-IE" sz="1600" dirty="0" err="1">
                <a:hlinkClick r:id="rId4"/>
              </a:rPr>
              <a:t>SciRoc</a:t>
            </a:r>
            <a:r>
              <a:rPr lang="en-US" sz="1600" dirty="0"/>
              <a:t> - H2020 project supporting the European Robotics League (ERL), whose aim was to bring ERL tournaments into smart cities.</a:t>
            </a:r>
            <a:endParaRPr lang="en-US" sz="1600" i="1" dirty="0"/>
          </a:p>
          <a:p>
            <a:pPr>
              <a:buNone/>
            </a:pPr>
            <a:endParaRPr lang="en-US" sz="1400" i="1" dirty="0"/>
          </a:p>
          <a:p>
            <a:pPr>
              <a:buNone/>
            </a:pPr>
            <a:r>
              <a:rPr lang="en-US" sz="1400" i="1" dirty="0"/>
              <a:t>This topic complements and is expected to collaborate with the following topics:</a:t>
            </a:r>
          </a:p>
          <a:p>
            <a:pPr>
              <a:buNone/>
            </a:pPr>
            <a:endParaRPr lang="en-US" sz="1400" i="1" dirty="0"/>
          </a:p>
          <a:p>
            <a:pPr marL="400050"/>
            <a:r>
              <a:rPr lang="en-IE" sz="1400" dirty="0">
                <a:solidFill>
                  <a:schemeClr val="accent6">
                    <a:lumMod val="75000"/>
                  </a:schemeClr>
                </a:solidFill>
              </a:rPr>
              <a:t>CL4-2023-HUMAN-01-01 </a:t>
            </a:r>
            <a:r>
              <a:rPr lang="en-US" sz="1400" i="1" dirty="0">
                <a:solidFill>
                  <a:schemeClr val="accent6">
                    <a:lumMod val="75000"/>
                  </a:schemeClr>
                </a:solidFill>
              </a:rPr>
              <a:t>Efficient trustworthy AI - making the best of data</a:t>
            </a:r>
            <a:endParaRPr lang="en-IE" sz="1400" i="1" dirty="0">
              <a:solidFill>
                <a:schemeClr val="accent6">
                  <a:lumMod val="75000"/>
                </a:schemeClr>
              </a:solidFill>
            </a:endParaRPr>
          </a:p>
          <a:p>
            <a:pPr marL="400050"/>
            <a:r>
              <a:rPr lang="en-US" sz="1400" dirty="0">
                <a:solidFill>
                  <a:schemeClr val="accent6">
                    <a:lumMod val="75000"/>
                  </a:schemeClr>
                </a:solidFill>
              </a:rPr>
              <a:t>CL4-2023-HUMAN-01-03</a:t>
            </a:r>
            <a:r>
              <a:rPr lang="en-US" sz="1400" i="1" dirty="0">
                <a:solidFill>
                  <a:schemeClr val="accent6">
                    <a:lumMod val="75000"/>
                  </a:schemeClr>
                </a:solidFill>
              </a:rPr>
              <a:t> Natural Language Understanding and Interaction in Advanced Language Technologies</a:t>
            </a:r>
          </a:p>
          <a:p>
            <a:pPr marL="400050"/>
            <a:r>
              <a:rPr lang="en-US" sz="1400" dirty="0">
                <a:solidFill>
                  <a:schemeClr val="accent6">
                    <a:lumMod val="75000"/>
                  </a:schemeClr>
                </a:solidFill>
              </a:rPr>
              <a:t>CL4-</a:t>
            </a:r>
            <a:r>
              <a:rPr lang="en-US" sz="1400" b="1" dirty="0">
                <a:solidFill>
                  <a:schemeClr val="accent6">
                    <a:lumMod val="75000"/>
                  </a:schemeClr>
                </a:solidFill>
              </a:rPr>
              <a:t>2024</a:t>
            </a:r>
            <a:r>
              <a:rPr lang="en-US" sz="1400" dirty="0">
                <a:solidFill>
                  <a:schemeClr val="accent6">
                    <a:lumMod val="75000"/>
                  </a:schemeClr>
                </a:solidFill>
              </a:rPr>
              <a:t>-HUMAN-01-06 </a:t>
            </a:r>
            <a:r>
              <a:rPr lang="en-IE" sz="1400" i="1" dirty="0">
                <a:solidFill>
                  <a:schemeClr val="accent6">
                    <a:lumMod val="75000"/>
                  </a:schemeClr>
                </a:solidFill>
              </a:rPr>
              <a:t>Explainable and Robust AI</a:t>
            </a:r>
            <a:r>
              <a:rPr lang="en-US" sz="1400" i="1" dirty="0">
                <a:solidFill>
                  <a:schemeClr val="accent6">
                    <a:lumMod val="75000"/>
                  </a:schemeClr>
                </a:solidFill>
              </a:rPr>
              <a:t>  </a:t>
            </a:r>
            <a:endParaRPr lang="el-GR" sz="1400" i="1" dirty="0">
              <a:solidFill>
                <a:schemeClr val="accent6">
                  <a:lumMod val="75000"/>
                </a:schemeClr>
              </a:solidFill>
            </a:endParaRPr>
          </a:p>
          <a:p>
            <a:pPr marL="400050"/>
            <a:r>
              <a:rPr lang="en-US" sz="1400" dirty="0">
                <a:solidFill>
                  <a:schemeClr val="accent6">
                    <a:lumMod val="75000"/>
                  </a:schemeClr>
                </a:solidFill>
              </a:rPr>
              <a:t>CL4-</a:t>
            </a:r>
            <a:r>
              <a:rPr lang="en-US" sz="1400" b="1" dirty="0">
                <a:solidFill>
                  <a:schemeClr val="accent6">
                    <a:lumMod val="75000"/>
                  </a:schemeClr>
                </a:solidFill>
              </a:rPr>
              <a:t>2024</a:t>
            </a:r>
            <a:r>
              <a:rPr lang="en-US" sz="1400" dirty="0">
                <a:solidFill>
                  <a:schemeClr val="accent6">
                    <a:lumMod val="75000"/>
                  </a:schemeClr>
                </a:solidFill>
              </a:rPr>
              <a:t>-HUMAN-01-07 </a:t>
            </a:r>
            <a:r>
              <a:rPr lang="en-US" sz="1400" i="1" dirty="0">
                <a:solidFill>
                  <a:schemeClr val="accent6">
                    <a:lumMod val="75000"/>
                  </a:schemeClr>
                </a:solidFill>
              </a:rPr>
              <a:t>Collaborative intelligence – combining the best of machine and human</a:t>
            </a:r>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407368" y="1339851"/>
            <a:ext cx="11377264" cy="936625"/>
          </a:xfrm>
        </p:spPr>
        <p:txBody>
          <a:bodyPr/>
          <a:lstStyle/>
          <a:p>
            <a:pPr algn="ctr"/>
            <a:r>
              <a:rPr lang="hu-HU" dirty="0"/>
              <a:t>HORIZON-CL4-2023-HUMAN-01-0</a:t>
            </a:r>
            <a:r>
              <a:rPr lang="en-IE" dirty="0"/>
              <a:t>4</a:t>
            </a:r>
            <a:br>
              <a:rPr lang="es-ES" dirty="0"/>
            </a:br>
            <a:r>
              <a:rPr lang="es-ES" dirty="0"/>
              <a:t>T</a:t>
            </a:r>
            <a:r>
              <a:rPr lang="hu-HU" dirty="0" err="1"/>
              <a:t>opic</a:t>
            </a:r>
            <a:r>
              <a:rPr lang="hu-HU" dirty="0"/>
              <a:t> </a:t>
            </a:r>
            <a:r>
              <a:rPr lang="hu-HU" dirty="0" err="1"/>
              <a:t>evolution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99" y="1339850"/>
            <a:ext cx="10804451" cy="936625"/>
          </a:xfrm>
        </p:spPr>
        <p:txBody>
          <a:bodyPr/>
          <a:lstStyle/>
          <a:p>
            <a:r>
              <a:rPr lang="hu-HU" dirty="0"/>
              <a:t>HORIZON-CL4-2023-</a:t>
            </a:r>
            <a:r>
              <a:rPr lang="en-IE" dirty="0"/>
              <a:t>HUMAN</a:t>
            </a:r>
            <a:r>
              <a:rPr lang="hu-HU" dirty="0"/>
              <a:t>-01-0</a:t>
            </a:r>
            <a:r>
              <a:rPr lang="en-IE" dirty="0"/>
              <a:t>4</a:t>
            </a:r>
            <a:br>
              <a:rPr lang="es-ES" dirty="0"/>
            </a:br>
            <a:r>
              <a:rPr lang="en-US" dirty="0"/>
              <a:t>Key actors</a:t>
            </a:r>
          </a:p>
        </p:txBody>
      </p:sp>
      <p:sp>
        <p:nvSpPr>
          <p:cNvPr id="3" name="Content Placeholder 2"/>
          <p:cNvSpPr>
            <a:spLocks noGrp="1"/>
          </p:cNvSpPr>
          <p:nvPr>
            <p:ph idx="1"/>
          </p:nvPr>
        </p:nvSpPr>
        <p:spPr>
          <a:xfrm>
            <a:off x="839416" y="2420888"/>
            <a:ext cx="10513168" cy="4191000"/>
          </a:xfrm>
        </p:spPr>
        <p:txBody>
          <a:bodyPr/>
          <a:lstStyle/>
          <a:p>
            <a:pPr>
              <a:buNone/>
            </a:pPr>
            <a:r>
              <a:rPr lang="en-US" dirty="0"/>
              <a:t>Types of stakeholders that are addressed:</a:t>
            </a:r>
          </a:p>
          <a:p>
            <a:r>
              <a:rPr lang="en-US" sz="2000" dirty="0"/>
              <a:t>Academy, research organizations and organizations having experience with carrying out innovation challenges</a:t>
            </a:r>
          </a:p>
          <a:p>
            <a:r>
              <a:rPr lang="en-US" sz="2000" dirty="0"/>
              <a:t>industry (incl. SMEs and startups)</a:t>
            </a:r>
          </a:p>
          <a:p>
            <a:pPr marL="0" indent="0">
              <a:buNone/>
            </a:pPr>
            <a:endParaRPr lang="en-US" dirty="0"/>
          </a:p>
          <a:p>
            <a:pPr marL="0" indent="0">
              <a:buNone/>
            </a:pPr>
            <a:r>
              <a:rPr lang="en-US" dirty="0"/>
              <a:t>Key group of actors driving this:</a:t>
            </a:r>
          </a:p>
          <a:p>
            <a:r>
              <a:rPr lang="en-US" sz="2000" dirty="0"/>
              <a:t>AI, Data and Robotics Partnership</a:t>
            </a:r>
            <a:br>
              <a:rPr lang="en-US" sz="2000" dirty="0"/>
            </a:br>
            <a:r>
              <a:rPr lang="en-US" sz="2000" dirty="0">
                <a:hlinkClick r:id="rId2"/>
              </a:rPr>
              <a:t>https://adr-association.eu/</a:t>
            </a:r>
            <a:r>
              <a:rPr lang="es-ES" sz="2000" dirty="0"/>
              <a:t> </a:t>
            </a:r>
            <a:endParaRPr lang="en-US" sz="2000" dirty="0"/>
          </a:p>
          <a:p>
            <a:pPr marL="0" indent="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C820D4EC-C291-4DE1-8727-8D4A81B32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080" y="4581128"/>
            <a:ext cx="2457450" cy="3905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HORIZON-CL4-2023-</a:t>
            </a:r>
            <a:r>
              <a:rPr lang="en-IE" dirty="0"/>
              <a:t>HUMAN</a:t>
            </a:r>
            <a:r>
              <a:rPr lang="hu-HU" dirty="0"/>
              <a:t>-01-0</a:t>
            </a:r>
            <a:r>
              <a:rPr lang="en-IE" dirty="0"/>
              <a:t>4</a:t>
            </a:r>
            <a:endParaRPr lang="en-US" dirty="0"/>
          </a:p>
        </p:txBody>
      </p:sp>
      <p:sp>
        <p:nvSpPr>
          <p:cNvPr id="3" name="Content Placeholder 2"/>
          <p:cNvSpPr>
            <a:spLocks noGrp="1"/>
          </p:cNvSpPr>
          <p:nvPr>
            <p:ph idx="1"/>
          </p:nvPr>
        </p:nvSpPr>
        <p:spPr>
          <a:xfrm>
            <a:off x="1919288" y="2420888"/>
            <a:ext cx="8532198" cy="4191000"/>
          </a:xfrm>
        </p:spPr>
        <p:txBody>
          <a:bodyPr/>
          <a:lstStyle/>
          <a:p>
            <a:pPr marL="355600" indent="-355600">
              <a:buNone/>
            </a:pPr>
            <a:r>
              <a:rPr lang="en-US" dirty="0"/>
              <a:t>Additional / background documents</a:t>
            </a:r>
          </a:p>
          <a:p>
            <a:pPr marL="808038" indent="-452438">
              <a:buNone/>
            </a:pPr>
            <a:endParaRPr lang="en-US" dirty="0"/>
          </a:p>
          <a:p>
            <a:r>
              <a:rPr lang="en-IE" sz="1800" u="sng" dirty="0">
                <a:solidFill>
                  <a:srgbClr val="0563C1"/>
                </a:solidFill>
                <a:effectLst/>
                <a:latin typeface="Calibri" panose="020F0502020204030204" pitchFamily="34" charset="0"/>
                <a:ea typeface="Calibri" panose="020F0502020204030204" pitchFamily="34" charset="0"/>
                <a:hlinkClick r:id="rId2"/>
              </a:rPr>
              <a:t>Launch Event: Paving the way towards the next generation of R&amp;I excellence in AI, Data and Robotics | </a:t>
            </a:r>
            <a:r>
              <a:rPr lang="en-IE" sz="1800" u="sng" dirty="0" err="1">
                <a:solidFill>
                  <a:srgbClr val="0563C1"/>
                </a:solidFill>
                <a:effectLst/>
                <a:latin typeface="Calibri" panose="020F0502020204030204" pitchFamily="34" charset="0"/>
                <a:ea typeface="Calibri" panose="020F0502020204030204" pitchFamily="34" charset="0"/>
                <a:hlinkClick r:id="rId2"/>
              </a:rPr>
              <a:t>Adra</a:t>
            </a:r>
            <a:r>
              <a:rPr lang="en-IE" sz="1800" u="sng" dirty="0">
                <a:solidFill>
                  <a:srgbClr val="0563C1"/>
                </a:solidFill>
                <a:effectLst/>
                <a:latin typeface="Calibri" panose="020F0502020204030204" pitchFamily="34" charset="0"/>
                <a:ea typeface="Calibri" panose="020F0502020204030204" pitchFamily="34" charset="0"/>
                <a:hlinkClick r:id="rId2"/>
              </a:rPr>
              <a:t>-e</a:t>
            </a:r>
            <a:endParaRPr lang="en-IE" sz="1800" u="sng" dirty="0">
              <a:solidFill>
                <a:srgbClr val="0563C1"/>
              </a:solidFill>
              <a:effectLst/>
              <a:latin typeface="Calibri" panose="020F0502020204030204" pitchFamily="34" charset="0"/>
              <a:ea typeface="Calibri" panose="020F0502020204030204" pitchFamily="34" charset="0"/>
            </a:endParaRPr>
          </a:p>
          <a:p>
            <a:r>
              <a:rPr lang="en-US" sz="1400" dirty="0">
                <a:hlinkClick r:id="rId3"/>
              </a:rPr>
              <a:t>Horizon Europe: New Projects in Robotics and AI - June-November 2022 | Shaping Europe’s digital future (europa.eu)</a:t>
            </a:r>
            <a:endParaRPr lang="en-IE" sz="1800" dirty="0">
              <a:latin typeface="Calibri" panose="020F0502020204030204" pitchFamily="34" charset="0"/>
            </a:endParaRPr>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484784"/>
            <a:ext cx="11185573" cy="1225054"/>
          </a:xfrm>
        </p:spPr>
        <p:txBody>
          <a:bodyPr/>
          <a:lstStyle/>
          <a:p>
            <a:r>
              <a:rPr lang="hu-HU" dirty="0"/>
              <a:t>HORIZON-CL4-2023-</a:t>
            </a:r>
            <a:r>
              <a:rPr lang="en-IE" dirty="0"/>
              <a:t>HUMAN</a:t>
            </a:r>
            <a:r>
              <a:rPr lang="hu-HU" dirty="0"/>
              <a:t>-01-01</a:t>
            </a:r>
            <a:r>
              <a:rPr lang="en-US" dirty="0"/>
              <a:t> - Focus</a:t>
            </a:r>
            <a:br>
              <a:rPr lang="es-ES" dirty="0"/>
            </a:br>
            <a:br>
              <a:rPr lang="en-US" sz="2400" dirty="0">
                <a:solidFill>
                  <a:srgbClr val="FF0000"/>
                </a:solidFill>
              </a:rPr>
            </a:br>
            <a:endParaRPr lang="en-US" sz="2400" dirty="0"/>
          </a:p>
        </p:txBody>
      </p:sp>
      <p:sp>
        <p:nvSpPr>
          <p:cNvPr id="3" name="Content Placeholder 2"/>
          <p:cNvSpPr>
            <a:spLocks noGrp="1"/>
          </p:cNvSpPr>
          <p:nvPr>
            <p:ph idx="1"/>
          </p:nvPr>
        </p:nvSpPr>
        <p:spPr>
          <a:xfrm>
            <a:off x="359197" y="1772816"/>
            <a:ext cx="10489331" cy="4471392"/>
          </a:xfrm>
          <a:ln>
            <a:noFill/>
          </a:ln>
        </p:spPr>
        <p:txBody>
          <a:bodyPr/>
          <a:lstStyle/>
          <a:p>
            <a:pPr marL="0" indent="0">
              <a:buNone/>
            </a:pPr>
            <a:endParaRPr lang="en-US" dirty="0"/>
          </a:p>
          <a:p>
            <a:pPr lvl="1"/>
            <a:r>
              <a:rPr lang="en-US" dirty="0">
                <a:solidFill>
                  <a:schemeClr val="accent6">
                    <a:lumMod val="75000"/>
                  </a:schemeClr>
                </a:solidFill>
              </a:rPr>
              <a:t>automated and AI-based mining, harvesting, selection, cleaning, annotation, and/or enrichment/augmentation of data for AI; generating and using synthetic data to reduce the need for large volumes of real and potentially sensitive data; validating the efficiency of these processes in AI systems;</a:t>
            </a:r>
          </a:p>
          <a:p>
            <a:pPr lvl="1"/>
            <a:r>
              <a:rPr lang="en-US" dirty="0">
                <a:solidFill>
                  <a:schemeClr val="accent6">
                    <a:lumMod val="75000"/>
                  </a:schemeClr>
                </a:solidFill>
              </a:rPr>
              <a:t>lighter, less data-intensive and less energy-consuming AI models, optimized learning processes that require less input (data efficient AI) without degrading the quality of the output; machine learning methods and architectures that deal with lower volumes such as transfer learning; one-shot learning; continuous and/or lifelong learning.</a:t>
            </a:r>
          </a:p>
          <a:p>
            <a:pPr marL="457200" lvl="1" indent="0">
              <a:buNone/>
            </a:pPr>
            <a:r>
              <a:rPr lang="en-US" dirty="0"/>
              <a:t>! Proposals should clearly mention which of the two areas will be their main focus area.</a:t>
            </a:r>
            <a:endParaRPr lang="en-US" dirty="0">
              <a:highlight>
                <a:srgbClr val="FFFF00"/>
              </a:highlight>
            </a:endParaRPr>
          </a:p>
          <a:p>
            <a:pPr marL="0" indent="0">
              <a:buNone/>
            </a:pPr>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277448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Outlook</a:t>
            </a:r>
          </a:p>
        </p:txBody>
      </p:sp>
      <p:sp>
        <p:nvSpPr>
          <p:cNvPr id="3" name="Content Placeholder 2"/>
          <p:cNvSpPr>
            <a:spLocks noGrp="1"/>
          </p:cNvSpPr>
          <p:nvPr>
            <p:ph idx="1"/>
          </p:nvPr>
        </p:nvSpPr>
        <p:spPr>
          <a:xfrm>
            <a:off x="1974041" y="2636912"/>
            <a:ext cx="8243918" cy="4039344"/>
          </a:xfrm>
        </p:spPr>
        <p:txBody>
          <a:bodyPr/>
          <a:lstStyle/>
          <a:p>
            <a:pPr marL="355600" indent="-355600">
              <a:buNone/>
            </a:pPr>
            <a:r>
              <a:rPr lang="en-US" dirty="0"/>
              <a:t>The AI, Data and Robotics Partnership is driving the future outlook </a:t>
            </a:r>
            <a:r>
              <a:rPr lang="hu-HU" dirty="0"/>
              <a:t>in </a:t>
            </a:r>
            <a:r>
              <a:rPr lang="hu-HU" dirty="0" err="1"/>
              <a:t>this</a:t>
            </a:r>
            <a:r>
              <a:rPr lang="hu-HU" dirty="0"/>
              <a:t> </a:t>
            </a:r>
            <a:r>
              <a:rPr lang="hu-HU" dirty="0" err="1"/>
              <a:t>area</a:t>
            </a:r>
            <a:r>
              <a:rPr lang="en-US" dirty="0"/>
              <a:t> and the WP</a:t>
            </a:r>
            <a:endParaRPr lang="es-ES" dirty="0"/>
          </a:p>
          <a:p>
            <a:pPr marL="355600" indent="-355600">
              <a:buNone/>
            </a:pPr>
            <a:endParaRPr lang="es-ES" dirty="0"/>
          </a:p>
          <a:p>
            <a:pPr marL="355600" indent="-355600" algn="ctr">
              <a:buNone/>
            </a:pPr>
            <a:r>
              <a:rPr lang="en-US" dirty="0">
                <a:hlinkClick r:id="rId2"/>
              </a:rPr>
              <a:t>https://adr-association.eu/</a:t>
            </a:r>
            <a:r>
              <a:rPr lang="es-ES" dirty="0"/>
              <a:t> </a:t>
            </a:r>
          </a:p>
          <a:p>
            <a:pPr marL="355600" indent="-355600" algn="ctr">
              <a:buNone/>
            </a:pPr>
            <a:endParaRPr lang="es-ES" dirty="0"/>
          </a:p>
          <a:p>
            <a:pPr marL="808038" indent="-357188">
              <a:buNone/>
            </a:pPr>
            <a:br>
              <a:rPr lang="en-US" sz="1400" dirty="0"/>
            </a:br>
            <a:endParaRPr lang="en-US" dirty="0"/>
          </a:p>
        </p:txBody>
      </p:sp>
      <p:pic>
        <p:nvPicPr>
          <p:cNvPr id="5" name="Graphic 4">
            <a:extLst>
              <a:ext uri="{FF2B5EF4-FFF2-40B4-BE49-F238E27FC236}">
                <a16:creationId xmlns:a16="http://schemas.microsoft.com/office/drawing/2014/main" id="{57F3EC51-1C3B-4F81-AE4E-9A2A30FA0B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2304" y="1612899"/>
            <a:ext cx="2457450" cy="3905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527051" y="2420888"/>
            <a:ext cx="1132958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Horizon Europe Cluster 4 “Digital, Industry and Space” Info Day</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1" i="0" u="none" strike="noStrike" kern="0" cap="none" spc="0" normalizeH="0" baseline="0" noProof="0" dirty="0">
                <a:ln>
                  <a:noFill/>
                </a:ln>
                <a:solidFill>
                  <a:srgbClr val="0F5494"/>
                </a:solidFill>
                <a:effectLst/>
                <a:uLnTx/>
                <a:uFillTx/>
                <a:latin typeface="Verdana"/>
                <a:ea typeface="+mn-ea"/>
                <a:cs typeface="+mn-cs"/>
              </a:rPr>
              <a:t>(Destination 6): 14 December 2022</a:t>
            </a: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0" cap="none" spc="0" normalizeH="0" baseline="0" noProof="0" dirty="0">
                <a:ln>
                  <a:noFill/>
                </a:ln>
                <a:solidFill>
                  <a:srgbClr val="0F5494"/>
                </a:solidFill>
                <a:effectLst/>
                <a:uLnTx/>
                <a:uFillTx/>
                <a:latin typeface="Verdana"/>
                <a:ea typeface="+mn-ea"/>
                <a:cs typeface="+mn-cs"/>
              </a:rPr>
              <a:t>	</a:t>
            </a:r>
            <a:r>
              <a:rPr kumimoji="0" lang="en-US" sz="1600" b="0" i="0" u="none" strike="noStrike" kern="0" cap="none" spc="0" normalizeH="0" baseline="0" noProof="0" dirty="0">
                <a:ln>
                  <a:noFill/>
                </a:ln>
                <a:solidFill>
                  <a:srgbClr val="0F5494"/>
                </a:solidFill>
                <a:effectLst/>
                <a:uLnTx/>
                <a:uFillTx/>
                <a:latin typeface="Verdana"/>
                <a:ea typeface="+mn-ea"/>
                <a:cs typeface="+mn-cs"/>
                <a:hlinkClick r:id="rId2"/>
              </a:rPr>
              <a:t>https://research-innovation-community.ec.europa.eu/events/3jM2kV6qwHjteovSf3VOrp/overview</a:t>
            </a: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ADRA Info Day on WP23  - AI, Data and Robotics Partnership Topics:</a:t>
            </a: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ctr" defTabSz="914400" rtl="0" eaLnBrk="0" fontAlgn="base" latinLnBrk="0" hangingPunct="0">
              <a:lnSpc>
                <a:spcPct val="100000"/>
              </a:lnSpc>
              <a:spcBef>
                <a:spcPts val="0"/>
              </a:spcBef>
              <a:spcAft>
                <a:spcPct val="0"/>
              </a:spcAft>
              <a:buClrTx/>
              <a:buSzTx/>
              <a:buFont typeface="Arial" pitchFamily="34" charset="0"/>
              <a:buNone/>
              <a:tabLst/>
              <a:defRPr/>
            </a:pPr>
            <a:r>
              <a:rPr kumimoji="0" lang="en-US" sz="2400" b="1" i="0" u="none" strike="noStrike" kern="0" cap="none" spc="0" normalizeH="0" baseline="0" noProof="0" dirty="0">
                <a:ln>
                  <a:noFill/>
                </a:ln>
                <a:solidFill>
                  <a:srgbClr val="0F5494"/>
                </a:solidFill>
                <a:effectLst/>
                <a:uLnTx/>
                <a:uFillTx/>
                <a:latin typeface="Verdana"/>
                <a:ea typeface="+mn-ea"/>
                <a:cs typeface="+mn-cs"/>
              </a:rPr>
              <a:t>February 2023 (tbc) </a:t>
            </a:r>
            <a:br>
              <a:rPr kumimoji="0" lang="en-US" sz="1600" b="0" i="0" u="none" strike="noStrike" kern="0" cap="none" spc="0" normalizeH="0" baseline="0" noProof="0" dirty="0">
                <a:ln>
                  <a:noFill/>
                </a:ln>
                <a:solidFill>
                  <a:srgbClr val="0F5494"/>
                </a:solidFill>
                <a:effectLst/>
                <a:uLnTx/>
                <a:uFillTx/>
                <a:latin typeface="Verdana"/>
                <a:ea typeface="+mn-ea"/>
                <a:cs typeface="+mn-cs"/>
              </a:rPr>
            </a:b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22113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75" y="1528522"/>
            <a:ext cx="8569200" cy="1389528"/>
          </a:xfrm>
        </p:spPr>
        <p:txBody>
          <a:bodyPr/>
          <a:lstStyle/>
          <a:p>
            <a:pPr marL="9525" indent="-9525"/>
            <a:r>
              <a:rPr lang="hu-HU" dirty="0" err="1"/>
              <a:t>Work</a:t>
            </a:r>
            <a:r>
              <a:rPr lang="hu-HU" dirty="0"/>
              <a:t> </a:t>
            </a:r>
            <a:r>
              <a:rPr lang="hu-HU" dirty="0" err="1"/>
              <a:t>Programme</a:t>
            </a:r>
            <a:r>
              <a:rPr lang="hu-HU" dirty="0"/>
              <a:t> </a:t>
            </a:r>
            <a:r>
              <a:rPr lang="hu-HU" dirty="0" err="1"/>
              <a:t>topic:</a:t>
            </a:r>
            <a:br>
              <a:rPr lang="en-US" dirty="0"/>
            </a:br>
            <a:r>
              <a:rPr lang="hu-HU" dirty="0"/>
              <a:t>HORIZON-CL4-2023-HUMAN-01-05</a:t>
            </a:r>
            <a:br>
              <a:rPr lang="hu-HU" dirty="0"/>
            </a:br>
            <a:r>
              <a:rPr lang="en-US" dirty="0"/>
              <a:t>Through AI from Disinformation to Trust</a:t>
            </a:r>
            <a:br>
              <a:rPr lang="hu-HU" dirty="0"/>
            </a:br>
            <a:endParaRPr lang="hu-HU" dirty="0"/>
          </a:p>
        </p:txBody>
      </p:sp>
      <p:sp>
        <p:nvSpPr>
          <p:cNvPr id="3" name="Content Placeholder 2"/>
          <p:cNvSpPr>
            <a:spLocks noGrp="1"/>
          </p:cNvSpPr>
          <p:nvPr>
            <p:ph idx="1"/>
          </p:nvPr>
        </p:nvSpPr>
        <p:spPr>
          <a:xfrm>
            <a:off x="1004047" y="2828403"/>
            <a:ext cx="9774951" cy="3535287"/>
          </a:xfrm>
          <a:ln>
            <a:noFill/>
          </a:ln>
        </p:spPr>
        <p:txBody>
          <a:bodyPr/>
          <a:lstStyle/>
          <a:p>
            <a:pPr marL="457200" indent="-457200">
              <a:buAutoNum type="arabicPeriod"/>
            </a:pPr>
            <a:r>
              <a:rPr lang="en-US" sz="2000" dirty="0"/>
              <a:t>What are you looking for?</a:t>
            </a:r>
          </a:p>
          <a:p>
            <a:pPr marL="457200" indent="-457200">
              <a:buAutoNum type="arabicPeriod"/>
            </a:pPr>
            <a:endParaRPr lang="en-US" sz="800" dirty="0"/>
          </a:p>
          <a:p>
            <a:pPr marL="0" indent="0">
              <a:buNone/>
            </a:pPr>
            <a:r>
              <a:rPr lang="en-US" sz="2000" dirty="0"/>
              <a:t>1-Innovative AI solutions for trusted information production for media professionals.</a:t>
            </a:r>
            <a:br>
              <a:rPr lang="en-US" sz="2000" dirty="0"/>
            </a:br>
            <a:endParaRPr lang="en-US" sz="1100" dirty="0"/>
          </a:p>
          <a:p>
            <a:pPr marL="0" indent="0">
              <a:buNone/>
            </a:pPr>
            <a:r>
              <a:rPr lang="en-US" sz="2000" dirty="0"/>
              <a:t>2-Innovative AI solutions for supporting trustworthy online activity of citizens</a:t>
            </a:r>
            <a:r>
              <a:rPr lang="en-GB" sz="2000" dirty="0"/>
              <a:t>.</a:t>
            </a:r>
          </a:p>
          <a:p>
            <a:pPr marL="0" indent="0">
              <a:buNone/>
            </a:pPr>
            <a:endParaRPr lang="en-GB" sz="1200" dirty="0"/>
          </a:p>
          <a:p>
            <a:pPr marL="0" indent="0">
              <a:buNone/>
            </a:pPr>
            <a:r>
              <a:rPr lang="en-US" sz="1600" dirty="0">
                <a:solidFill>
                  <a:srgbClr val="0356B1"/>
                </a:solidFill>
                <a:sym typeface="Wingdings" panose="05000000000000000000" pitchFamily="2" charset="2"/>
              </a:rPr>
              <a:t>Following the results of the Horizon Europe 2020/21 Work </a:t>
            </a:r>
            <a:r>
              <a:rPr lang="en-US" sz="1600" dirty="0" err="1">
                <a:solidFill>
                  <a:srgbClr val="0356B1"/>
                </a:solidFill>
                <a:sym typeface="Wingdings" panose="05000000000000000000" pitchFamily="2" charset="2"/>
              </a:rPr>
              <a:t>Programme</a:t>
            </a:r>
            <a:r>
              <a:rPr lang="en-US" sz="1600" dirty="0">
                <a:solidFill>
                  <a:srgbClr val="0356B1"/>
                </a:solidFill>
                <a:sym typeface="Wingdings" panose="05000000000000000000" pitchFamily="2" charset="2"/>
              </a:rPr>
              <a:t>, the second Horizon Europe 2023/24 Work </a:t>
            </a:r>
            <a:r>
              <a:rPr lang="en-US" sz="1600" dirty="0" err="1">
                <a:solidFill>
                  <a:srgbClr val="0356B1"/>
                </a:solidFill>
                <a:sym typeface="Wingdings" panose="05000000000000000000" pitchFamily="2" charset="2"/>
              </a:rPr>
              <a:t>Programme</a:t>
            </a:r>
            <a:r>
              <a:rPr lang="en-US" sz="1600" dirty="0">
                <a:solidFill>
                  <a:srgbClr val="0356B1"/>
                </a:solidFill>
                <a:sym typeface="Wingdings" panose="05000000000000000000" pitchFamily="2" charset="2"/>
              </a:rPr>
              <a:t> will support innovation activities to move closer to AI-based market and ultimately widely available solutions that can play an important role in ensuring pluralistic access to meaningful information, quality content and trustworthy online interaction. </a:t>
            </a:r>
          </a:p>
          <a:p>
            <a:pPr marL="0" indent="0">
              <a:buNone/>
            </a:pPr>
            <a:endParaRPr lang="en-US" sz="1600" dirty="0"/>
          </a:p>
          <a:p>
            <a:pPr marL="0" indent="0">
              <a:buNone/>
            </a:pPr>
            <a:br>
              <a:rPr lang="en-US" sz="2000" dirty="0"/>
            </a:br>
            <a:endParaRPr lang="en-US" sz="2000" dirty="0"/>
          </a:p>
          <a:p>
            <a:endParaRPr lang="en-US" sz="2000" dirty="0"/>
          </a:p>
          <a:p>
            <a:endParaRPr lang="en-US" sz="2000" dirty="0"/>
          </a:p>
          <a:p>
            <a:endParaRPr lang="en-US" sz="2000" dirty="0"/>
          </a:p>
          <a:p>
            <a:pPr>
              <a:buNone/>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hu-HU" dirty="0"/>
              <a:t>2</a:t>
            </a:r>
            <a:r>
              <a:rPr lang="en-US" dirty="0"/>
              <a:t>. What do you </a:t>
            </a:r>
            <a:r>
              <a:rPr lang="en-US" u="sng" dirty="0"/>
              <a:t>NOT</a:t>
            </a:r>
            <a:r>
              <a:rPr lang="en-US" dirty="0"/>
              <a:t> want?</a:t>
            </a:r>
          </a:p>
          <a:p>
            <a:pPr>
              <a:buNone/>
            </a:pPr>
            <a:endParaRPr lang="en-US" dirty="0"/>
          </a:p>
          <a:p>
            <a:pPr marL="569913"/>
            <a:r>
              <a:rPr lang="en-US" sz="2000" dirty="0"/>
              <a:t>Proposals without scientists from various relevant discliplines</a:t>
            </a:r>
          </a:p>
          <a:p>
            <a:pPr marL="579437"/>
            <a:r>
              <a:rPr lang="en-US" sz="2000" dirty="0"/>
              <a:t>Proposals without focus on </a:t>
            </a:r>
            <a:r>
              <a:rPr lang="en-GB" sz="2000" dirty="0"/>
              <a:t>media professionals or citizens)</a:t>
            </a:r>
          </a:p>
          <a:p>
            <a:pPr marL="579437"/>
            <a:r>
              <a:rPr lang="en-GB" sz="2000" dirty="0"/>
              <a:t>Having a narrow focus on Disinformation</a:t>
            </a:r>
          </a:p>
          <a:p>
            <a:pPr marL="579437"/>
            <a:r>
              <a:rPr lang="en-GB" sz="2000" dirty="0"/>
              <a:t>Not addressing </a:t>
            </a:r>
            <a:r>
              <a:rPr lang="en-US" sz="2000" dirty="0"/>
              <a:t>next generation social media as part of digital universe(s) or </a:t>
            </a:r>
            <a:r>
              <a:rPr lang="en-US" sz="2000" dirty="0" err="1"/>
              <a:t>fediverse</a:t>
            </a:r>
            <a:r>
              <a:rPr lang="en-US" sz="2000" dirty="0"/>
              <a:t>(s)</a:t>
            </a:r>
            <a:endParaRPr lang="en-GB" sz="2000" dirty="0"/>
          </a:p>
          <a:p>
            <a:pPr>
              <a:buNone/>
            </a:pPr>
            <a:br>
              <a:rPr lang="en-US" dirty="0"/>
            </a:br>
            <a:endParaRPr lang="en-US" dirty="0"/>
          </a:p>
        </p:txBody>
      </p:sp>
      <p:sp>
        <p:nvSpPr>
          <p:cNvPr id="5" name="Title 1"/>
          <p:cNvSpPr txBox="1">
            <a:spLocks/>
          </p:cNvSpPr>
          <p:nvPr/>
        </p:nvSpPr>
        <p:spPr bwMode="auto">
          <a:xfrm>
            <a:off x="2071688" y="14922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hu-HU" kern="0" dirty="0" err="1">
                <a:latin typeface="Verdana"/>
              </a:rPr>
              <a:t>Work</a:t>
            </a:r>
            <a:r>
              <a:rPr lang="hu-HU" kern="0" dirty="0">
                <a:latin typeface="Verdana"/>
              </a:rPr>
              <a:t> </a:t>
            </a:r>
            <a:r>
              <a:rPr lang="hu-HU" kern="0" dirty="0" err="1">
                <a:latin typeface="Verdana"/>
              </a:rPr>
              <a:t>Programme</a:t>
            </a:r>
            <a:r>
              <a:rPr lang="hu-HU" kern="0" dirty="0">
                <a:latin typeface="Verdana"/>
              </a:rPr>
              <a:t> </a:t>
            </a:r>
            <a:r>
              <a:rPr lang="hu-HU" kern="0" dirty="0" err="1">
                <a:latin typeface="Verdana"/>
              </a:rPr>
              <a:t>topic</a:t>
            </a:r>
            <a:endParaRPr lang="en-US" kern="0" dirty="0">
              <a:latin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059" y="2778498"/>
            <a:ext cx="8206680" cy="3895725"/>
          </a:xfrm>
          <a:ln>
            <a:noFill/>
          </a:ln>
        </p:spPr>
        <p:txBody>
          <a:bodyPr/>
          <a:lstStyle/>
          <a:p>
            <a:pPr>
              <a:buNone/>
            </a:pPr>
            <a:r>
              <a:rPr lang="hu-HU" dirty="0"/>
              <a:t>3</a:t>
            </a:r>
            <a:r>
              <a:rPr lang="en-US" dirty="0"/>
              <a:t>. Is this new or has it been called before?</a:t>
            </a:r>
          </a:p>
          <a:p>
            <a:pPr>
              <a:buNone/>
            </a:pPr>
            <a:endParaRPr lang="en-US" dirty="0"/>
          </a:p>
          <a:p>
            <a:pPr marL="7938" indent="-7938">
              <a:buNone/>
            </a:pPr>
            <a:r>
              <a:rPr lang="en-US" sz="2000" dirty="0"/>
              <a:t>New, previous relating calls did not target the AI aspect:</a:t>
            </a:r>
          </a:p>
          <a:p>
            <a:pPr marL="7938" indent="-7938">
              <a:buNone/>
            </a:pPr>
            <a:endParaRPr lang="en-US" sz="1100" dirty="0"/>
          </a:p>
          <a:p>
            <a:r>
              <a:rPr lang="en-US" sz="1600" dirty="0"/>
              <a:t>HE-CL4-2021-HUMAN-01-27 AI to fight disinformation</a:t>
            </a:r>
          </a:p>
          <a:p>
            <a:r>
              <a:rPr lang="en-US" sz="1600" dirty="0"/>
              <a:t>H2020-ICT-28-2018 Hyperconnected Sociality</a:t>
            </a:r>
          </a:p>
          <a:p>
            <a:r>
              <a:rPr lang="en-US" sz="1600" dirty="0"/>
              <a:t>H2020-ICT-54-2020 Block for the Next Generation Internet, subtopics 2 and 3</a:t>
            </a:r>
          </a:p>
          <a:p>
            <a:pPr marL="0" indent="0">
              <a:buNone/>
            </a:pPr>
            <a:endParaRPr lang="en-US" sz="105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490803" y="1456392"/>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282" y="2276475"/>
            <a:ext cx="7810808" cy="3895725"/>
          </a:xfrm>
          <a:ln>
            <a:noFill/>
          </a:ln>
        </p:spPr>
        <p:txBody>
          <a:bodyPr/>
          <a:lstStyle/>
          <a:p>
            <a:pPr marL="808038" indent="-808038">
              <a:buNone/>
            </a:pPr>
            <a:r>
              <a:rPr lang="hu-HU" dirty="0"/>
              <a:t>4</a:t>
            </a:r>
            <a:r>
              <a:rPr lang="en-US" dirty="0"/>
              <a:t>. Current project portfolio</a:t>
            </a:r>
          </a:p>
          <a:p>
            <a:pPr marL="808038" indent="-808038">
              <a:buNone/>
            </a:pPr>
            <a:endParaRPr lang="en-US" sz="1300" dirty="0"/>
          </a:p>
          <a:p>
            <a:pPr marL="808038" indent="-808038">
              <a:buNone/>
            </a:pPr>
            <a:r>
              <a:rPr lang="en-US" sz="1800" dirty="0"/>
              <a:t>On Social Media Innovation related to the field:</a:t>
            </a:r>
          </a:p>
          <a:p>
            <a:pPr marL="808038" indent="-808038">
              <a:buNone/>
            </a:pPr>
            <a:endParaRPr lang="en-US" sz="1800" dirty="0"/>
          </a:p>
          <a:p>
            <a:r>
              <a:rPr lang="en-US" sz="1800" dirty="0"/>
              <a:t>AI4TRUST</a:t>
            </a:r>
          </a:p>
          <a:p>
            <a:r>
              <a:rPr lang="en-US" sz="1800" dirty="0"/>
              <a:t>TITAN</a:t>
            </a:r>
          </a:p>
          <a:p>
            <a:r>
              <a:rPr lang="en-US" sz="1800" dirty="0"/>
              <a:t>VERA.AI</a:t>
            </a:r>
          </a:p>
          <a:p>
            <a:r>
              <a:rPr lang="en-US" sz="1800" dirty="0"/>
              <a:t>TREBLO/TRUBLO</a:t>
            </a:r>
          </a:p>
          <a:p>
            <a:r>
              <a:rPr lang="en-US" sz="1800" dirty="0"/>
              <a:t>ONTOCHAIN</a:t>
            </a:r>
          </a:p>
          <a:p>
            <a:r>
              <a:rPr lang="en-US" sz="1800" dirty="0"/>
              <a:t>EUNOMIA</a:t>
            </a:r>
          </a:p>
          <a:p>
            <a:r>
              <a:rPr lang="en-US" sz="1800" dirty="0"/>
              <a:t>AI4Media</a:t>
            </a:r>
          </a:p>
          <a:p>
            <a:pPr marL="808038" indent="-808038">
              <a:buNone/>
            </a:pPr>
            <a:endParaRPr lang="en-US" sz="1400" dirty="0"/>
          </a:p>
        </p:txBody>
      </p:sp>
      <p:sp>
        <p:nvSpPr>
          <p:cNvPr id="6" name="Title 1"/>
          <p:cNvSpPr>
            <a:spLocks noGrp="1"/>
          </p:cNvSpPr>
          <p:nvPr>
            <p:ph type="title"/>
          </p:nvPr>
        </p:nvSpPr>
        <p:spPr>
          <a:xfrm>
            <a:off x="1919288" y="1339851"/>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extLst>
      <p:ext uri="{BB962C8B-B14F-4D97-AF65-F5344CB8AC3E}">
        <p14:creationId xmlns:p14="http://schemas.microsoft.com/office/powerpoint/2010/main" val="4029107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557" y="1375709"/>
            <a:ext cx="7639796" cy="936625"/>
          </a:xfrm>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1414557" y="2450167"/>
            <a:ext cx="8458200" cy="4191000"/>
          </a:xfrm>
        </p:spPr>
        <p:txBody>
          <a:bodyPr/>
          <a:lstStyle/>
          <a:p>
            <a:pPr marL="444500" indent="-444500">
              <a:buNone/>
            </a:pPr>
            <a:r>
              <a:rPr lang="en-US" dirty="0"/>
              <a:t>5. Who are the types of main stakeholders that are addressed?</a:t>
            </a:r>
          </a:p>
          <a:p>
            <a:pPr marL="444500" indent="-444500">
              <a:buNone/>
            </a:pPr>
            <a:r>
              <a:rPr lang="en-US" sz="1800" dirty="0"/>
              <a:t>	Media practitionners, journalists, scientists from various disciplines, AI specialists, technology providers, citizen representatives</a:t>
            </a:r>
          </a:p>
          <a:p>
            <a:endParaRPr lang="en-US" sz="1600" dirty="0"/>
          </a:p>
          <a:p>
            <a:pPr marL="444500" indent="-444500">
              <a:buNone/>
            </a:pPr>
            <a:r>
              <a:rPr lang="en-US" dirty="0"/>
              <a:t>6. Is there a key group of actors </a:t>
            </a:r>
            <a:r>
              <a:rPr lang="hu-HU" dirty="0"/>
              <a:t>(eg. </a:t>
            </a:r>
            <a:r>
              <a:rPr lang="en-US" dirty="0"/>
              <a:t>Partnership</a:t>
            </a:r>
            <a:r>
              <a:rPr lang="hu-HU" dirty="0"/>
              <a:t> or other)</a:t>
            </a:r>
            <a:r>
              <a:rPr lang="en-US" dirty="0"/>
              <a:t> driving this?</a:t>
            </a:r>
          </a:p>
          <a:p>
            <a:pPr marL="444500" indent="-444500">
              <a:buNone/>
            </a:pPr>
            <a:r>
              <a:rPr lang="en-US" sz="1800" dirty="0"/>
              <a:t>	EDMO – European Digital Media Observatory</a:t>
            </a:r>
          </a:p>
          <a:p>
            <a:pPr marL="444500" indent="-444500">
              <a:buNone/>
            </a:pPr>
            <a:r>
              <a:rPr lang="en-GB" sz="1800" dirty="0"/>
              <a:t>	PPP on AI, Data and Robotics and funded actions related to this partnership</a:t>
            </a:r>
            <a:br>
              <a:rPr lang="en-US" dirty="0"/>
            </a:br>
            <a:r>
              <a:rPr lang="en-US" sz="1400" dirty="0"/>
              <a:t>	</a:t>
            </a:r>
          </a:p>
          <a:p>
            <a:pPr marL="0" indent="450850">
              <a:buNone/>
            </a:pP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768" y="1366744"/>
            <a:ext cx="5568949"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360768" y="2459132"/>
            <a:ext cx="9307232" cy="3762374"/>
          </a:xfrm>
        </p:spPr>
        <p:txBody>
          <a:bodyPr/>
          <a:lstStyle/>
          <a:p>
            <a:pPr marL="355600" indent="-355600">
              <a:buNone/>
            </a:pPr>
            <a:r>
              <a:rPr lang="en-US" dirty="0"/>
              <a:t>7. Are there any additional / background documents?</a:t>
            </a:r>
          </a:p>
          <a:p>
            <a:pPr marL="355600" indent="-355600">
              <a:buNone/>
            </a:pPr>
            <a:endParaRPr lang="en-US" sz="1600" dirty="0"/>
          </a:p>
          <a:p>
            <a:pPr marL="804863" indent="-350838">
              <a:buNone/>
            </a:pPr>
            <a:r>
              <a:rPr lang="en-GB" sz="2000" dirty="0" err="1"/>
              <a:t>Audiovisual</a:t>
            </a:r>
            <a:r>
              <a:rPr lang="en-GB" sz="2000" dirty="0"/>
              <a:t> and Media Action Plan</a:t>
            </a:r>
          </a:p>
          <a:p>
            <a:pPr marL="804863" indent="-350838">
              <a:buNone/>
            </a:pPr>
            <a:r>
              <a:rPr lang="en-GB" sz="1600" dirty="0"/>
              <a:t>https://digital-strategy.ec.europa.eu/en/policies/media-and-audiovisual-action-plan</a:t>
            </a:r>
          </a:p>
          <a:p>
            <a:pPr marL="804863" indent="-350838">
              <a:buNone/>
            </a:pPr>
            <a:endParaRPr lang="en-GB" sz="2000" dirty="0"/>
          </a:p>
          <a:p>
            <a:pPr marL="804863" indent="-350838">
              <a:buNone/>
            </a:pPr>
            <a:r>
              <a:rPr lang="en-GB" sz="2000" dirty="0"/>
              <a:t>European Democracy Action Plan</a:t>
            </a:r>
          </a:p>
          <a:p>
            <a:pPr marL="444500" indent="9525">
              <a:buNone/>
            </a:pPr>
            <a:r>
              <a:rPr lang="en-US" sz="1600" dirty="0"/>
              <a:t>https://ec.europa.eu/info/strategy/priorities-2019-2024/new-push-european-democracy/european-democracy-action-plan_en</a:t>
            </a:r>
          </a:p>
          <a:p>
            <a:pPr marL="444500" indent="9525">
              <a:buNone/>
            </a:pPr>
            <a:endParaRPr lang="en-US" sz="1200" dirty="0"/>
          </a:p>
          <a:p>
            <a:pPr marL="804863" indent="-350838">
              <a:buNone/>
            </a:pPr>
            <a:r>
              <a:rPr lang="en-US" sz="2000" dirty="0"/>
              <a:t>The 2022 Code of Practice on Disinformation</a:t>
            </a:r>
          </a:p>
          <a:p>
            <a:pPr marL="804863" indent="-350838">
              <a:buNone/>
            </a:pPr>
            <a:r>
              <a:rPr lang="en-US" sz="1600" dirty="0"/>
              <a:t>https://ec.europa.eu/newsroom/dae/redirection/document/87585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429497"/>
            <a:ext cx="3776008" cy="936625"/>
          </a:xfrm>
        </p:spPr>
        <p:txBody>
          <a:bodyPr/>
          <a:lstStyle/>
          <a:p>
            <a:r>
              <a:rPr lang="en-US" dirty="0"/>
              <a:t>Future Outlook</a:t>
            </a:r>
          </a:p>
        </p:txBody>
      </p:sp>
      <p:sp>
        <p:nvSpPr>
          <p:cNvPr id="3" name="Content Placeholder 2"/>
          <p:cNvSpPr>
            <a:spLocks noGrp="1"/>
          </p:cNvSpPr>
          <p:nvPr>
            <p:ph idx="1"/>
          </p:nvPr>
        </p:nvSpPr>
        <p:spPr>
          <a:xfrm>
            <a:off x="1447800" y="2679703"/>
            <a:ext cx="8243918" cy="3371473"/>
          </a:xfrm>
        </p:spPr>
        <p:txBody>
          <a:bodyPr/>
          <a:lstStyle/>
          <a:p>
            <a:pPr marL="355600" indent="-355600">
              <a:buNone/>
            </a:pPr>
            <a:r>
              <a:rPr lang="en-US" dirty="0"/>
              <a:t>Follow-up in HE WP 2025-2026</a:t>
            </a:r>
          </a:p>
          <a:p>
            <a:pPr marL="355600" indent="-355600">
              <a:buNone/>
            </a:pPr>
            <a:endParaRPr lang="en-US" dirty="0"/>
          </a:p>
          <a:p>
            <a:r>
              <a:rPr lang="en-US" sz="2000" dirty="0"/>
              <a:t>Social media innovation against disinformation</a:t>
            </a:r>
          </a:p>
          <a:p>
            <a:r>
              <a:rPr lang="en-US" sz="2000" dirty="0"/>
              <a:t>Metaverse(s)</a:t>
            </a:r>
          </a:p>
          <a:p>
            <a:r>
              <a:rPr lang="en-US" sz="2000" dirty="0"/>
              <a:t>AI-tools and solutions</a:t>
            </a:r>
          </a:p>
          <a:p>
            <a:r>
              <a:rPr lang="en-US" sz="2000" dirty="0"/>
              <a:t>Big Data components</a:t>
            </a:r>
          </a:p>
          <a:p>
            <a:r>
              <a:rPr lang="en-US" sz="2000" dirty="0"/>
              <a:t>Digital Well-Being</a:t>
            </a:r>
          </a:p>
          <a:p>
            <a:r>
              <a:rPr lang="en-US" sz="2000" dirty="0"/>
              <a:t>Media literacy aspects</a:t>
            </a:r>
          </a:p>
          <a:p>
            <a:pPr marL="808038" indent="-357188">
              <a:buNone/>
            </a:pPr>
            <a:br>
              <a:rPr lang="en-US" sz="1400" dirty="0"/>
            </a:b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152651" y="1726524"/>
            <a:ext cx="7664012" cy="2911428"/>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pPr>
            <a:r>
              <a:rPr lang="en-US" sz="2100" dirty="0">
                <a:solidFill>
                  <a:srgbClr val="000000"/>
                </a:solidFill>
                <a:latin typeface="Verdana"/>
              </a:rPr>
              <a:t>WORK PROGRAMME 2023-2024 – DESTINATION 6 </a:t>
            </a:r>
            <a:br>
              <a:rPr lang="en-US" sz="2400" dirty="0">
                <a:solidFill>
                  <a:srgbClr val="000000"/>
                </a:solidFill>
                <a:latin typeface="Verdana"/>
              </a:rPr>
            </a:br>
            <a:r>
              <a:rPr lang="en-US" sz="1950" b="0" kern="0" dirty="0">
                <a:solidFill>
                  <a:srgbClr val="024B9C"/>
                </a:solidFill>
                <a:latin typeface="Arial"/>
                <a:ea typeface="Verdana" panose="020B0604030504040204" pitchFamily="34" charset="0"/>
                <a:cs typeface="Verdana" panose="020B0604030504040204" pitchFamily="34" charset="0"/>
              </a:rPr>
              <a:t>A Human-</a:t>
            </a:r>
            <a:r>
              <a:rPr lang="en-US" sz="1950" b="0" kern="0" dirty="0" err="1">
                <a:solidFill>
                  <a:srgbClr val="024B9C"/>
                </a:solidFill>
                <a:latin typeface="Arial"/>
                <a:ea typeface="Verdana" panose="020B0604030504040204" pitchFamily="34" charset="0"/>
                <a:cs typeface="Verdana" panose="020B0604030504040204" pitchFamily="34" charset="0"/>
              </a:rPr>
              <a:t>centred</a:t>
            </a:r>
            <a:r>
              <a:rPr lang="en-US" sz="1950" b="0" kern="0" dirty="0">
                <a:solidFill>
                  <a:srgbClr val="024B9C"/>
                </a:solidFill>
                <a:latin typeface="Arial"/>
                <a:ea typeface="Verdana" panose="020B0604030504040204" pitchFamily="34" charset="0"/>
                <a:cs typeface="Verdana" panose="020B0604030504040204" pitchFamily="34" charset="0"/>
              </a:rPr>
              <a:t> and ethical development and industrial technologies</a:t>
            </a:r>
          </a:p>
          <a:p>
            <a:pPr algn="ctr" fontAlgn="base">
              <a:spcBef>
                <a:spcPct val="0"/>
              </a:spcBef>
            </a:pPr>
            <a:endParaRPr lang="en-US" sz="2100" dirty="0">
              <a:solidFill>
                <a:srgbClr val="000000"/>
              </a:solidFill>
              <a:latin typeface="Verdana"/>
            </a:endParaRPr>
          </a:p>
          <a:p>
            <a:pPr algn="ctr" fontAlgn="base">
              <a:spcBef>
                <a:spcPct val="0"/>
              </a:spcBef>
            </a:pPr>
            <a:r>
              <a:rPr lang="en-US" sz="2400" dirty="0">
                <a:solidFill>
                  <a:srgbClr val="000000"/>
                </a:solidFill>
                <a:latin typeface="Verdana"/>
              </a:rPr>
              <a:t>HORIZON-CL4-2023-HUMAN-01-05: Through AI from Disinformation to Trust (IA) 10 MEUR</a:t>
            </a:r>
          </a:p>
          <a:p>
            <a:pPr algn="ctr" fontAlgn="base">
              <a:spcBef>
                <a:spcPct val="0"/>
              </a:spcBef>
            </a:pPr>
            <a:r>
              <a:rPr lang="en-US" sz="2400" dirty="0">
                <a:solidFill>
                  <a:srgbClr val="000000"/>
                </a:solidFill>
                <a:latin typeface="Verdana"/>
              </a:rPr>
              <a:t>	</a:t>
            </a:r>
            <a:br>
              <a:rPr lang="en-US" sz="2400" dirty="0">
                <a:solidFill>
                  <a:srgbClr val="000000"/>
                </a:solidFill>
                <a:latin typeface="Verdana"/>
              </a:rPr>
            </a:br>
            <a:r>
              <a:rPr lang="en-US" sz="2400" dirty="0">
                <a:solidFill>
                  <a:srgbClr val="000000"/>
                </a:solidFill>
                <a:latin typeface="Verdana"/>
              </a:rPr>
              <a:t>Open: 0</a:t>
            </a:r>
            <a:r>
              <a:rPr lang="et-EE" sz="2400" dirty="0">
                <a:solidFill>
                  <a:srgbClr val="000000"/>
                </a:solidFill>
                <a:latin typeface="Verdana"/>
              </a:rPr>
              <a:t>8</a:t>
            </a:r>
            <a:r>
              <a:rPr lang="en-US" sz="2400" dirty="0">
                <a:solidFill>
                  <a:srgbClr val="000000"/>
                </a:solidFill>
                <a:latin typeface="Verdana"/>
              </a:rPr>
              <a:t>/12/2022</a:t>
            </a:r>
            <a:br>
              <a:rPr lang="en-US" sz="2400" dirty="0">
                <a:solidFill>
                  <a:srgbClr val="000000"/>
                </a:solidFill>
                <a:latin typeface="Verdana"/>
              </a:rPr>
            </a:br>
            <a:r>
              <a:rPr lang="en-US" sz="2400" dirty="0">
                <a:solidFill>
                  <a:srgbClr val="000000"/>
                </a:solidFill>
                <a:latin typeface="Verdana"/>
              </a:rPr>
              <a:t>Deadline: 29/03/2023</a:t>
            </a:r>
            <a:endParaRPr lang="en-US" sz="2400" i="1" dirty="0">
              <a:solidFill>
                <a:srgbClr val="000000"/>
              </a:solidFill>
              <a:latin typeface="Verdana"/>
            </a:endParaRPr>
          </a:p>
        </p:txBody>
      </p:sp>
    </p:spTree>
    <p:extLst>
      <p:ext uri="{BB962C8B-B14F-4D97-AF65-F5344CB8AC3E}">
        <p14:creationId xmlns:p14="http://schemas.microsoft.com/office/powerpoint/2010/main" val="322560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9476" y="2996952"/>
            <a:ext cx="9433048" cy="3096445"/>
          </a:xfrm>
        </p:spPr>
        <p:txBody>
          <a:bodyPr/>
          <a:lstStyle/>
          <a:p>
            <a:pPr>
              <a:buNone/>
            </a:pPr>
            <a:r>
              <a:rPr lang="en-US" dirty="0"/>
              <a:t>We do </a:t>
            </a:r>
            <a:r>
              <a:rPr lang="en-US" u="sng" dirty="0"/>
              <a:t>NOT</a:t>
            </a:r>
            <a:r>
              <a:rPr lang="en-US" dirty="0"/>
              <a:t> want:</a:t>
            </a:r>
          </a:p>
          <a:p>
            <a:pPr lvl="1"/>
            <a:r>
              <a:rPr lang="en-US" dirty="0">
                <a:solidFill>
                  <a:schemeClr val="accent6">
                    <a:lumMod val="75000"/>
                  </a:schemeClr>
                </a:solidFill>
              </a:rPr>
              <a:t>Proposals with limited ambition delivering only incremental progress over the scientific state of the art.</a:t>
            </a:r>
          </a:p>
          <a:p>
            <a:pPr lvl="1"/>
            <a:r>
              <a:rPr lang="en-US" dirty="0">
                <a:solidFill>
                  <a:schemeClr val="accent6">
                    <a:lumMod val="75000"/>
                  </a:schemeClr>
                </a:solidFill>
              </a:rPr>
              <a:t>Lack of description and availability of data to be used</a:t>
            </a:r>
          </a:p>
          <a:p>
            <a:pPr lvl="1"/>
            <a:endParaRPr lang="en-US" dirty="0">
              <a:solidFill>
                <a:schemeClr val="accent6">
                  <a:lumMod val="75000"/>
                </a:schemeClr>
              </a:solidFill>
            </a:endParaRPr>
          </a:p>
          <a:p>
            <a:pPr marL="457200" lvl="1" indent="0">
              <a:buNone/>
            </a:pPr>
            <a:r>
              <a:rPr lang="en-US" i="1" dirty="0"/>
              <a:t>DO NOT DEVIATE FROM ADMIN/FORMAL requirements: font size and formatting imposed by the templates.</a:t>
            </a:r>
          </a:p>
          <a:p>
            <a:pPr marL="457200" lvl="1" indent="0">
              <a:buNone/>
            </a:pPr>
            <a:endParaRPr lang="en-US" dirty="0">
              <a:solidFill>
                <a:schemeClr val="accent6">
                  <a:lumMod val="75000"/>
                </a:schemeClr>
              </a:solidFill>
            </a:endParaRPr>
          </a:p>
          <a:p>
            <a:pPr>
              <a:buNone/>
            </a:pPr>
            <a:endParaRPr lang="en-US" dirty="0"/>
          </a:p>
        </p:txBody>
      </p:sp>
      <p:sp>
        <p:nvSpPr>
          <p:cNvPr id="7" name="Title 1">
            <a:extLst>
              <a:ext uri="{FF2B5EF4-FFF2-40B4-BE49-F238E27FC236}">
                <a16:creationId xmlns:a16="http://schemas.microsoft.com/office/drawing/2014/main" id="{398B7009-E4D7-41BC-A2EB-F8E7BC084E3A}"/>
              </a:ext>
            </a:extLst>
          </p:cNvPr>
          <p:cNvSpPr>
            <a:spLocks noGrp="1"/>
          </p:cNvSpPr>
          <p:nvPr>
            <p:ph type="title"/>
          </p:nvPr>
        </p:nvSpPr>
        <p:spPr>
          <a:xfrm>
            <a:off x="6936" y="1556792"/>
            <a:ext cx="11185573" cy="1225054"/>
          </a:xfrm>
        </p:spPr>
        <p:txBody>
          <a:bodyPr/>
          <a:lstStyle/>
          <a:p>
            <a:pPr algn="ctr"/>
            <a:r>
              <a:rPr lang="hu-HU" dirty="0"/>
              <a:t>HORIZON-CL4-2023-</a:t>
            </a:r>
            <a:r>
              <a:rPr lang="en-IE" dirty="0"/>
              <a:t>HUMAN</a:t>
            </a:r>
            <a:r>
              <a:rPr lang="hu-HU" dirty="0"/>
              <a:t>-01-01</a:t>
            </a:r>
            <a:br>
              <a:rPr lang="es-ES" dirty="0"/>
            </a:br>
            <a:r>
              <a:rPr lang="en-US" sz="2400" dirty="0"/>
              <a:t>Efficient trustworthy AI - making the best of data</a:t>
            </a:r>
            <a:br>
              <a:rPr lang="en-US" sz="2400" dirty="0"/>
            </a:br>
            <a:r>
              <a:rPr lang="en-US" sz="2400" b="0" dirty="0"/>
              <a:t>(AI, Data and Robotics Partnership) </a:t>
            </a:r>
            <a:r>
              <a:rPr lang="en-US" sz="2400" dirty="0"/>
              <a:t>(RIA)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968187"/>
            <a:ext cx="9265603" cy="1766047"/>
          </a:xfrm>
        </p:spPr>
        <p:txBody>
          <a:bodyPr vert="horz" wrap="square" lIns="68580" tIns="34290" rIns="68580" bIns="0" numCol="1" rtlCol="0" anchor="b" anchorCtr="0" compatLnSpc="1">
            <a:prstTxWarp prst="textNoShape">
              <a:avLst/>
            </a:prstTxWarp>
            <a:noAutofit/>
          </a:bodyPr>
          <a:lstStyle/>
          <a:p>
            <a:br>
              <a:rPr lang="en-US" sz="1500" dirty="0"/>
            </a:br>
            <a:br>
              <a:rPr lang="en-US" sz="1500" dirty="0"/>
            </a:br>
            <a:br>
              <a:rPr lang="en-US" sz="2800" dirty="0"/>
            </a:br>
            <a:r>
              <a:rPr lang="en-US" sz="2800" dirty="0"/>
              <a:t>HORIZON-CL4-2023-HUMAN-01-05: Through AI from Disinformation to Trust</a:t>
            </a:r>
            <a:br>
              <a:rPr lang="en-US" sz="2800" dirty="0"/>
            </a:br>
            <a:endParaRPr lang="en-US" sz="2800" dirty="0"/>
          </a:p>
        </p:txBody>
      </p:sp>
      <p:sp>
        <p:nvSpPr>
          <p:cNvPr id="6" name="Text Placeholder 2"/>
          <p:cNvSpPr txBox="1">
            <a:spLocks/>
          </p:cNvSpPr>
          <p:nvPr/>
        </p:nvSpPr>
        <p:spPr>
          <a:xfrm>
            <a:off x="1010578" y="2492187"/>
            <a:ext cx="8294370" cy="3890684"/>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fontAlgn="base">
              <a:spcBef>
                <a:spcPct val="0"/>
              </a:spcBef>
              <a:spcAft>
                <a:spcPts val="450"/>
              </a:spcAft>
            </a:pPr>
            <a:r>
              <a:rPr lang="en-GB" sz="2500" dirty="0">
                <a:solidFill>
                  <a:srgbClr val="000000"/>
                </a:solidFill>
                <a:latin typeface="Verdana"/>
              </a:rPr>
              <a:t>Expected Outcomes: </a:t>
            </a:r>
          </a:p>
          <a:p>
            <a:pPr lvl="1" fontAlgn="base">
              <a:spcBef>
                <a:spcPct val="0"/>
              </a:spcBef>
              <a:spcAft>
                <a:spcPts val="450"/>
              </a:spcAft>
            </a:pPr>
            <a:r>
              <a:rPr lang="en-US" sz="1500" b="0" dirty="0">
                <a:solidFill>
                  <a:srgbClr val="000000"/>
                </a:solidFill>
                <a:latin typeface="Verdana"/>
              </a:rPr>
              <a:t>1.  Innovative AI solutions for trusted information production for media professionals.</a:t>
            </a:r>
          </a:p>
          <a:p>
            <a:pPr lvl="1" fontAlgn="base">
              <a:spcBef>
                <a:spcPct val="0"/>
              </a:spcBef>
              <a:spcAft>
                <a:spcPts val="450"/>
              </a:spcAft>
            </a:pPr>
            <a:r>
              <a:rPr lang="en-US" sz="1500" b="0" dirty="0">
                <a:solidFill>
                  <a:srgbClr val="000000"/>
                </a:solidFill>
                <a:latin typeface="Verdana"/>
              </a:rPr>
              <a:t>2.  Innovative AI solutions for supporting trustworthy online activity of citizens. </a:t>
            </a:r>
            <a:endParaRPr lang="en-GB" sz="1500" b="0" dirty="0">
              <a:solidFill>
                <a:srgbClr val="000000"/>
              </a:solidFill>
              <a:latin typeface="Verdana"/>
            </a:endParaRPr>
          </a:p>
          <a:p>
            <a:pPr lvl="1" fontAlgn="base">
              <a:spcBef>
                <a:spcPct val="0"/>
              </a:spcBef>
              <a:spcAft>
                <a:spcPts val="450"/>
              </a:spcAft>
              <a:buClr>
                <a:srgbClr val="333399"/>
              </a:buClr>
            </a:pPr>
            <a:br>
              <a:rPr lang="en-US" sz="1200" dirty="0">
                <a:solidFill>
                  <a:srgbClr val="333399"/>
                </a:solidFill>
                <a:latin typeface="Verdana"/>
              </a:rPr>
            </a:br>
            <a:r>
              <a:rPr lang="en-US" sz="1400" dirty="0">
                <a:solidFill>
                  <a:srgbClr val="000000"/>
                </a:solidFill>
                <a:latin typeface="Verdana"/>
              </a:rPr>
              <a:t>Indicative budget: </a:t>
            </a:r>
            <a:r>
              <a:rPr lang="en-US" sz="1400" dirty="0">
                <a:solidFill>
                  <a:srgbClr val="333399"/>
                </a:solidFill>
                <a:latin typeface="Verdana"/>
              </a:rPr>
              <a:t>10 MEUR</a:t>
            </a:r>
            <a:br>
              <a:rPr lang="en-US" sz="1400" dirty="0">
                <a:solidFill>
                  <a:srgbClr val="333399"/>
                </a:solidFill>
                <a:latin typeface="Verdana"/>
              </a:rPr>
            </a:br>
            <a:r>
              <a:rPr lang="fr-BE" sz="1400" dirty="0">
                <a:solidFill>
                  <a:srgbClr val="000000"/>
                </a:solidFill>
                <a:latin typeface="Verdana"/>
              </a:rPr>
              <a:t>EU contribution per project: </a:t>
            </a:r>
            <a:r>
              <a:rPr lang="en-US" sz="1400" dirty="0">
                <a:solidFill>
                  <a:srgbClr val="333399"/>
                </a:solidFill>
                <a:latin typeface="Verdana"/>
              </a:rPr>
              <a:t>max. 5 MEUR</a:t>
            </a:r>
            <a:br>
              <a:rPr lang="en-US" sz="1400" dirty="0">
                <a:solidFill>
                  <a:srgbClr val="931680"/>
                </a:solidFill>
                <a:latin typeface="Verdana"/>
              </a:rPr>
            </a:br>
            <a:r>
              <a:rPr lang="en-US" sz="1400" dirty="0">
                <a:solidFill>
                  <a:srgbClr val="000000"/>
                </a:solidFill>
                <a:latin typeface="Verdana"/>
              </a:rPr>
              <a:t>Type of Action: IA – Innovation Action</a:t>
            </a:r>
          </a:p>
          <a:p>
            <a:pPr lvl="1" fontAlgn="base">
              <a:spcBef>
                <a:spcPct val="0"/>
              </a:spcBef>
              <a:spcAft>
                <a:spcPts val="450"/>
              </a:spcAft>
              <a:buClr>
                <a:srgbClr val="333399"/>
              </a:buClr>
            </a:pPr>
            <a:r>
              <a:rPr lang="fr-BE" sz="1400" dirty="0">
                <a:solidFill>
                  <a:srgbClr val="000000"/>
                </a:solidFill>
                <a:latin typeface="Verdana"/>
              </a:rPr>
              <a:t>TRL: </a:t>
            </a:r>
            <a:r>
              <a:rPr lang="en-US" sz="1400" dirty="0">
                <a:solidFill>
                  <a:srgbClr val="000000"/>
                </a:solidFill>
                <a:latin typeface="Verdana"/>
              </a:rPr>
              <a:t>from 3-4 to 6-7</a:t>
            </a:r>
          </a:p>
          <a:p>
            <a:pPr lvl="1" fontAlgn="base">
              <a:spcBef>
                <a:spcPct val="0"/>
              </a:spcBef>
              <a:spcAft>
                <a:spcPts val="450"/>
              </a:spcAft>
              <a:buClr>
                <a:srgbClr val="333399"/>
              </a:buClr>
            </a:pPr>
            <a:endParaRPr lang="fr-BE" sz="600" dirty="0">
              <a:solidFill>
                <a:srgbClr val="000000"/>
              </a:solidFill>
              <a:latin typeface="Verdana"/>
            </a:endParaRPr>
          </a:p>
          <a:p>
            <a:pPr lvl="1" fontAlgn="base">
              <a:spcBef>
                <a:spcPct val="0"/>
              </a:spcBef>
              <a:spcAft>
                <a:spcPts val="450"/>
              </a:spcAft>
              <a:buClr>
                <a:srgbClr val="333399"/>
              </a:buClr>
            </a:pPr>
            <a:r>
              <a:rPr lang="fr-BE" sz="2500" dirty="0">
                <a:solidFill>
                  <a:srgbClr val="000000"/>
                </a:solidFill>
                <a:latin typeface="Verdana"/>
              </a:rPr>
              <a:t>Relevant documents:</a:t>
            </a:r>
          </a:p>
          <a:p>
            <a:pPr lvl="1" fontAlgn="base">
              <a:spcBef>
                <a:spcPct val="0"/>
              </a:spcBef>
              <a:spcAft>
                <a:spcPts val="450"/>
              </a:spcAft>
              <a:buClr>
                <a:srgbClr val="333399"/>
              </a:buClr>
            </a:pPr>
            <a:r>
              <a:rPr lang="en-GB" sz="1350" b="0" dirty="0">
                <a:solidFill>
                  <a:srgbClr val="000000"/>
                </a:solidFill>
                <a:latin typeface="Verdana"/>
              </a:rPr>
              <a:t>EDAP – European Democracy Action Plan</a:t>
            </a:r>
          </a:p>
          <a:p>
            <a:pPr lvl="1" fontAlgn="base">
              <a:spcBef>
                <a:spcPct val="0"/>
              </a:spcBef>
              <a:spcAft>
                <a:spcPts val="450"/>
              </a:spcAft>
              <a:buClr>
                <a:srgbClr val="333399"/>
              </a:buClr>
            </a:pPr>
            <a:r>
              <a:rPr lang="en-GB" sz="1350" b="0" dirty="0">
                <a:solidFill>
                  <a:srgbClr val="000000"/>
                </a:solidFill>
                <a:latin typeface="Verdana"/>
              </a:rPr>
              <a:t>MAAP – Media and </a:t>
            </a:r>
            <a:r>
              <a:rPr lang="en-GB" sz="1350" b="0" dirty="0" err="1">
                <a:solidFill>
                  <a:srgbClr val="000000"/>
                </a:solidFill>
                <a:latin typeface="Verdana"/>
              </a:rPr>
              <a:t>Audiovisual</a:t>
            </a:r>
            <a:r>
              <a:rPr lang="en-GB" sz="1350" b="0" dirty="0">
                <a:solidFill>
                  <a:srgbClr val="000000"/>
                </a:solidFill>
                <a:latin typeface="Verdana"/>
              </a:rPr>
              <a:t> Action Plan</a:t>
            </a:r>
          </a:p>
          <a:p>
            <a:pPr lvl="1" fontAlgn="base">
              <a:spcBef>
                <a:spcPct val="0"/>
              </a:spcBef>
              <a:spcAft>
                <a:spcPts val="450"/>
              </a:spcAft>
              <a:buClr>
                <a:srgbClr val="333399"/>
              </a:buClr>
            </a:pPr>
            <a:r>
              <a:rPr lang="en-US" sz="1350" b="0" dirty="0">
                <a:solidFill>
                  <a:srgbClr val="000000"/>
                </a:solidFill>
                <a:latin typeface="Verdana"/>
              </a:rPr>
              <a:t>The 2022 Code of Practice on Disinformation</a:t>
            </a:r>
            <a:endParaRPr lang="fr-BE" sz="1200" b="0" dirty="0">
              <a:solidFill>
                <a:srgbClr val="000000"/>
              </a:solidFill>
              <a:latin typeface="Verdana"/>
            </a:endParaRPr>
          </a:p>
          <a:p>
            <a:pPr lvl="1" fontAlgn="base">
              <a:spcBef>
                <a:spcPct val="0"/>
              </a:spcBef>
              <a:spcAft>
                <a:spcPts val="450"/>
              </a:spcAft>
              <a:buClr>
                <a:srgbClr val="333399"/>
              </a:buClr>
            </a:pPr>
            <a:endParaRPr lang="fr-BE" sz="1200" b="0" dirty="0">
              <a:solidFill>
                <a:srgbClr val="000000"/>
              </a:solidFill>
              <a:latin typeface="Verdana"/>
            </a:endParaRPr>
          </a:p>
          <a:p>
            <a:pPr lvl="1" fontAlgn="base">
              <a:spcBef>
                <a:spcPct val="0"/>
              </a:spcBef>
              <a:spcAft>
                <a:spcPts val="450"/>
              </a:spcAft>
              <a:buClr>
                <a:srgbClr val="333399"/>
              </a:buClr>
            </a:pPr>
            <a:endParaRPr lang="fr-BE" sz="1200" b="0" dirty="0">
              <a:solidFill>
                <a:srgbClr val="000000"/>
              </a:solidFill>
              <a:highlight>
                <a:srgbClr val="FFFF00"/>
              </a:highlight>
              <a:latin typeface="Verdana"/>
            </a:endParaRPr>
          </a:p>
        </p:txBody>
      </p:sp>
    </p:spTree>
    <p:extLst>
      <p:ext uri="{BB962C8B-B14F-4D97-AF65-F5344CB8AC3E}">
        <p14:creationId xmlns:p14="http://schemas.microsoft.com/office/powerpoint/2010/main" val="1347394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925" y="1201271"/>
            <a:ext cx="8849827" cy="1231058"/>
          </a:xfrm>
        </p:spPr>
        <p:txBody>
          <a:bodyPr vert="horz" wrap="square" lIns="68580" tIns="34290" rIns="68580" bIns="0" numCol="1" rtlCol="0" anchor="b" anchorCtr="0" compatLnSpc="1">
            <a:prstTxWarp prst="textNoShape">
              <a:avLst/>
            </a:prstTxWarp>
            <a:noAutofit/>
          </a:bodyPr>
          <a:lstStyle/>
          <a:p>
            <a:br>
              <a:rPr lang="en-US" sz="1500" dirty="0"/>
            </a:br>
            <a:br>
              <a:rPr lang="en-US" sz="1500" dirty="0"/>
            </a:br>
            <a:br>
              <a:rPr lang="en-US" sz="1500" dirty="0"/>
            </a:br>
            <a:r>
              <a:rPr lang="en-US" sz="2800" dirty="0"/>
              <a:t>HORIZON-CL4-2023-HUMAN-01-05: Through AI from Disinformation to Trust</a:t>
            </a:r>
            <a:br>
              <a:rPr lang="en-US" sz="1500" dirty="0"/>
            </a:br>
            <a:endParaRPr lang="en-US" sz="1500" dirty="0"/>
          </a:p>
        </p:txBody>
      </p:sp>
      <p:sp>
        <p:nvSpPr>
          <p:cNvPr id="6" name="Text Placeholder 2"/>
          <p:cNvSpPr txBox="1">
            <a:spLocks/>
          </p:cNvSpPr>
          <p:nvPr/>
        </p:nvSpPr>
        <p:spPr>
          <a:xfrm>
            <a:off x="1447556" y="2432329"/>
            <a:ext cx="8849826" cy="3502306"/>
          </a:xfrm>
          <a:prstGeom prst="rect">
            <a:avLst/>
          </a:prstGeom>
        </p:spPr>
        <p:txBody>
          <a:bodyPr vert="horz" lIns="68580" tIns="34290" rIns="68580" bIns="3429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Bef>
                <a:spcPct val="0"/>
              </a:spcBef>
              <a:spcAft>
                <a:spcPts val="750"/>
              </a:spcAft>
            </a:pPr>
            <a:r>
              <a:rPr lang="en-GB" sz="2500" dirty="0">
                <a:solidFill>
                  <a:srgbClr val="000000"/>
                </a:solidFill>
                <a:latin typeface="Verdana"/>
              </a:rPr>
              <a:t>Scope: </a:t>
            </a:r>
          </a:p>
          <a:p>
            <a:pPr marL="214313" indent="-214313" algn="just" fontAlgn="base">
              <a:lnSpc>
                <a:spcPct val="115000"/>
              </a:lnSpc>
              <a:spcBef>
                <a:spcPct val="0"/>
              </a:spcBef>
              <a:spcAft>
                <a:spcPts val="750"/>
              </a:spcAft>
              <a:buFont typeface="Arial" panose="020B0604020202020204" pitchFamily="34" charset="0"/>
              <a:buChar char="•"/>
            </a:pPr>
            <a:r>
              <a:rPr lang="en-GB" sz="1350" b="0" dirty="0">
                <a:solidFill>
                  <a:srgbClr val="000000"/>
                </a:solidFill>
                <a:latin typeface="Verdana"/>
                <a:ea typeface="Times New Roman" panose="02020603050405020304" pitchFamily="18" charset="0"/>
                <a:cs typeface="Times New Roman" panose="02020603050405020304" pitchFamily="18" charset="0"/>
              </a:rPr>
              <a:t>Given the emergence of the next generation of social media as part of digital universe(s) or </a:t>
            </a:r>
            <a:r>
              <a:rPr lang="en-GB" sz="1350" b="0" dirty="0" err="1">
                <a:solidFill>
                  <a:srgbClr val="000000"/>
                </a:solidFill>
                <a:latin typeface="Verdana"/>
                <a:ea typeface="Times New Roman" panose="02020603050405020304" pitchFamily="18" charset="0"/>
                <a:cs typeface="Times New Roman" panose="02020603050405020304" pitchFamily="18" charset="0"/>
              </a:rPr>
              <a:t>fediverse</a:t>
            </a:r>
            <a:r>
              <a:rPr lang="en-GB" sz="1350" b="0" dirty="0">
                <a:solidFill>
                  <a:srgbClr val="000000"/>
                </a:solidFill>
                <a:latin typeface="Verdana"/>
                <a:ea typeface="Times New Roman" panose="02020603050405020304" pitchFamily="18" charset="0"/>
                <a:cs typeface="Times New Roman" panose="02020603050405020304" pitchFamily="18" charset="0"/>
              </a:rPr>
              <a:t>(s), which are more immersive and based on virtual realities and gaming contexts, the detection of different forms of content manipulation (e.g. deep-fakes, tampered content and scammed environments) becomes even more challenging.</a:t>
            </a:r>
            <a:endParaRPr lang="en-GB" sz="1350" b="0" i="1" dirty="0">
              <a:solidFill>
                <a:srgbClr val="000000"/>
              </a:solidFill>
              <a:latin typeface="Verdana"/>
              <a:ea typeface="Times New Roman" panose="02020603050405020304" pitchFamily="18" charset="0"/>
              <a:cs typeface="Times New Roman" panose="02020603050405020304" pitchFamily="18" charset="0"/>
            </a:endParaRPr>
          </a:p>
          <a:p>
            <a:pPr marL="214313" indent="-214313" algn="just" fontAlgn="base">
              <a:lnSpc>
                <a:spcPct val="115000"/>
              </a:lnSpc>
              <a:spcBef>
                <a:spcPct val="0"/>
              </a:spcBef>
              <a:spcAft>
                <a:spcPts val="750"/>
              </a:spcAft>
              <a:buFont typeface="Arial" panose="020B0604020202020204" pitchFamily="34" charset="0"/>
              <a:buChar char="•"/>
            </a:pPr>
            <a:r>
              <a:rPr lang="en-GB" sz="1350" b="0" dirty="0">
                <a:solidFill>
                  <a:srgbClr val="000000"/>
                </a:solidFill>
                <a:latin typeface="Verdana"/>
                <a:ea typeface="Times New Roman" panose="02020603050405020304" pitchFamily="18" charset="0"/>
                <a:cs typeface="Times New Roman" panose="02020603050405020304" pitchFamily="18" charset="0"/>
              </a:rPr>
              <a:t>Solutions provided would include the correlation/comparison of various sources of information, multi-modal language interpretation, rapid visual pattern detection in moving images and simulated environments, capabilities as recommendation engine/personal companion, and interfacing with augmented, virtual reality and gaming environments.</a:t>
            </a:r>
          </a:p>
          <a:p>
            <a:pPr marL="214313" indent="-214313" algn="just" fontAlgn="base">
              <a:lnSpc>
                <a:spcPct val="115000"/>
              </a:lnSpc>
              <a:spcBef>
                <a:spcPct val="0"/>
              </a:spcBef>
              <a:spcAft>
                <a:spcPts val="750"/>
              </a:spcAft>
              <a:buFont typeface="Arial" panose="020B0604020202020204" pitchFamily="34" charset="0"/>
              <a:buChar char="•"/>
            </a:pPr>
            <a:r>
              <a:rPr lang="en-GB" sz="1350" b="0" dirty="0">
                <a:solidFill>
                  <a:srgbClr val="000000"/>
                </a:solidFill>
                <a:latin typeface="Verdana"/>
                <a:ea typeface="Times New Roman" panose="02020603050405020304" pitchFamily="18" charset="0"/>
                <a:cs typeface="Times New Roman" panose="02020603050405020304" pitchFamily="18" charset="0"/>
              </a:rPr>
              <a:t>Solutions should be gender-sensitive and not perpetuate harmful stereotypes. The innovation actions will bring together technological providers, media professionals and end users for ensuring market readiness of the results.</a:t>
            </a:r>
            <a:endParaRPr lang="en-IE" sz="1350" b="0" dirty="0">
              <a:solidFill>
                <a:srgbClr val="000000"/>
              </a:solidFill>
              <a:latin typeface="Verdana"/>
              <a:ea typeface="Times New Roman" panose="02020603050405020304" pitchFamily="18" charset="0"/>
              <a:cs typeface="Times New Roman" panose="02020603050405020304" pitchFamily="18" charset="0"/>
            </a:endParaRPr>
          </a:p>
          <a:p>
            <a:pPr lvl="1" fontAlgn="base">
              <a:spcBef>
                <a:spcPct val="0"/>
              </a:spcBef>
              <a:spcAft>
                <a:spcPts val="450"/>
              </a:spcAft>
              <a:buClr>
                <a:srgbClr val="333399"/>
              </a:buClr>
            </a:pPr>
            <a:endParaRPr lang="fr-BE" sz="1200" dirty="0">
              <a:solidFill>
                <a:srgbClr val="000000"/>
              </a:solidFill>
              <a:latin typeface="Verdana"/>
            </a:endParaRPr>
          </a:p>
          <a:p>
            <a:pPr lvl="1" fontAlgn="base">
              <a:spcBef>
                <a:spcPct val="0"/>
              </a:spcBef>
              <a:spcAft>
                <a:spcPts val="450"/>
              </a:spcAft>
              <a:buClr>
                <a:srgbClr val="333399"/>
              </a:buClr>
            </a:pPr>
            <a:endParaRPr lang="fr-BE" sz="1200" b="0" dirty="0">
              <a:solidFill>
                <a:srgbClr val="000000"/>
              </a:solidFill>
              <a:latin typeface="Verdana"/>
            </a:endParaRPr>
          </a:p>
          <a:p>
            <a:pPr lvl="1" fontAlgn="base">
              <a:spcBef>
                <a:spcPct val="0"/>
              </a:spcBef>
              <a:spcAft>
                <a:spcPts val="450"/>
              </a:spcAft>
              <a:buClr>
                <a:srgbClr val="333399"/>
              </a:buClr>
            </a:pPr>
            <a:endParaRPr lang="fr-BE" sz="1200" b="0" dirty="0">
              <a:solidFill>
                <a:srgbClr val="000000"/>
              </a:solidFill>
              <a:latin typeface="Verdana"/>
            </a:endParaRPr>
          </a:p>
          <a:p>
            <a:pPr lvl="1" fontAlgn="base">
              <a:spcBef>
                <a:spcPct val="0"/>
              </a:spcBef>
              <a:spcAft>
                <a:spcPts val="450"/>
              </a:spcAft>
              <a:buClr>
                <a:srgbClr val="333399"/>
              </a:buClr>
            </a:pPr>
            <a:endParaRPr lang="fr-BE" sz="1200" b="0" dirty="0">
              <a:solidFill>
                <a:srgbClr val="000000"/>
              </a:solidFill>
              <a:highlight>
                <a:srgbClr val="FFFF00"/>
              </a:highlight>
              <a:latin typeface="Verdana"/>
            </a:endParaRPr>
          </a:p>
        </p:txBody>
      </p:sp>
    </p:spTree>
    <p:extLst>
      <p:ext uri="{BB962C8B-B14F-4D97-AF65-F5344CB8AC3E}">
        <p14:creationId xmlns:p14="http://schemas.microsoft.com/office/powerpoint/2010/main" val="235323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3706" y="1794568"/>
            <a:ext cx="8160312" cy="790575"/>
          </a:xfrm>
        </p:spPr>
        <p:txBody>
          <a:bodyPr/>
          <a:lstStyle/>
          <a:p>
            <a:r>
              <a:rPr lang="en-GB" sz="2400" dirty="0"/>
              <a:t>Topic Horizon-CL4-2023-HUMAN-01-65</a:t>
            </a:r>
            <a:endParaRPr lang="en-GB" sz="2800" dirty="0"/>
          </a:p>
        </p:txBody>
      </p:sp>
      <p:sp>
        <p:nvSpPr>
          <p:cNvPr id="3" name="Subtitle 2"/>
          <p:cNvSpPr>
            <a:spLocks noGrp="1"/>
          </p:cNvSpPr>
          <p:nvPr>
            <p:ph type="subTitle" idx="1"/>
          </p:nvPr>
        </p:nvSpPr>
        <p:spPr>
          <a:xfrm>
            <a:off x="503717" y="2852937"/>
            <a:ext cx="11377083" cy="1728787"/>
          </a:xfrm>
        </p:spPr>
        <p:txBody>
          <a:bodyPr/>
          <a:lstStyle/>
          <a:p>
            <a:pPr algn="ctr"/>
            <a:endParaRPr lang="en-GB" sz="2400" dirty="0"/>
          </a:p>
          <a:p>
            <a:pPr algn="ctr"/>
            <a:r>
              <a:rPr lang="en-US" i="1" dirty="0"/>
              <a:t>Support facility for digital </a:t>
            </a:r>
            <a:r>
              <a:rPr lang="en-US" i="1" dirty="0" err="1"/>
              <a:t>standardisation</a:t>
            </a:r>
            <a:r>
              <a:rPr lang="en-US" i="1" dirty="0"/>
              <a:t> and international cooperation in digital partnerships </a:t>
            </a:r>
            <a:r>
              <a:rPr lang="en-GB" i="1" dirty="0"/>
              <a:t> </a:t>
            </a:r>
            <a:endParaRPr lang="en-GB" dirty="0"/>
          </a:p>
        </p:txBody>
      </p:sp>
      <p:sp>
        <p:nvSpPr>
          <p:cNvPr id="5" name="Rectangle 6"/>
          <p:cNvSpPr txBox="1">
            <a:spLocks noChangeArrowheads="1"/>
          </p:cNvSpPr>
          <p:nvPr/>
        </p:nvSpPr>
        <p:spPr bwMode="auto">
          <a:xfrm>
            <a:off x="806119" y="5244805"/>
            <a:ext cx="1075369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FF"/>
              </a:buClr>
              <a:buSzTx/>
              <a:buFontTx/>
              <a:buNone/>
              <a:tabLst/>
              <a:defRPr/>
            </a:pPr>
            <a:r>
              <a:rPr kumimoji="0" lang="en-GB" altLang="en-US" sz="20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Carlos Lopez and Emilio Davila</a:t>
            </a:r>
          </a:p>
          <a:p>
            <a:pPr marL="0" marR="0" lvl="0" indent="0" algn="ctr" defTabSz="914400" rtl="0" eaLnBrk="0" fontAlgn="base" latinLnBrk="0" hangingPunct="0">
              <a:lnSpc>
                <a:spcPct val="100000"/>
              </a:lnSpc>
              <a:spcBef>
                <a:spcPct val="20000"/>
              </a:spcBef>
              <a:spcAft>
                <a:spcPct val="0"/>
              </a:spcAft>
              <a:buClr>
                <a:srgbClr val="FFFFFF"/>
              </a:buClr>
              <a:buSzTx/>
              <a:buFontTx/>
              <a:buNone/>
              <a:tabLst/>
              <a:defRPr/>
            </a:pPr>
            <a:r>
              <a:rPr kumimoji="0" lang="en-GB" altLang="en-US" sz="20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European Commission - DG CONNECT.F3.  07/12/2021</a:t>
            </a:r>
          </a:p>
        </p:txBody>
      </p:sp>
    </p:spTree>
    <p:extLst>
      <p:ext uri="{BB962C8B-B14F-4D97-AF65-F5344CB8AC3E}">
        <p14:creationId xmlns:p14="http://schemas.microsoft.com/office/powerpoint/2010/main" val="71298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a:t>Support facility for digital </a:t>
            </a:r>
            <a:r>
              <a:rPr lang="en-US" sz="2400" i="1" dirty="0" err="1"/>
              <a:t>standardisation</a:t>
            </a:r>
            <a:r>
              <a:rPr lang="en-US" sz="2400" i="1" dirty="0"/>
              <a:t> and international cooperation in digital partnerships </a:t>
            </a:r>
            <a:r>
              <a:rPr lang="en-GB" sz="2400" i="1" dirty="0"/>
              <a:t> </a:t>
            </a:r>
            <a:endParaRPr lang="en-GB" sz="2400" dirty="0"/>
          </a:p>
        </p:txBody>
      </p:sp>
      <p:sp>
        <p:nvSpPr>
          <p:cNvPr id="3" name="Content Placeholder 2"/>
          <p:cNvSpPr>
            <a:spLocks noGrp="1"/>
          </p:cNvSpPr>
          <p:nvPr>
            <p:ph idx="1"/>
          </p:nvPr>
        </p:nvSpPr>
        <p:spPr>
          <a:xfrm>
            <a:off x="839416" y="2276475"/>
            <a:ext cx="10369152" cy="3895725"/>
          </a:xfrm>
          <a:ln>
            <a:noFill/>
          </a:ln>
        </p:spPr>
        <p:txBody>
          <a:bodyPr/>
          <a:lstStyle/>
          <a:p>
            <a:pPr marL="457200" indent="-457200">
              <a:buAutoNum type="arabicPeriod"/>
            </a:pPr>
            <a:r>
              <a:rPr lang="en-US" dirty="0"/>
              <a:t>What are we looking for?</a:t>
            </a:r>
          </a:p>
          <a:p>
            <a:pPr marL="0" indent="0">
              <a:buNone/>
            </a:pPr>
            <a:endParaRPr lang="en-US" sz="1500" dirty="0"/>
          </a:p>
          <a:p>
            <a:pPr marL="0" indent="0">
              <a:buNone/>
            </a:pPr>
            <a:r>
              <a:rPr lang="en-US" sz="1800" dirty="0"/>
              <a:t>A CSA for:</a:t>
            </a:r>
          </a:p>
          <a:p>
            <a:pPr marL="0" indent="0">
              <a:buNone/>
            </a:pPr>
            <a:endParaRPr lang="en-US" sz="1000" dirty="0"/>
          </a:p>
          <a:p>
            <a:r>
              <a:rPr lang="en-US" sz="1600" dirty="0"/>
              <a:t>engaging with national administrations and key ICT </a:t>
            </a:r>
            <a:r>
              <a:rPr lang="en-US" sz="1600" dirty="0" err="1"/>
              <a:t>standardisation</a:t>
            </a:r>
            <a:r>
              <a:rPr lang="en-US" sz="1600" dirty="0"/>
              <a:t> stakeholders from third countries (Japan, South Korea, Taiwan, Singapore, Canada, Australia and the USA) to work towards a common vision and agenda for key digital technologies and its </a:t>
            </a:r>
            <a:r>
              <a:rPr lang="en-US" sz="1600" dirty="0" err="1"/>
              <a:t>standardisation</a:t>
            </a:r>
            <a:r>
              <a:rPr lang="en-US" sz="1600" dirty="0"/>
              <a:t>.</a:t>
            </a:r>
          </a:p>
          <a:p>
            <a:r>
              <a:rPr lang="en-US" sz="1600" dirty="0"/>
              <a:t>Setting up a coordination mechanism with these stakeholders to align positions on international </a:t>
            </a:r>
            <a:r>
              <a:rPr lang="en-US" sz="1600" dirty="0" err="1"/>
              <a:t>standardisation</a:t>
            </a:r>
            <a:r>
              <a:rPr lang="en-US" sz="1600" dirty="0"/>
              <a:t> (SDOs and other fora/consortia).</a:t>
            </a:r>
          </a:p>
          <a:p>
            <a:pPr>
              <a:spcAft>
                <a:spcPts val="1200"/>
              </a:spcAft>
            </a:pPr>
            <a:r>
              <a:rPr lang="en-US" sz="1600" dirty="0"/>
              <a:t>Setting up a mechanism to monitor the effective implementation of international standards in trade &amp; cooperation agreements (e.g. Digital Partnerships and TTC) with these third countries. </a:t>
            </a:r>
          </a:p>
          <a:p>
            <a:pPr marL="0" indent="0">
              <a:buNone/>
            </a:pPr>
            <a:r>
              <a:rPr lang="en-US" sz="2000" dirty="0"/>
              <a:t>Indicative Budget: 1.5 M€</a:t>
            </a:r>
          </a:p>
          <a:p>
            <a:pPr marL="0" indent="0">
              <a:buNone/>
            </a:pPr>
            <a:r>
              <a:rPr lang="en-US" sz="2000" dirty="0"/>
              <a:t>Indicative Timing: 2 years </a:t>
            </a:r>
            <a:br>
              <a:rPr lang="en-US" sz="2000" dirty="0"/>
            </a:br>
            <a:endParaRPr lang="en-US" sz="2000" dirty="0"/>
          </a:p>
          <a:p>
            <a:endParaRPr lang="en-US" dirty="0"/>
          </a:p>
          <a:p>
            <a:endParaRPr lang="en-US" dirty="0"/>
          </a:p>
          <a:p>
            <a:endParaRPr lang="en-US" dirty="0"/>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5669" y="3093013"/>
            <a:ext cx="9448872" cy="2232768"/>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u-HU" dirty="0"/>
              <a:t>2</a:t>
            </a:r>
            <a:r>
              <a:rPr lang="en-US" dirty="0"/>
              <a:t>. What do we NOT want?</a:t>
            </a:r>
          </a:p>
          <a:p>
            <a:pPr marL="457200" indent="-457200">
              <a:buAutoNum type="arabicPeriod"/>
            </a:pPr>
            <a:endParaRPr lang="en-US" dirty="0"/>
          </a:p>
          <a:p>
            <a:r>
              <a:rPr lang="en-US" sz="1800" dirty="0"/>
              <a:t>Direct contribution to international </a:t>
            </a:r>
            <a:r>
              <a:rPr lang="en-US" sz="1800" dirty="0" err="1"/>
              <a:t>standardisation</a:t>
            </a:r>
            <a:r>
              <a:rPr lang="en-US" sz="1800" dirty="0"/>
              <a:t> activities</a:t>
            </a:r>
          </a:p>
          <a:p>
            <a:r>
              <a:rPr lang="en-US" sz="1800" dirty="0"/>
              <a:t>Coordination mechanism targeting only formal SDOs (ISO/IEC, ITU). It should also target other international fora and consortia (e.g. 3GPP, oneM2M, IETF…)</a:t>
            </a:r>
            <a:br>
              <a:rPr lang="en-US" dirty="0"/>
            </a:br>
            <a:endParaRPr lang="en-US" dirty="0"/>
          </a:p>
        </p:txBody>
      </p:sp>
      <p:sp>
        <p:nvSpPr>
          <p:cNvPr id="4" name="Title 1">
            <a:extLst>
              <a:ext uri="{FF2B5EF4-FFF2-40B4-BE49-F238E27FC236}">
                <a16:creationId xmlns:a16="http://schemas.microsoft.com/office/drawing/2014/main" id="{17361204-1183-4107-AD49-CD792CDEAC8F}"/>
              </a:ext>
            </a:extLst>
          </p:cNvPr>
          <p:cNvSpPr>
            <a:spLocks noGrp="1"/>
          </p:cNvSpPr>
          <p:nvPr>
            <p:ph type="title"/>
          </p:nvPr>
        </p:nvSpPr>
        <p:spPr>
          <a:xfrm>
            <a:off x="428440" y="1671544"/>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 </a:t>
            </a:r>
            <a:r>
              <a:rPr lang="en-GB" sz="2400" i="1" dirty="0"/>
              <a:t> </a:t>
            </a:r>
            <a:endParaRPr lang="en-GB"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165" y="2527487"/>
            <a:ext cx="10369152" cy="3895725"/>
          </a:xfrm>
          <a:ln>
            <a:noFill/>
          </a:ln>
        </p:spPr>
        <p:txBody>
          <a:bodyPr/>
          <a:lstStyle/>
          <a:p>
            <a:pPr>
              <a:buNone/>
            </a:pPr>
            <a:r>
              <a:rPr lang="hu-HU" dirty="0"/>
              <a:t>3</a:t>
            </a:r>
            <a:r>
              <a:rPr lang="en-US" dirty="0"/>
              <a:t>. Is this new or has it been called before?</a:t>
            </a:r>
          </a:p>
          <a:p>
            <a:pPr marL="450850" indent="-450850">
              <a:buNone/>
            </a:pPr>
            <a:endParaRPr lang="en-US" sz="1500" dirty="0"/>
          </a:p>
          <a:p>
            <a:r>
              <a:rPr lang="en-US" sz="1800" dirty="0"/>
              <a:t>It is partially a continuation of </a:t>
            </a:r>
            <a:r>
              <a:rPr lang="en-US" sz="1800" dirty="0">
                <a:hlinkClick r:id="rId2"/>
              </a:rPr>
              <a:t>InDiCo</a:t>
            </a:r>
            <a:r>
              <a:rPr lang="en-US" sz="1800" dirty="0"/>
              <a:t>, supported by the Foreign Policy Instrument (FPI) unit of the EEAS</a:t>
            </a:r>
          </a:p>
          <a:p>
            <a:r>
              <a:rPr lang="en-US" sz="1800" dirty="0"/>
              <a:t>NEW =&gt; different target countries; monitor implementation of standards in trade &amp; cooperation agreements.</a:t>
            </a:r>
          </a:p>
          <a:p>
            <a:r>
              <a:rPr lang="en-US" sz="1800" dirty="0"/>
              <a:t>Relation with other topics in the current WP</a:t>
            </a:r>
          </a:p>
          <a:p>
            <a:pPr lvl="1"/>
            <a:r>
              <a:rPr lang="en-US" sz="1600" dirty="0">
                <a:solidFill>
                  <a:schemeClr val="tx1"/>
                </a:solidFill>
              </a:rPr>
              <a:t>Strong links with HUMAN-01-66 (also partially continuation of InDiCo)</a:t>
            </a:r>
          </a:p>
          <a:p>
            <a:pPr lvl="1"/>
            <a:r>
              <a:rPr lang="en-US" sz="1600" dirty="0">
                <a:solidFill>
                  <a:schemeClr val="tx1"/>
                </a:solidFill>
              </a:rPr>
              <a:t>Links with HUMAN-01-61 (StandICT.eu), which aims to support the participation of EU experts and map relevant activities in international </a:t>
            </a:r>
            <a:r>
              <a:rPr lang="en-US" sz="1600" dirty="0" err="1">
                <a:solidFill>
                  <a:schemeClr val="tx1"/>
                </a:solidFill>
              </a:rPr>
              <a:t>standardisation</a:t>
            </a:r>
            <a:endParaRPr lang="en-US" sz="1600" dirty="0">
              <a:solidFill>
                <a:schemeClr val="tx1"/>
              </a:solidFill>
            </a:endParaRPr>
          </a:p>
          <a:p>
            <a:pPr lvl="1"/>
            <a:r>
              <a:rPr lang="en-US" sz="1600" dirty="0">
                <a:solidFill>
                  <a:schemeClr val="tx1"/>
                </a:solidFill>
              </a:rPr>
              <a:t>To any topic that may contribute to international </a:t>
            </a:r>
            <a:r>
              <a:rPr lang="en-US" sz="1600" dirty="0" err="1">
                <a:solidFill>
                  <a:schemeClr val="tx1"/>
                </a:solidFill>
              </a:rPr>
              <a:t>standardisation</a:t>
            </a:r>
            <a:r>
              <a:rPr lang="en-US" sz="1600" dirty="0">
                <a:solidFill>
                  <a:schemeClr val="tx1"/>
                </a:solidFill>
              </a:rPr>
              <a:t>. This project can support by providing contacts of key stakeholders in third countries</a:t>
            </a:r>
          </a:p>
          <a:p>
            <a:pPr marL="450850" indent="-450850">
              <a:buNone/>
            </a:pPr>
            <a:endParaRPr lang="en-US"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5" name="Title 1">
            <a:extLst>
              <a:ext uri="{FF2B5EF4-FFF2-40B4-BE49-F238E27FC236}">
                <a16:creationId xmlns:a16="http://schemas.microsoft.com/office/drawing/2014/main" id="{10491D1A-1A3C-43E5-8F7A-EAA55C11B45A}"/>
              </a:ext>
            </a:extLst>
          </p:cNvPr>
          <p:cNvSpPr>
            <a:spLocks noGrp="1"/>
          </p:cNvSpPr>
          <p:nvPr>
            <p:ph type="title"/>
          </p:nvPr>
        </p:nvSpPr>
        <p:spPr>
          <a:xfrm>
            <a:off x="527051" y="1339850"/>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 – Topic evolution</a:t>
            </a:r>
            <a:r>
              <a:rPr lang="en-GB" sz="2400" i="1" dirty="0"/>
              <a:t> </a:t>
            </a:r>
            <a:endParaRPr lang="en-GB"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76475"/>
            <a:ext cx="10873208" cy="3895725"/>
          </a:xfrm>
          <a:ln>
            <a:noFill/>
          </a:ln>
        </p:spPr>
        <p:txBody>
          <a:bodyPr/>
          <a:lstStyle/>
          <a:p>
            <a:pPr marL="808038" indent="-808038">
              <a:buNone/>
            </a:pPr>
            <a:r>
              <a:rPr lang="hu-HU" dirty="0"/>
              <a:t>4</a:t>
            </a:r>
            <a:r>
              <a:rPr lang="en-US" dirty="0"/>
              <a:t>. Current project portfolio</a:t>
            </a:r>
          </a:p>
          <a:p>
            <a:pPr marL="808038" indent="-808038">
              <a:buNone/>
            </a:pPr>
            <a:r>
              <a:rPr lang="en-US" sz="1400" dirty="0">
                <a:hlinkClick r:id="rId2"/>
              </a:rPr>
              <a:t>https://www.indico-ictstandards.eu/</a:t>
            </a:r>
            <a:endParaRPr lang="en-US" sz="1400" dirty="0"/>
          </a:p>
        </p:txBody>
      </p:sp>
      <p:pic>
        <p:nvPicPr>
          <p:cNvPr id="4" name="Picture 3">
            <a:extLst>
              <a:ext uri="{FF2B5EF4-FFF2-40B4-BE49-F238E27FC236}">
                <a16:creationId xmlns:a16="http://schemas.microsoft.com/office/drawing/2014/main" id="{3F041B71-9150-4353-B8B3-A2D002A6E513}"/>
              </a:ext>
            </a:extLst>
          </p:cNvPr>
          <p:cNvPicPr>
            <a:picLocks noChangeAspect="1"/>
          </p:cNvPicPr>
          <p:nvPr/>
        </p:nvPicPr>
        <p:blipFill>
          <a:blip r:embed="rId3"/>
          <a:stretch>
            <a:fillRect/>
          </a:stretch>
        </p:blipFill>
        <p:spPr>
          <a:xfrm>
            <a:off x="1055440" y="2996952"/>
            <a:ext cx="5771824" cy="3103240"/>
          </a:xfrm>
          <a:prstGeom prst="rect">
            <a:avLst/>
          </a:prstGeom>
        </p:spPr>
      </p:pic>
      <p:pic>
        <p:nvPicPr>
          <p:cNvPr id="7" name="Picture 6">
            <a:extLst>
              <a:ext uri="{FF2B5EF4-FFF2-40B4-BE49-F238E27FC236}">
                <a16:creationId xmlns:a16="http://schemas.microsoft.com/office/drawing/2014/main" id="{DBB4CB43-AE08-41D5-B6C1-18DD7E3D1BA0}"/>
              </a:ext>
            </a:extLst>
          </p:cNvPr>
          <p:cNvPicPr>
            <a:picLocks noChangeAspect="1"/>
          </p:cNvPicPr>
          <p:nvPr/>
        </p:nvPicPr>
        <p:blipFill>
          <a:blip r:embed="rId4"/>
          <a:stretch>
            <a:fillRect/>
          </a:stretch>
        </p:blipFill>
        <p:spPr>
          <a:xfrm>
            <a:off x="4921095" y="3517776"/>
            <a:ext cx="1955047" cy="706561"/>
          </a:xfrm>
          <a:prstGeom prst="rect">
            <a:avLst/>
          </a:prstGeom>
        </p:spPr>
      </p:pic>
      <p:sp>
        <p:nvSpPr>
          <p:cNvPr id="11" name="Title 1">
            <a:extLst>
              <a:ext uri="{FF2B5EF4-FFF2-40B4-BE49-F238E27FC236}">
                <a16:creationId xmlns:a16="http://schemas.microsoft.com/office/drawing/2014/main" id="{789BB0CA-2233-4CD2-AD53-BEC8CF5FC475}"/>
              </a:ext>
            </a:extLst>
          </p:cNvPr>
          <p:cNvSpPr>
            <a:spLocks noGrp="1"/>
          </p:cNvSpPr>
          <p:nvPr>
            <p:ph type="title"/>
          </p:nvPr>
        </p:nvSpPr>
        <p:spPr>
          <a:xfrm>
            <a:off x="527050" y="1339850"/>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 – Topic evolution</a:t>
            </a:r>
            <a:r>
              <a:rPr lang="en-GB" sz="2400" i="1" dirty="0"/>
              <a:t> </a:t>
            </a:r>
            <a:endParaRPr lang="en-GB" sz="2400" dirty="0"/>
          </a:p>
        </p:txBody>
      </p:sp>
      <p:pic>
        <p:nvPicPr>
          <p:cNvPr id="5" name="Picture 4">
            <a:extLst>
              <a:ext uri="{FF2B5EF4-FFF2-40B4-BE49-F238E27FC236}">
                <a16:creationId xmlns:a16="http://schemas.microsoft.com/office/drawing/2014/main" id="{75ADC9AC-C347-4C46-889A-EBC8A31CFFF5}"/>
              </a:ext>
            </a:extLst>
          </p:cNvPr>
          <p:cNvPicPr>
            <a:picLocks noChangeAspect="1"/>
          </p:cNvPicPr>
          <p:nvPr/>
        </p:nvPicPr>
        <p:blipFill>
          <a:blip r:embed="rId5"/>
          <a:stretch>
            <a:fillRect/>
          </a:stretch>
        </p:blipFill>
        <p:spPr>
          <a:xfrm>
            <a:off x="7052280" y="2409084"/>
            <a:ext cx="4556213" cy="1391977"/>
          </a:xfrm>
          <a:prstGeom prst="rect">
            <a:avLst/>
          </a:prstGeom>
        </p:spPr>
      </p:pic>
      <p:pic>
        <p:nvPicPr>
          <p:cNvPr id="8" name="Picture 7">
            <a:extLst>
              <a:ext uri="{FF2B5EF4-FFF2-40B4-BE49-F238E27FC236}">
                <a16:creationId xmlns:a16="http://schemas.microsoft.com/office/drawing/2014/main" id="{88900630-9760-476F-8531-127C49FEEB0D}"/>
              </a:ext>
            </a:extLst>
          </p:cNvPr>
          <p:cNvPicPr>
            <a:picLocks noChangeAspect="1"/>
          </p:cNvPicPr>
          <p:nvPr/>
        </p:nvPicPr>
        <p:blipFill>
          <a:blip r:embed="rId6"/>
          <a:stretch>
            <a:fillRect/>
          </a:stretch>
        </p:blipFill>
        <p:spPr>
          <a:xfrm>
            <a:off x="7397491" y="3889042"/>
            <a:ext cx="3934862" cy="2152278"/>
          </a:xfrm>
          <a:prstGeom prst="rect">
            <a:avLst/>
          </a:prstGeom>
        </p:spPr>
      </p:pic>
    </p:spTree>
    <p:extLst>
      <p:ext uri="{BB962C8B-B14F-4D97-AF65-F5344CB8AC3E}">
        <p14:creationId xmlns:p14="http://schemas.microsoft.com/office/powerpoint/2010/main" val="1613452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895" y="2671900"/>
            <a:ext cx="10009112" cy="3600400"/>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08038" indent="-808038">
              <a:buNone/>
            </a:pPr>
            <a:r>
              <a:rPr lang="en-US" dirty="0"/>
              <a:t>5. Who are the types of main stakeholders that are addressed?</a:t>
            </a:r>
          </a:p>
          <a:p>
            <a:pPr lvl="1">
              <a:buFont typeface="Wingdings" panose="05000000000000000000" pitchFamily="2" charset="2"/>
              <a:buChar char="ü"/>
            </a:pPr>
            <a:r>
              <a:rPr lang="en-US" sz="1600" dirty="0">
                <a:solidFill>
                  <a:schemeClr val="tx1"/>
                </a:solidFill>
              </a:rPr>
              <a:t>National administrations and </a:t>
            </a:r>
            <a:r>
              <a:rPr lang="en-US" sz="1600">
                <a:solidFill>
                  <a:schemeClr val="tx1"/>
                </a:solidFill>
              </a:rPr>
              <a:t>SDOs from </a:t>
            </a:r>
            <a:r>
              <a:rPr lang="en-US" sz="1600" dirty="0">
                <a:solidFill>
                  <a:schemeClr val="tx1"/>
                </a:solidFill>
              </a:rPr>
              <a:t>the USA, Japan, South Korea, Canada, Australia, Singapore and Taiwan.</a:t>
            </a:r>
          </a:p>
          <a:p>
            <a:pPr lvl="1">
              <a:buFont typeface="Wingdings" panose="05000000000000000000" pitchFamily="2" charset="2"/>
              <a:buChar char="ü"/>
            </a:pPr>
            <a:r>
              <a:rPr lang="en-US" sz="1600" dirty="0">
                <a:solidFill>
                  <a:schemeClr val="tx1"/>
                </a:solidFill>
              </a:rPr>
              <a:t>EU experts in international </a:t>
            </a:r>
            <a:r>
              <a:rPr lang="en-US" sz="1600" dirty="0" err="1">
                <a:solidFill>
                  <a:schemeClr val="tx1"/>
                </a:solidFill>
              </a:rPr>
              <a:t>standardisation</a:t>
            </a:r>
            <a:r>
              <a:rPr lang="en-US" sz="1600" dirty="0">
                <a:solidFill>
                  <a:schemeClr val="tx1"/>
                </a:solidFill>
              </a:rPr>
              <a:t> (ETSI, CEN &amp; CENELEC, NSBs, PPPs…)</a:t>
            </a:r>
          </a:p>
          <a:p>
            <a:pPr marL="808038" indent="-808038">
              <a:buNone/>
            </a:pPr>
            <a:r>
              <a:rPr lang="en-US" dirty="0"/>
              <a:t>              </a:t>
            </a:r>
          </a:p>
          <a:p>
            <a:pPr marL="808038" indent="-808038">
              <a:buNone/>
            </a:pPr>
            <a:r>
              <a:rPr lang="en-US" dirty="0"/>
              <a:t>6. Is there a key group of actors (</a:t>
            </a:r>
            <a:r>
              <a:rPr lang="en-US" dirty="0" err="1"/>
              <a:t>eg</a:t>
            </a:r>
            <a:r>
              <a:rPr lang="en-US" dirty="0"/>
              <a:t>. Partnership or other) driving this?</a:t>
            </a:r>
          </a:p>
          <a:p>
            <a:pPr lvl="1">
              <a:buFont typeface="Wingdings" panose="05000000000000000000" pitchFamily="2" charset="2"/>
              <a:buChar char="ü"/>
            </a:pPr>
            <a:r>
              <a:rPr lang="en-US" sz="1600" dirty="0">
                <a:solidFill>
                  <a:schemeClr val="tx1"/>
                </a:solidFill>
              </a:rPr>
              <a:t>EU experts in international </a:t>
            </a:r>
            <a:r>
              <a:rPr lang="en-US" sz="1600" dirty="0" err="1">
                <a:solidFill>
                  <a:schemeClr val="tx1"/>
                </a:solidFill>
              </a:rPr>
              <a:t>standardisation</a:t>
            </a:r>
            <a:r>
              <a:rPr lang="en-US" sz="1600" dirty="0">
                <a:solidFill>
                  <a:schemeClr val="tx1"/>
                </a:solidFill>
              </a:rPr>
              <a:t> (ETSI, CEN &amp; CENELEC, PPPs…)</a:t>
            </a:r>
          </a:p>
          <a:p>
            <a:pPr marL="808038" indent="-808038">
              <a:buNone/>
            </a:pPr>
            <a:endParaRPr lang="en-US" dirty="0"/>
          </a:p>
          <a:p>
            <a:pPr marL="808038" indent="-808038">
              <a:buNone/>
            </a:pPr>
            <a:endParaRPr lang="en-US" dirty="0"/>
          </a:p>
          <a:p>
            <a:pPr marL="808038" indent="-808038">
              <a:buNone/>
            </a:pPr>
            <a:br>
              <a:rPr lang="en-US" dirty="0"/>
            </a:br>
            <a:endParaRPr lang="en-US" dirty="0"/>
          </a:p>
        </p:txBody>
      </p:sp>
      <p:sp>
        <p:nvSpPr>
          <p:cNvPr id="6" name="Title 1">
            <a:extLst>
              <a:ext uri="{FF2B5EF4-FFF2-40B4-BE49-F238E27FC236}">
                <a16:creationId xmlns:a16="http://schemas.microsoft.com/office/drawing/2014/main" id="{FE4E7343-DD06-4441-ABAF-CAFF4D09B849}"/>
              </a:ext>
            </a:extLst>
          </p:cNvPr>
          <p:cNvSpPr>
            <a:spLocks noGrp="1"/>
          </p:cNvSpPr>
          <p:nvPr>
            <p:ph type="title"/>
          </p:nvPr>
        </p:nvSpPr>
        <p:spPr>
          <a:xfrm>
            <a:off x="527051" y="1339850"/>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 – </a:t>
            </a:r>
            <a:r>
              <a:rPr lang="en-IE" sz="2400" i="1" dirty="0"/>
              <a:t>Key actors</a:t>
            </a:r>
            <a:endParaRPr lang="en-GB"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2420888"/>
            <a:ext cx="9793088" cy="4191000"/>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08038" indent="-808038">
              <a:buNone/>
            </a:pPr>
            <a:r>
              <a:rPr lang="en-US" dirty="0"/>
              <a:t>7. Are there any additional / background documents?</a:t>
            </a:r>
          </a:p>
          <a:p>
            <a:pPr marL="808038" indent="-808038">
              <a:buNone/>
            </a:pPr>
            <a:endParaRPr lang="en-US" sz="1500" dirty="0"/>
          </a:p>
          <a:p>
            <a:r>
              <a:rPr lang="en-US" sz="2000" dirty="0">
                <a:hlinkClick r:id="rId2"/>
              </a:rPr>
              <a:t>EU-US TTC WG1 on </a:t>
            </a:r>
            <a:r>
              <a:rPr lang="en-US" sz="2000" dirty="0" err="1">
                <a:hlinkClick r:id="rId2"/>
              </a:rPr>
              <a:t>standardisation</a:t>
            </a:r>
            <a:endParaRPr lang="en-US" sz="2000" dirty="0"/>
          </a:p>
          <a:p>
            <a:r>
              <a:rPr lang="en-US" sz="2000" dirty="0">
                <a:hlinkClick r:id="rId3"/>
              </a:rPr>
              <a:t>Japan-EU Digital Partnership</a:t>
            </a:r>
            <a:endParaRPr lang="en-US" sz="2000" dirty="0"/>
          </a:p>
          <a:p>
            <a:r>
              <a:rPr lang="en-US" sz="2000" dirty="0">
                <a:hlinkClick r:id="rId4"/>
              </a:rPr>
              <a:t>EU-Republic of Korea Digital Partnership</a:t>
            </a:r>
            <a:endParaRPr lang="en-US" sz="2000" dirty="0"/>
          </a:p>
          <a:p>
            <a:r>
              <a:rPr lang="en-US" sz="2000" dirty="0"/>
              <a:t>Reports from </a:t>
            </a:r>
            <a:r>
              <a:rPr lang="en-US" sz="2000" dirty="0" err="1"/>
              <a:t>InDiCo</a:t>
            </a:r>
            <a:r>
              <a:rPr lang="en-US" sz="2000" dirty="0"/>
              <a:t> regarding Japan, South Korea and the USA</a:t>
            </a:r>
          </a:p>
          <a:p>
            <a:r>
              <a:rPr lang="en-US" sz="2000" dirty="0">
                <a:hlinkClick r:id="rId5"/>
              </a:rPr>
              <a:t>Rolling Plan for ICT </a:t>
            </a:r>
            <a:r>
              <a:rPr lang="en-US" sz="2000" dirty="0" err="1">
                <a:hlinkClick r:id="rId5"/>
              </a:rPr>
              <a:t>standardisation</a:t>
            </a:r>
            <a:r>
              <a:rPr lang="en-US" sz="2000" dirty="0">
                <a:hlinkClick r:id="rId5"/>
              </a:rPr>
              <a:t> 2022</a:t>
            </a:r>
            <a:endParaRPr lang="en-US" dirty="0"/>
          </a:p>
          <a:p>
            <a:pPr marL="808038" indent="-808038">
              <a:buNone/>
            </a:pPr>
            <a:endParaRPr lang="en-US" sz="1400" i="1" dirty="0"/>
          </a:p>
          <a:p>
            <a:pPr marL="808038" indent="-808038">
              <a:buNone/>
            </a:pPr>
            <a:r>
              <a:rPr lang="en-US" sz="1400" i="1" dirty="0"/>
              <a:t>e</a:t>
            </a:r>
            <a:r>
              <a:rPr lang="hu-HU" sz="1400" i="1" dirty="0"/>
              <a:t>.</a:t>
            </a:r>
            <a:r>
              <a:rPr lang="en-US" sz="1400" i="1" dirty="0"/>
              <a:t>g. 	call specific background / guidance notes; </a:t>
            </a:r>
          </a:p>
          <a:p>
            <a:pPr marL="808038" indent="-808038">
              <a:buNone/>
            </a:pPr>
            <a:r>
              <a:rPr lang="en-US" sz="1400" i="1" dirty="0"/>
              <a:t>	EC communications and other policy documents;</a:t>
            </a:r>
          </a:p>
          <a:p>
            <a:pPr marL="808038" indent="-808038">
              <a:buNone/>
            </a:pPr>
            <a:r>
              <a:rPr lang="en-US" sz="1400" i="1" dirty="0"/>
              <a:t>	work </a:t>
            </a:r>
            <a:r>
              <a:rPr lang="en-US" sz="1400" i="1" dirty="0" err="1"/>
              <a:t>programme</a:t>
            </a:r>
            <a:r>
              <a:rPr lang="en-US" sz="1400" i="1" dirty="0"/>
              <a:t> consultation workshop reports;</a:t>
            </a:r>
          </a:p>
          <a:p>
            <a:pPr marL="808038" indent="-808038">
              <a:buNone/>
            </a:pPr>
            <a:r>
              <a:rPr lang="en-US" sz="1400" i="1" dirty="0"/>
              <a:t>	strategic research agendas, other research roadmaps;</a:t>
            </a:r>
          </a:p>
          <a:p>
            <a:pPr marL="808038" indent="-808038">
              <a:buNone/>
            </a:pPr>
            <a:endParaRPr lang="en-US" dirty="0"/>
          </a:p>
          <a:p>
            <a:pPr marL="808038" indent="-808038">
              <a:buNone/>
            </a:pPr>
            <a:endParaRPr lang="en-US" dirty="0"/>
          </a:p>
          <a:p>
            <a:pPr marL="808038" indent="-808038">
              <a:buNone/>
            </a:pPr>
            <a:r>
              <a:rPr lang="en-US" dirty="0"/>
              <a:t>	</a:t>
            </a:r>
            <a:br>
              <a:rPr lang="en-US" dirty="0"/>
            </a:br>
            <a:endParaRPr lang="en-US" dirty="0"/>
          </a:p>
        </p:txBody>
      </p:sp>
      <p:sp>
        <p:nvSpPr>
          <p:cNvPr id="5" name="Title 1">
            <a:extLst>
              <a:ext uri="{FF2B5EF4-FFF2-40B4-BE49-F238E27FC236}">
                <a16:creationId xmlns:a16="http://schemas.microsoft.com/office/drawing/2014/main" id="{5B2E8BF3-8674-4168-B9F7-FBFE8D10B89D}"/>
              </a:ext>
            </a:extLst>
          </p:cNvPr>
          <p:cNvSpPr>
            <a:spLocks noGrp="1"/>
          </p:cNvSpPr>
          <p:nvPr>
            <p:ph type="title"/>
          </p:nvPr>
        </p:nvSpPr>
        <p:spPr>
          <a:xfrm>
            <a:off x="527051" y="1339850"/>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a:t>
            </a:r>
            <a:endParaRPr lang="en-GB"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2931876"/>
            <a:ext cx="10081120" cy="2586274"/>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08038" indent="-808038">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808038" indent="-808038">
              <a:buNone/>
            </a:pPr>
            <a:endParaRPr lang="en-GB" dirty="0"/>
          </a:p>
          <a:p>
            <a:r>
              <a:rPr lang="en-US" sz="2000" dirty="0">
                <a:hlinkClick r:id="rId2"/>
              </a:rPr>
              <a:t>EU-Singapore Digital Partnership</a:t>
            </a:r>
            <a:endParaRPr lang="en-US" sz="2000" dirty="0"/>
          </a:p>
          <a:p>
            <a:r>
              <a:rPr lang="en-US" sz="2000" dirty="0">
                <a:hlinkClick r:id="rId3"/>
              </a:rPr>
              <a:t>EU-Republic of Korea Strategic Partnership</a:t>
            </a:r>
            <a:endParaRPr lang="en-US" sz="2000" dirty="0"/>
          </a:p>
          <a:p>
            <a:pPr marL="808038" indent="-808038">
              <a:buNone/>
            </a:pPr>
            <a:br>
              <a:rPr lang="en-US" dirty="0"/>
            </a:br>
            <a:endParaRPr lang="en-US" dirty="0"/>
          </a:p>
        </p:txBody>
      </p:sp>
      <p:sp>
        <p:nvSpPr>
          <p:cNvPr id="5" name="Title 1">
            <a:extLst>
              <a:ext uri="{FF2B5EF4-FFF2-40B4-BE49-F238E27FC236}">
                <a16:creationId xmlns:a16="http://schemas.microsoft.com/office/drawing/2014/main" id="{44794914-D49E-480B-BC01-32A2F55FC1FC}"/>
              </a:ext>
            </a:extLst>
          </p:cNvPr>
          <p:cNvSpPr>
            <a:spLocks noGrp="1"/>
          </p:cNvSpPr>
          <p:nvPr>
            <p:ph type="title"/>
          </p:nvPr>
        </p:nvSpPr>
        <p:spPr>
          <a:xfrm>
            <a:off x="455333" y="1581898"/>
            <a:ext cx="10972800" cy="936625"/>
          </a:xfrm>
        </p:spPr>
        <p:txBody>
          <a:bodyPr/>
          <a:lstStyle/>
          <a:p>
            <a:pPr algn="ctr"/>
            <a:r>
              <a:rPr lang="en-US" sz="2400" i="1" dirty="0"/>
              <a:t>Support facility for digital </a:t>
            </a:r>
            <a:r>
              <a:rPr lang="en-US" sz="2400" i="1" dirty="0" err="1"/>
              <a:t>standardisation</a:t>
            </a:r>
            <a:r>
              <a:rPr lang="en-US" sz="2400" i="1" dirty="0"/>
              <a:t> and international cooperation in digital partnerships – </a:t>
            </a:r>
            <a:r>
              <a:rPr lang="en-IE" sz="2400" i="1" dirty="0"/>
              <a:t>Future outlook</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988840"/>
            <a:ext cx="10513168" cy="4104456"/>
          </a:xfrm>
          <a:ln>
            <a:noFill/>
          </a:ln>
        </p:spPr>
        <p:txBody>
          <a:bodyPr/>
          <a:lstStyle/>
          <a:p>
            <a:pPr marL="450850" indent="-450850">
              <a:buNone/>
            </a:pPr>
            <a:r>
              <a:rPr lang="en-US" sz="2000" i="1" dirty="0"/>
              <a:t>The main focus of this topic is new, but it has close relationship with some topics of the work-</a:t>
            </a:r>
            <a:r>
              <a:rPr lang="en-US" sz="2000" i="1" dirty="0" err="1"/>
              <a:t>programme</a:t>
            </a:r>
            <a:r>
              <a:rPr lang="en-US" sz="2000" i="1" dirty="0"/>
              <a:t> 2021-2022:</a:t>
            </a:r>
          </a:p>
          <a:p>
            <a:pPr marL="450850" indent="-450850">
              <a:buNone/>
            </a:pPr>
            <a:endParaRPr lang="en-US" sz="1400" i="1" dirty="0"/>
          </a:p>
          <a:p>
            <a:pPr marL="450850" indent="-450850">
              <a:buNone/>
            </a:pPr>
            <a:r>
              <a:rPr lang="en-US" sz="1400" dirty="0"/>
              <a:t>	HORIZON-CL4-</a:t>
            </a:r>
            <a:r>
              <a:rPr lang="en-US" sz="1400" b="1" dirty="0"/>
              <a:t>2021</a:t>
            </a:r>
            <a:r>
              <a:rPr lang="en-US" sz="1400" dirty="0"/>
              <a:t>-HUMAN-01-01 - Verifiable robustness, energy efficiency and transparency for Trustworthy AI: Scientific excellence boosting industrial competitiveness (AI, Data and Robotics Partnership) (RIA)</a:t>
            </a:r>
          </a:p>
          <a:p>
            <a:pPr lvl="1"/>
            <a:r>
              <a:rPr lang="en-US" sz="1400" i="1" dirty="0">
                <a:solidFill>
                  <a:srgbClr val="0033CC"/>
                </a:solidFill>
              </a:rPr>
              <a:t>Research Area: Greener AI, increasing data and energy efficiency: </a:t>
            </a:r>
            <a:r>
              <a:rPr lang="en-US" sz="1400" i="1" dirty="0" err="1">
                <a:hlinkClick r:id="rId2"/>
              </a:rPr>
              <a:t>SustainML</a:t>
            </a:r>
            <a:r>
              <a:rPr lang="en-US" sz="1400" i="1" dirty="0">
                <a:hlinkClick r:id="rId2"/>
              </a:rPr>
              <a:t> - New Green AI project coordinated by </a:t>
            </a:r>
            <a:r>
              <a:rPr lang="en-US" sz="1400" i="1" dirty="0" err="1">
                <a:hlinkClick r:id="rId2"/>
              </a:rPr>
              <a:t>eProsima</a:t>
            </a:r>
            <a:endParaRPr lang="es-ES" sz="1400" i="1" dirty="0">
              <a:solidFill>
                <a:srgbClr val="0033CC"/>
              </a:solidFill>
            </a:endParaRPr>
          </a:p>
          <a:p>
            <a:pPr lvl="1"/>
            <a:endParaRPr lang="en-US" sz="1000" i="1" dirty="0">
              <a:solidFill>
                <a:srgbClr val="0033CC"/>
              </a:solidFill>
            </a:endParaRPr>
          </a:p>
          <a:p>
            <a:pPr marL="450850" indent="-450850">
              <a:buNone/>
            </a:pPr>
            <a:r>
              <a:rPr lang="en-US" sz="1400" dirty="0"/>
              <a:t>	HORIZON-CL4-2021-DATA-01-03 - Technologies for data management (AI, Data and Robotics Partnership) (IA)</a:t>
            </a:r>
          </a:p>
          <a:p>
            <a:pPr lvl="1"/>
            <a:r>
              <a:rPr lang="en-US" sz="1400" i="1" dirty="0">
                <a:solidFill>
                  <a:srgbClr val="0033CC"/>
                </a:solidFill>
                <a:hlinkClick r:id="rId3"/>
              </a:rPr>
              <a:t>Enabling Data Enrichment Pipelines for AI-driven Business Products and Services | </a:t>
            </a:r>
            <a:r>
              <a:rPr lang="en-US" sz="1400" i="1" dirty="0" err="1">
                <a:solidFill>
                  <a:srgbClr val="0033CC"/>
                </a:solidFill>
                <a:hlinkClick r:id="rId3"/>
              </a:rPr>
              <a:t>enRichMyData</a:t>
            </a:r>
            <a:r>
              <a:rPr lang="en-US" sz="1400" i="1" dirty="0">
                <a:solidFill>
                  <a:srgbClr val="0033CC"/>
                </a:solidFill>
                <a:hlinkClick r:id="rId3"/>
              </a:rPr>
              <a:t> Project</a:t>
            </a:r>
            <a:endParaRPr lang="en-US" sz="1400" i="1" dirty="0">
              <a:solidFill>
                <a:srgbClr val="0033CC"/>
              </a:solidFill>
            </a:endParaRPr>
          </a:p>
          <a:p>
            <a:pPr marL="450850" indent="-450850">
              <a:buNone/>
            </a:pPr>
            <a:r>
              <a:rPr lang="en-US" sz="2000" i="1" dirty="0"/>
              <a:t>This topic is complemented by the topic:</a:t>
            </a:r>
          </a:p>
          <a:p>
            <a:pPr marL="450850" indent="-450850">
              <a:buNone/>
            </a:pPr>
            <a:endParaRPr lang="en-US" sz="400" i="1" dirty="0"/>
          </a:p>
          <a:p>
            <a:r>
              <a:rPr lang="en-US" sz="1500" b="1" dirty="0"/>
              <a:t>HORIZON-CL4-2023-HUMAN-01-04</a:t>
            </a:r>
            <a:r>
              <a:rPr lang="en-US" sz="1500" dirty="0"/>
              <a:t>: Open innovation: Addressing Grand challenges in AI: </a:t>
            </a:r>
            <a:r>
              <a:rPr lang="en-US" sz="1500" dirty="0">
                <a:solidFill>
                  <a:srgbClr val="FF0000"/>
                </a:solidFill>
              </a:rPr>
              <a:t>Proposals are to dedicate tasks and resources to provide input to and involve their research teams in the respective challenge.</a:t>
            </a:r>
          </a:p>
          <a:p>
            <a:r>
              <a:rPr lang="en-US" sz="1500" dirty="0"/>
              <a:t>HORIZON-CL4-</a:t>
            </a:r>
            <a:r>
              <a:rPr lang="en-US" sz="1500" b="1" dirty="0"/>
              <a:t>2024</a:t>
            </a:r>
            <a:r>
              <a:rPr lang="en-US" sz="1500" dirty="0"/>
              <a:t>-DATA-01-01: AI-driven data operations and compliance technologies</a:t>
            </a:r>
            <a:endParaRPr lang="en-US" sz="1500" b="1" i="1"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335360" y="1124744"/>
            <a:ext cx="11377264" cy="936625"/>
          </a:xfrm>
        </p:spPr>
        <p:txBody>
          <a:bodyPr/>
          <a:lstStyle/>
          <a:p>
            <a:r>
              <a:rPr lang="hu-HU" dirty="0"/>
              <a:t>HORIZON-CL4-2023-HUMAN-01-01</a:t>
            </a:r>
            <a:r>
              <a:rPr lang="es-ES" dirty="0"/>
              <a:t>- T</a:t>
            </a:r>
            <a:r>
              <a:rPr lang="hu-HU" dirty="0" err="1"/>
              <a:t>opic</a:t>
            </a:r>
            <a:r>
              <a:rPr lang="hu-HU" dirty="0"/>
              <a:t> </a:t>
            </a:r>
            <a:r>
              <a:rPr lang="hu-HU" dirty="0" err="1"/>
              <a:t>evolution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794568"/>
            <a:ext cx="8160312" cy="790575"/>
          </a:xfrm>
        </p:spPr>
        <p:txBody>
          <a:bodyPr/>
          <a:lstStyle/>
          <a:p>
            <a:r>
              <a:rPr lang="en-GB" sz="2400" dirty="0"/>
              <a:t>Topic Horizon-CL4-2023-HUMAN-01-66</a:t>
            </a:r>
            <a:endParaRPr lang="en-GB" sz="2800" dirty="0"/>
          </a:p>
        </p:txBody>
      </p:sp>
      <p:sp>
        <p:nvSpPr>
          <p:cNvPr id="3" name="Subtitle 2"/>
          <p:cNvSpPr>
            <a:spLocks noGrp="1"/>
          </p:cNvSpPr>
          <p:nvPr>
            <p:ph type="subTitle" idx="1"/>
          </p:nvPr>
        </p:nvSpPr>
        <p:spPr>
          <a:xfrm>
            <a:off x="1127448" y="2852936"/>
            <a:ext cx="8760635" cy="1728787"/>
          </a:xfrm>
        </p:spPr>
        <p:txBody>
          <a:bodyPr/>
          <a:lstStyle/>
          <a:p>
            <a:pPr algn="ctr"/>
            <a:endParaRPr lang="en-GB" sz="2400" dirty="0"/>
          </a:p>
          <a:p>
            <a:pPr algn="ctr"/>
            <a:r>
              <a:rPr lang="en-IE" i="1" dirty="0"/>
              <a:t>Promoting EU standards globally </a:t>
            </a:r>
            <a:endParaRPr lang="en-GB" dirty="0"/>
          </a:p>
        </p:txBody>
      </p:sp>
      <p:sp>
        <p:nvSpPr>
          <p:cNvPr id="5" name="Rectangle 6"/>
          <p:cNvSpPr txBox="1">
            <a:spLocks noChangeArrowheads="1"/>
          </p:cNvSpPr>
          <p:nvPr/>
        </p:nvSpPr>
        <p:spPr bwMode="auto">
          <a:xfrm>
            <a:off x="806119" y="5244805"/>
            <a:ext cx="10753691"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marR="0" lvl="0" indent="0" algn="ctr" defTabSz="914400" rtl="0" eaLnBrk="0" fontAlgn="base" latinLnBrk="0" hangingPunct="0">
              <a:lnSpc>
                <a:spcPct val="100000"/>
              </a:lnSpc>
              <a:spcBef>
                <a:spcPct val="20000"/>
              </a:spcBef>
              <a:spcAft>
                <a:spcPct val="0"/>
              </a:spcAft>
              <a:buClr>
                <a:srgbClr val="FFFFFF"/>
              </a:buClr>
              <a:buSzTx/>
              <a:buFontTx/>
              <a:buNone/>
              <a:tabLst/>
              <a:defRPr/>
            </a:pPr>
            <a:r>
              <a:rPr kumimoji="0" lang="en-GB" altLang="en-US" sz="20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Carlos Lopez and Emilio Davila</a:t>
            </a:r>
          </a:p>
          <a:p>
            <a:pPr marL="0" marR="0" lvl="0" indent="0" algn="ctr" defTabSz="914400" rtl="0" eaLnBrk="0" fontAlgn="base" latinLnBrk="0" hangingPunct="0">
              <a:lnSpc>
                <a:spcPct val="100000"/>
              </a:lnSpc>
              <a:spcBef>
                <a:spcPct val="20000"/>
              </a:spcBef>
              <a:spcAft>
                <a:spcPct val="0"/>
              </a:spcAft>
              <a:buClr>
                <a:srgbClr val="FFFFFF"/>
              </a:buClr>
              <a:buSzTx/>
              <a:buFontTx/>
              <a:buNone/>
              <a:tabLst/>
              <a:defRPr/>
            </a:pPr>
            <a:r>
              <a:rPr kumimoji="0" lang="en-GB" altLang="en-US" sz="20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European Commission - DG CONNECT.F3.  07/12/2021</a:t>
            </a:r>
          </a:p>
        </p:txBody>
      </p:sp>
    </p:spTree>
    <p:extLst>
      <p:ext uri="{BB962C8B-B14F-4D97-AF65-F5344CB8AC3E}">
        <p14:creationId xmlns:p14="http://schemas.microsoft.com/office/powerpoint/2010/main" val="176511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2400" i="1" dirty="0"/>
              <a:t>Promoting EU standards globally</a:t>
            </a:r>
            <a:endParaRPr lang="en-GB" sz="2400" dirty="0"/>
          </a:p>
        </p:txBody>
      </p:sp>
      <p:sp>
        <p:nvSpPr>
          <p:cNvPr id="3" name="Content Placeholder 2"/>
          <p:cNvSpPr>
            <a:spLocks noGrp="1"/>
          </p:cNvSpPr>
          <p:nvPr>
            <p:ph idx="1"/>
          </p:nvPr>
        </p:nvSpPr>
        <p:spPr>
          <a:xfrm>
            <a:off x="839416" y="2276475"/>
            <a:ext cx="10369152" cy="3895725"/>
          </a:xfrm>
          <a:ln>
            <a:noFill/>
          </a:ln>
        </p:spPr>
        <p:txBody>
          <a:bodyPr/>
          <a:lstStyle/>
          <a:p>
            <a:pPr marL="457200" indent="-457200">
              <a:buAutoNum type="arabicPeriod"/>
            </a:pPr>
            <a:r>
              <a:rPr lang="en-US" dirty="0"/>
              <a:t>What are you looking for?</a:t>
            </a:r>
          </a:p>
          <a:p>
            <a:pPr marL="0" indent="0">
              <a:buNone/>
            </a:pPr>
            <a:endParaRPr lang="en-US" sz="1000" dirty="0"/>
          </a:p>
          <a:p>
            <a:pPr marL="0" indent="0">
              <a:buNone/>
            </a:pPr>
            <a:r>
              <a:rPr lang="en-US" sz="1800" dirty="0"/>
              <a:t>A CSA for:</a:t>
            </a:r>
          </a:p>
          <a:p>
            <a:pPr marL="0" indent="0">
              <a:buNone/>
            </a:pPr>
            <a:endParaRPr lang="en-US" sz="800" dirty="0"/>
          </a:p>
          <a:p>
            <a:r>
              <a:rPr lang="en-GB" sz="1800" dirty="0"/>
              <a:t>promoting EU ICT/digital standards for key technologies prioritised in the Horizon Europe programme (AI, chips, quantum…)</a:t>
            </a:r>
          </a:p>
          <a:p>
            <a:r>
              <a:rPr lang="en-US" sz="1800" dirty="0"/>
              <a:t>promoting the EU model for setting global &amp; interoperable ICT/digital standards</a:t>
            </a:r>
          </a:p>
          <a:p>
            <a:r>
              <a:rPr lang="en-US" sz="1800" dirty="0"/>
              <a:t>fostering capacity building in third countries for ICT/digital </a:t>
            </a:r>
            <a:r>
              <a:rPr lang="en-US" sz="1800" dirty="0" err="1"/>
              <a:t>standardisation</a:t>
            </a:r>
            <a:r>
              <a:rPr lang="en-US" sz="1800" dirty="0"/>
              <a:t> around EU values</a:t>
            </a:r>
          </a:p>
          <a:p>
            <a:pPr marL="0" indent="0">
              <a:buNone/>
            </a:pPr>
            <a:br>
              <a:rPr lang="en-US" dirty="0"/>
            </a:br>
            <a:r>
              <a:rPr lang="en-US" sz="2400" dirty="0"/>
              <a:t>Indicative Budget: 2.5 M€</a:t>
            </a:r>
          </a:p>
          <a:p>
            <a:pPr marL="0" indent="0">
              <a:buNone/>
            </a:pPr>
            <a:r>
              <a:rPr lang="en-US" sz="2400" dirty="0"/>
              <a:t>Indicative Timing: 3 years</a:t>
            </a: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504" y="2492376"/>
            <a:ext cx="9217024" cy="2880839"/>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hu-HU" dirty="0"/>
              <a:t>2</a:t>
            </a:r>
            <a:r>
              <a:rPr lang="en-US" dirty="0"/>
              <a:t>. What do you NOT want?</a:t>
            </a:r>
          </a:p>
          <a:p>
            <a:pPr marL="457200" indent="-457200">
              <a:buAutoNum type="arabicPeriod"/>
            </a:pPr>
            <a:endParaRPr lang="en-US" dirty="0"/>
          </a:p>
          <a:p>
            <a:r>
              <a:rPr lang="en-US" sz="2000" dirty="0"/>
              <a:t>Direct contribution to international </a:t>
            </a:r>
            <a:r>
              <a:rPr lang="en-US" sz="2000" dirty="0" err="1"/>
              <a:t>standardisation</a:t>
            </a:r>
            <a:r>
              <a:rPr lang="en-US" sz="2000" dirty="0"/>
              <a:t> activities</a:t>
            </a:r>
          </a:p>
          <a:p>
            <a:r>
              <a:rPr lang="en-US" sz="2000" dirty="0"/>
              <a:t>Influence of third countries / companies on the EU model for setting standards</a:t>
            </a:r>
          </a:p>
          <a:p>
            <a:r>
              <a:rPr lang="en-US" sz="2000" dirty="0"/>
              <a:t>Targeting only formal SDOs (ISO/IEC, ITU). The CSA should also target other international fora and consortia (e.g. 3GPP, oneM2M, IETF…)</a:t>
            </a:r>
          </a:p>
          <a:p>
            <a:pPr marL="0" indent="0">
              <a:buNone/>
            </a:pPr>
            <a:br>
              <a:rPr lang="en-US" dirty="0"/>
            </a:br>
            <a:endParaRPr lang="en-US" dirty="0"/>
          </a:p>
        </p:txBody>
      </p:sp>
      <p:sp>
        <p:nvSpPr>
          <p:cNvPr id="4" name="Title 1">
            <a:extLst>
              <a:ext uri="{FF2B5EF4-FFF2-40B4-BE49-F238E27FC236}">
                <a16:creationId xmlns:a16="http://schemas.microsoft.com/office/drawing/2014/main" id="{17361204-1183-4107-AD49-CD792CDEAC8F}"/>
              </a:ext>
            </a:extLst>
          </p:cNvPr>
          <p:cNvSpPr>
            <a:spLocks noGrp="1"/>
          </p:cNvSpPr>
          <p:nvPr>
            <p:ph type="title"/>
          </p:nvPr>
        </p:nvSpPr>
        <p:spPr>
          <a:xfrm>
            <a:off x="527051" y="1339850"/>
            <a:ext cx="10972800" cy="936625"/>
          </a:xfrm>
        </p:spPr>
        <p:txBody>
          <a:bodyPr/>
          <a:lstStyle/>
          <a:p>
            <a:pPr algn="ctr"/>
            <a:r>
              <a:rPr lang="en-IE" sz="2400" i="1" dirty="0"/>
              <a:t>Promoting EU standards globally</a:t>
            </a:r>
            <a:endParaRPr lang="en-GB"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76475"/>
            <a:ext cx="10369152" cy="3895725"/>
          </a:xfrm>
          <a:ln>
            <a:noFill/>
          </a:ln>
        </p:spPr>
        <p:txBody>
          <a:bodyPr/>
          <a:lstStyle/>
          <a:p>
            <a:pPr>
              <a:buNone/>
            </a:pPr>
            <a:r>
              <a:rPr lang="hu-HU" dirty="0"/>
              <a:t>3</a:t>
            </a:r>
            <a:r>
              <a:rPr lang="en-US" dirty="0"/>
              <a:t>. Is this new or has it been called before?</a:t>
            </a:r>
          </a:p>
          <a:p>
            <a:pPr marL="450850" indent="-450850">
              <a:buNone/>
            </a:pPr>
            <a:endParaRPr lang="en-US" sz="1000" dirty="0"/>
          </a:p>
          <a:p>
            <a:r>
              <a:rPr lang="en-US" sz="1800" dirty="0"/>
              <a:t>It is partially a continuation of </a:t>
            </a:r>
            <a:r>
              <a:rPr lang="en-US" sz="1800" dirty="0">
                <a:hlinkClick r:id="rId2"/>
              </a:rPr>
              <a:t>InDiCo</a:t>
            </a:r>
            <a:r>
              <a:rPr lang="en-US" sz="1800" dirty="0"/>
              <a:t>, supported by the Foreign Policy Instrument (FPI) unit of the EEAS</a:t>
            </a:r>
          </a:p>
          <a:p>
            <a:r>
              <a:rPr lang="en-US" sz="1800" dirty="0"/>
              <a:t>NEW =&gt; extended geographical scope (Africa, Eastern Europe, Southeast Asia or LAC); different target countries; extended technological reach.</a:t>
            </a:r>
          </a:p>
          <a:p>
            <a:r>
              <a:rPr lang="en-US" sz="1800" dirty="0"/>
              <a:t>Relation with other topics in the current WP</a:t>
            </a:r>
          </a:p>
          <a:p>
            <a:pPr lvl="1"/>
            <a:r>
              <a:rPr lang="en-US" sz="1600" dirty="0">
                <a:solidFill>
                  <a:schemeClr val="tx1"/>
                </a:solidFill>
              </a:rPr>
              <a:t>Strong links with HUMAN-01-65 (also partially continuation of InDiCo)</a:t>
            </a:r>
          </a:p>
          <a:p>
            <a:pPr lvl="1"/>
            <a:r>
              <a:rPr lang="en-US" sz="1600" dirty="0">
                <a:solidFill>
                  <a:schemeClr val="tx1"/>
                </a:solidFill>
              </a:rPr>
              <a:t>Links with HUMAN-01-61 (StandICT.eu), which aims to support the participation of EU experts and map relevant activities in international </a:t>
            </a:r>
            <a:r>
              <a:rPr lang="en-US" sz="1600" dirty="0" err="1">
                <a:solidFill>
                  <a:schemeClr val="tx1"/>
                </a:solidFill>
              </a:rPr>
              <a:t>standardisation</a:t>
            </a:r>
            <a:endParaRPr lang="en-US" sz="1600" dirty="0">
              <a:solidFill>
                <a:schemeClr val="tx1"/>
              </a:solidFill>
            </a:endParaRPr>
          </a:p>
          <a:p>
            <a:pPr lvl="1"/>
            <a:r>
              <a:rPr lang="en-US" sz="1600" dirty="0">
                <a:solidFill>
                  <a:schemeClr val="tx1"/>
                </a:solidFill>
              </a:rPr>
              <a:t>To any topic that may contribute to international </a:t>
            </a:r>
            <a:r>
              <a:rPr lang="en-US" sz="1600" dirty="0" err="1">
                <a:solidFill>
                  <a:schemeClr val="tx1"/>
                </a:solidFill>
              </a:rPr>
              <a:t>standardisation</a:t>
            </a:r>
            <a:r>
              <a:rPr lang="en-US" sz="1600" dirty="0">
                <a:solidFill>
                  <a:schemeClr val="tx1"/>
                </a:solidFill>
              </a:rPr>
              <a:t>. This project can support by providing contacts of key stakeholders in third countries</a:t>
            </a:r>
          </a:p>
          <a:p>
            <a:pPr marL="450850" indent="-450850">
              <a:buNone/>
            </a:pPr>
            <a:endParaRPr lang="en-US"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5" name="Title 1">
            <a:extLst>
              <a:ext uri="{FF2B5EF4-FFF2-40B4-BE49-F238E27FC236}">
                <a16:creationId xmlns:a16="http://schemas.microsoft.com/office/drawing/2014/main" id="{10491D1A-1A3C-43E5-8F7A-EAA55C11B45A}"/>
              </a:ext>
            </a:extLst>
          </p:cNvPr>
          <p:cNvSpPr>
            <a:spLocks noGrp="1"/>
          </p:cNvSpPr>
          <p:nvPr>
            <p:ph type="title"/>
          </p:nvPr>
        </p:nvSpPr>
        <p:spPr>
          <a:xfrm>
            <a:off x="527051" y="1339850"/>
            <a:ext cx="10972800" cy="936625"/>
          </a:xfrm>
        </p:spPr>
        <p:txBody>
          <a:bodyPr/>
          <a:lstStyle/>
          <a:p>
            <a:pPr algn="ctr"/>
            <a:r>
              <a:rPr lang="en-IE" sz="2400" i="1" dirty="0"/>
              <a:t>Promoting EU standards globally</a:t>
            </a:r>
            <a:r>
              <a:rPr lang="en-US" sz="2400" i="1" dirty="0"/>
              <a:t>– Topic evolution</a:t>
            </a:r>
            <a:r>
              <a:rPr lang="en-GB" sz="2400" i="1" dirty="0"/>
              <a:t> </a:t>
            </a:r>
            <a:endParaRPr lang="en-GB"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76475"/>
            <a:ext cx="10873208" cy="3895725"/>
          </a:xfrm>
          <a:ln>
            <a:noFill/>
          </a:ln>
        </p:spPr>
        <p:txBody>
          <a:bodyPr/>
          <a:lstStyle/>
          <a:p>
            <a:pPr marL="808038" indent="-808038">
              <a:buNone/>
            </a:pPr>
            <a:r>
              <a:rPr lang="hu-HU" dirty="0"/>
              <a:t>4</a:t>
            </a:r>
            <a:r>
              <a:rPr lang="en-US" dirty="0"/>
              <a:t>. Current project portfolio</a:t>
            </a:r>
          </a:p>
          <a:p>
            <a:pPr marL="808038" indent="-808038">
              <a:buNone/>
            </a:pPr>
            <a:r>
              <a:rPr lang="en-US" sz="1400" dirty="0">
                <a:hlinkClick r:id="rId2"/>
              </a:rPr>
              <a:t>https://www.indico-ictstandards.eu/</a:t>
            </a:r>
            <a:endParaRPr lang="en-US" sz="1400" dirty="0"/>
          </a:p>
        </p:txBody>
      </p:sp>
      <p:pic>
        <p:nvPicPr>
          <p:cNvPr id="4" name="Picture 3">
            <a:extLst>
              <a:ext uri="{FF2B5EF4-FFF2-40B4-BE49-F238E27FC236}">
                <a16:creationId xmlns:a16="http://schemas.microsoft.com/office/drawing/2014/main" id="{3F041B71-9150-4353-B8B3-A2D002A6E513}"/>
              </a:ext>
            </a:extLst>
          </p:cNvPr>
          <p:cNvPicPr>
            <a:picLocks noChangeAspect="1"/>
          </p:cNvPicPr>
          <p:nvPr/>
        </p:nvPicPr>
        <p:blipFill>
          <a:blip r:embed="rId3"/>
          <a:stretch>
            <a:fillRect/>
          </a:stretch>
        </p:blipFill>
        <p:spPr>
          <a:xfrm>
            <a:off x="1055440" y="2996952"/>
            <a:ext cx="5771824" cy="3103240"/>
          </a:xfrm>
          <a:prstGeom prst="rect">
            <a:avLst/>
          </a:prstGeom>
        </p:spPr>
      </p:pic>
      <p:pic>
        <p:nvPicPr>
          <p:cNvPr id="7" name="Picture 6">
            <a:extLst>
              <a:ext uri="{FF2B5EF4-FFF2-40B4-BE49-F238E27FC236}">
                <a16:creationId xmlns:a16="http://schemas.microsoft.com/office/drawing/2014/main" id="{DBB4CB43-AE08-41D5-B6C1-18DD7E3D1BA0}"/>
              </a:ext>
            </a:extLst>
          </p:cNvPr>
          <p:cNvPicPr>
            <a:picLocks noChangeAspect="1"/>
          </p:cNvPicPr>
          <p:nvPr/>
        </p:nvPicPr>
        <p:blipFill>
          <a:blip r:embed="rId4"/>
          <a:stretch>
            <a:fillRect/>
          </a:stretch>
        </p:blipFill>
        <p:spPr>
          <a:xfrm>
            <a:off x="4921095" y="3517776"/>
            <a:ext cx="1955047" cy="706561"/>
          </a:xfrm>
          <a:prstGeom prst="rect">
            <a:avLst/>
          </a:prstGeom>
        </p:spPr>
      </p:pic>
      <p:pic>
        <p:nvPicPr>
          <p:cNvPr id="9" name="Picture 8">
            <a:extLst>
              <a:ext uri="{FF2B5EF4-FFF2-40B4-BE49-F238E27FC236}">
                <a16:creationId xmlns:a16="http://schemas.microsoft.com/office/drawing/2014/main" id="{7F7A2FEA-7CCF-4C1B-9F7D-C0B4C722BFBE}"/>
              </a:ext>
            </a:extLst>
          </p:cNvPr>
          <p:cNvPicPr>
            <a:picLocks noChangeAspect="1"/>
          </p:cNvPicPr>
          <p:nvPr/>
        </p:nvPicPr>
        <p:blipFill>
          <a:blip r:embed="rId5"/>
          <a:stretch>
            <a:fillRect/>
          </a:stretch>
        </p:blipFill>
        <p:spPr>
          <a:xfrm>
            <a:off x="7991472" y="4849054"/>
            <a:ext cx="3535078" cy="1224961"/>
          </a:xfrm>
          <a:prstGeom prst="rect">
            <a:avLst/>
          </a:prstGeom>
        </p:spPr>
      </p:pic>
      <p:sp>
        <p:nvSpPr>
          <p:cNvPr id="11" name="Title 1">
            <a:extLst>
              <a:ext uri="{FF2B5EF4-FFF2-40B4-BE49-F238E27FC236}">
                <a16:creationId xmlns:a16="http://schemas.microsoft.com/office/drawing/2014/main" id="{789BB0CA-2233-4CD2-AD53-BEC8CF5FC475}"/>
              </a:ext>
            </a:extLst>
          </p:cNvPr>
          <p:cNvSpPr>
            <a:spLocks noGrp="1"/>
          </p:cNvSpPr>
          <p:nvPr>
            <p:ph type="title"/>
          </p:nvPr>
        </p:nvSpPr>
        <p:spPr>
          <a:xfrm>
            <a:off x="527050" y="1339850"/>
            <a:ext cx="10972800" cy="936625"/>
          </a:xfrm>
        </p:spPr>
        <p:txBody>
          <a:bodyPr/>
          <a:lstStyle/>
          <a:p>
            <a:pPr algn="ctr"/>
            <a:r>
              <a:rPr lang="en-IE" sz="2400" i="1" dirty="0"/>
              <a:t>Promoting EU standards globally</a:t>
            </a:r>
            <a:r>
              <a:rPr lang="en-US" sz="2400" i="1" dirty="0"/>
              <a:t>– Topic evolution</a:t>
            </a:r>
            <a:r>
              <a:rPr lang="en-GB" sz="2400" i="1" dirty="0"/>
              <a:t> </a:t>
            </a:r>
            <a:endParaRPr lang="en-GB" sz="2400" dirty="0"/>
          </a:p>
        </p:txBody>
      </p:sp>
      <p:pic>
        <p:nvPicPr>
          <p:cNvPr id="5" name="Picture 4">
            <a:extLst>
              <a:ext uri="{FF2B5EF4-FFF2-40B4-BE49-F238E27FC236}">
                <a16:creationId xmlns:a16="http://schemas.microsoft.com/office/drawing/2014/main" id="{57F6025E-8823-4D61-9C65-778A3C7597EC}"/>
              </a:ext>
            </a:extLst>
          </p:cNvPr>
          <p:cNvPicPr>
            <a:picLocks noChangeAspect="1"/>
          </p:cNvPicPr>
          <p:nvPr/>
        </p:nvPicPr>
        <p:blipFill>
          <a:blip r:embed="rId6"/>
          <a:stretch>
            <a:fillRect/>
          </a:stretch>
        </p:blipFill>
        <p:spPr>
          <a:xfrm>
            <a:off x="7283006" y="2420888"/>
            <a:ext cx="2885840" cy="1347702"/>
          </a:xfrm>
          <a:prstGeom prst="rect">
            <a:avLst/>
          </a:prstGeom>
        </p:spPr>
      </p:pic>
      <p:pic>
        <p:nvPicPr>
          <p:cNvPr id="13" name="Picture 12">
            <a:extLst>
              <a:ext uri="{FF2B5EF4-FFF2-40B4-BE49-F238E27FC236}">
                <a16:creationId xmlns:a16="http://schemas.microsoft.com/office/drawing/2014/main" id="{609CEB4F-BBE9-41D7-8B58-304DEB9143C3}"/>
              </a:ext>
            </a:extLst>
          </p:cNvPr>
          <p:cNvPicPr>
            <a:picLocks noChangeAspect="1"/>
          </p:cNvPicPr>
          <p:nvPr/>
        </p:nvPicPr>
        <p:blipFill>
          <a:blip r:embed="rId7"/>
          <a:stretch>
            <a:fillRect/>
          </a:stretch>
        </p:blipFill>
        <p:spPr>
          <a:xfrm>
            <a:off x="8987825" y="3429000"/>
            <a:ext cx="2558469" cy="1347701"/>
          </a:xfrm>
          <a:prstGeom prst="rect">
            <a:avLst/>
          </a:prstGeom>
        </p:spPr>
      </p:pic>
    </p:spTree>
    <p:extLst>
      <p:ext uri="{BB962C8B-B14F-4D97-AF65-F5344CB8AC3E}">
        <p14:creationId xmlns:p14="http://schemas.microsoft.com/office/powerpoint/2010/main" val="356857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2420888"/>
            <a:ext cx="10009112" cy="3600400"/>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08038" indent="-808038">
              <a:buNone/>
            </a:pPr>
            <a:r>
              <a:rPr lang="en-US" dirty="0"/>
              <a:t>5. Who are the types of main stakeholders that are addressed?</a:t>
            </a:r>
          </a:p>
          <a:p>
            <a:pPr lvl="1">
              <a:buFont typeface="Wingdings" panose="05000000000000000000" pitchFamily="2" charset="2"/>
              <a:buChar char="ü"/>
            </a:pPr>
            <a:r>
              <a:rPr lang="en-US" sz="1600" dirty="0">
                <a:solidFill>
                  <a:schemeClr val="tx1"/>
                </a:solidFill>
              </a:rPr>
              <a:t>National administrations and SDOs or telecom regulators in India (e.g. TSDSI, DOT), China (e.g. CCSA), Brazil (e.g. ANATEL) and other targeted countries in LAC region, African Union, Southeast Asia, Western Balkans and the Eastern Partnership</a:t>
            </a:r>
          </a:p>
          <a:p>
            <a:pPr lvl="1">
              <a:buFont typeface="Wingdings" panose="05000000000000000000" pitchFamily="2" charset="2"/>
              <a:buChar char="ü"/>
            </a:pPr>
            <a:r>
              <a:rPr lang="en-US" sz="1600" dirty="0">
                <a:solidFill>
                  <a:schemeClr val="tx1"/>
                </a:solidFill>
              </a:rPr>
              <a:t>EU experts in international </a:t>
            </a:r>
            <a:r>
              <a:rPr lang="en-US" sz="1600" dirty="0" err="1">
                <a:solidFill>
                  <a:schemeClr val="tx1"/>
                </a:solidFill>
              </a:rPr>
              <a:t>standardisation</a:t>
            </a:r>
            <a:r>
              <a:rPr lang="en-US" sz="1600" dirty="0">
                <a:solidFill>
                  <a:schemeClr val="tx1"/>
                </a:solidFill>
              </a:rPr>
              <a:t> (ETSI, CEN &amp; CENELEC, NSBs, PPPs…)</a:t>
            </a:r>
          </a:p>
          <a:p>
            <a:pPr marL="808038" indent="-808038">
              <a:buNone/>
            </a:pPr>
            <a:r>
              <a:rPr lang="en-US" dirty="0"/>
              <a:t>              </a:t>
            </a:r>
          </a:p>
          <a:p>
            <a:pPr marL="808038" indent="-808038">
              <a:buNone/>
            </a:pPr>
            <a:r>
              <a:rPr lang="en-US" dirty="0"/>
              <a:t>6. Is there a key group of actors (</a:t>
            </a:r>
            <a:r>
              <a:rPr lang="en-US" dirty="0" err="1"/>
              <a:t>eg</a:t>
            </a:r>
            <a:r>
              <a:rPr lang="en-US" dirty="0"/>
              <a:t>. Partnership or other) driving this?</a:t>
            </a:r>
          </a:p>
          <a:p>
            <a:pPr lvl="1">
              <a:buFont typeface="Wingdings" panose="05000000000000000000" pitchFamily="2" charset="2"/>
              <a:buChar char="ü"/>
            </a:pPr>
            <a:r>
              <a:rPr lang="en-US" sz="1600" dirty="0">
                <a:solidFill>
                  <a:schemeClr val="tx1"/>
                </a:solidFill>
              </a:rPr>
              <a:t>EU experts in international </a:t>
            </a:r>
            <a:r>
              <a:rPr lang="en-US" sz="1600" dirty="0" err="1">
                <a:solidFill>
                  <a:schemeClr val="tx1"/>
                </a:solidFill>
              </a:rPr>
              <a:t>standardisation</a:t>
            </a:r>
            <a:r>
              <a:rPr lang="en-US" sz="1600" dirty="0">
                <a:solidFill>
                  <a:schemeClr val="tx1"/>
                </a:solidFill>
              </a:rPr>
              <a:t> (ETSI, CEN &amp; CENELEC, PPPs)</a:t>
            </a:r>
          </a:p>
          <a:p>
            <a:pPr marL="808038" indent="-808038">
              <a:buNone/>
            </a:pPr>
            <a:endParaRPr lang="en-US" dirty="0"/>
          </a:p>
          <a:p>
            <a:pPr marL="808038" indent="-808038">
              <a:buNone/>
            </a:pPr>
            <a:endParaRPr lang="en-US" dirty="0"/>
          </a:p>
          <a:p>
            <a:pPr marL="808038" indent="-808038">
              <a:buNone/>
            </a:pPr>
            <a:br>
              <a:rPr lang="en-US" dirty="0"/>
            </a:br>
            <a:endParaRPr lang="en-US" dirty="0"/>
          </a:p>
        </p:txBody>
      </p:sp>
      <p:sp>
        <p:nvSpPr>
          <p:cNvPr id="6" name="Title 1">
            <a:extLst>
              <a:ext uri="{FF2B5EF4-FFF2-40B4-BE49-F238E27FC236}">
                <a16:creationId xmlns:a16="http://schemas.microsoft.com/office/drawing/2014/main" id="{FE4E7343-DD06-4441-ABAF-CAFF4D09B849}"/>
              </a:ext>
            </a:extLst>
          </p:cNvPr>
          <p:cNvSpPr>
            <a:spLocks noGrp="1"/>
          </p:cNvSpPr>
          <p:nvPr>
            <p:ph type="title"/>
          </p:nvPr>
        </p:nvSpPr>
        <p:spPr>
          <a:xfrm>
            <a:off x="527051" y="1339850"/>
            <a:ext cx="10972800" cy="936625"/>
          </a:xfrm>
        </p:spPr>
        <p:txBody>
          <a:bodyPr/>
          <a:lstStyle/>
          <a:p>
            <a:pPr algn="ctr"/>
            <a:r>
              <a:rPr lang="en-IE" sz="2400" i="1" dirty="0"/>
              <a:t>Promoting EU standards globally</a:t>
            </a:r>
            <a:r>
              <a:rPr lang="en-US" sz="2400" i="1" dirty="0"/>
              <a:t>– </a:t>
            </a:r>
            <a:r>
              <a:rPr lang="en-IE" sz="2400" i="1" dirty="0"/>
              <a:t>Key actors</a:t>
            </a:r>
            <a:endParaRPr lang="en-GB"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56" y="2420888"/>
            <a:ext cx="9793088" cy="4191000"/>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808038" indent="-808038">
              <a:buNone/>
            </a:pPr>
            <a:r>
              <a:rPr lang="en-US" dirty="0"/>
              <a:t>7. Are there any additional / background documents?</a:t>
            </a:r>
          </a:p>
          <a:p>
            <a:pPr marL="808038" indent="-808038">
              <a:buNone/>
            </a:pPr>
            <a:endParaRPr lang="en-US" sz="1000" dirty="0"/>
          </a:p>
          <a:p>
            <a:r>
              <a:rPr lang="en-US" sz="2000" dirty="0">
                <a:hlinkClick r:id="rId2"/>
              </a:rPr>
              <a:t>Global Gateway</a:t>
            </a:r>
            <a:endParaRPr lang="en-US" sz="2000" dirty="0"/>
          </a:p>
          <a:p>
            <a:r>
              <a:rPr lang="en-US" sz="2000" dirty="0">
                <a:hlinkClick r:id="rId3"/>
              </a:rPr>
              <a:t>Press release of EU-India Trade and Technology Council</a:t>
            </a:r>
            <a:endParaRPr lang="en-US" sz="2000" dirty="0"/>
          </a:p>
          <a:p>
            <a:r>
              <a:rPr lang="en-US" sz="2000" dirty="0"/>
              <a:t>Reports from </a:t>
            </a:r>
            <a:r>
              <a:rPr lang="en-US" sz="2000" dirty="0" err="1"/>
              <a:t>InDiCo</a:t>
            </a:r>
            <a:r>
              <a:rPr lang="en-US" sz="2000" dirty="0"/>
              <a:t> regarding Brazil, China and India</a:t>
            </a:r>
          </a:p>
          <a:p>
            <a:r>
              <a:rPr lang="en-US" sz="2000" dirty="0">
                <a:hlinkClick r:id="rId4"/>
              </a:rPr>
              <a:t>Rolling Plan for ICT </a:t>
            </a:r>
            <a:r>
              <a:rPr lang="en-US" sz="2000" dirty="0" err="1">
                <a:hlinkClick r:id="rId4"/>
              </a:rPr>
              <a:t>standardisation</a:t>
            </a:r>
            <a:r>
              <a:rPr lang="en-US" sz="2000" dirty="0">
                <a:hlinkClick r:id="rId4"/>
              </a:rPr>
              <a:t> 2022</a:t>
            </a:r>
            <a:endParaRPr lang="en-US" sz="2000" dirty="0"/>
          </a:p>
          <a:p>
            <a:pPr marL="808038" indent="-808038">
              <a:buNone/>
            </a:pPr>
            <a:endParaRPr lang="en-US" sz="1400" i="1" dirty="0"/>
          </a:p>
          <a:p>
            <a:pPr marL="808038" indent="-808038">
              <a:buNone/>
            </a:pPr>
            <a:r>
              <a:rPr lang="en-US" sz="1800" i="1" dirty="0"/>
              <a:t>e</a:t>
            </a:r>
            <a:r>
              <a:rPr lang="hu-HU" sz="1800" i="1" dirty="0"/>
              <a:t>.</a:t>
            </a:r>
            <a:r>
              <a:rPr lang="en-US" sz="1800" i="1" dirty="0"/>
              <a:t>g. 	call specific background / guidance notes; </a:t>
            </a:r>
          </a:p>
          <a:p>
            <a:pPr marL="808038" indent="-808038">
              <a:buNone/>
            </a:pPr>
            <a:r>
              <a:rPr lang="en-US" sz="1800" i="1" dirty="0"/>
              <a:t>	EC communications and other policy documents;</a:t>
            </a:r>
          </a:p>
          <a:p>
            <a:pPr marL="808038" indent="-808038">
              <a:buNone/>
            </a:pPr>
            <a:r>
              <a:rPr lang="en-US" sz="1800" i="1" dirty="0"/>
              <a:t>	work </a:t>
            </a:r>
            <a:r>
              <a:rPr lang="en-US" sz="1800" i="1" dirty="0" err="1"/>
              <a:t>programme</a:t>
            </a:r>
            <a:r>
              <a:rPr lang="en-US" sz="1800" i="1" dirty="0"/>
              <a:t> consultation workshop reports;</a:t>
            </a:r>
          </a:p>
          <a:p>
            <a:pPr marL="808038" indent="-808038">
              <a:buNone/>
            </a:pPr>
            <a:r>
              <a:rPr lang="en-US" sz="1800" i="1" dirty="0"/>
              <a:t>	strategic research agendas, other research roadmaps;</a:t>
            </a:r>
          </a:p>
          <a:p>
            <a:pPr marL="808038" indent="-808038">
              <a:buNone/>
            </a:pPr>
            <a:endParaRPr lang="en-US" dirty="0"/>
          </a:p>
          <a:p>
            <a:pPr marL="808038" indent="-808038">
              <a:buNone/>
            </a:pPr>
            <a:endParaRPr lang="en-US" dirty="0"/>
          </a:p>
          <a:p>
            <a:pPr marL="808038" indent="-808038">
              <a:buNone/>
            </a:pPr>
            <a:r>
              <a:rPr lang="en-US" dirty="0"/>
              <a:t>	</a:t>
            </a:r>
            <a:br>
              <a:rPr lang="en-US" dirty="0"/>
            </a:br>
            <a:endParaRPr lang="en-US" dirty="0"/>
          </a:p>
        </p:txBody>
      </p:sp>
      <p:sp>
        <p:nvSpPr>
          <p:cNvPr id="5" name="Title 1">
            <a:extLst>
              <a:ext uri="{FF2B5EF4-FFF2-40B4-BE49-F238E27FC236}">
                <a16:creationId xmlns:a16="http://schemas.microsoft.com/office/drawing/2014/main" id="{5B2E8BF3-8674-4168-B9F7-FBFE8D10B89D}"/>
              </a:ext>
            </a:extLst>
          </p:cNvPr>
          <p:cNvSpPr>
            <a:spLocks noGrp="1"/>
          </p:cNvSpPr>
          <p:nvPr>
            <p:ph type="title"/>
          </p:nvPr>
        </p:nvSpPr>
        <p:spPr>
          <a:xfrm>
            <a:off x="527051" y="1339850"/>
            <a:ext cx="10972800" cy="936625"/>
          </a:xfrm>
        </p:spPr>
        <p:txBody>
          <a:bodyPr/>
          <a:lstStyle/>
          <a:p>
            <a:pPr algn="ctr"/>
            <a:r>
              <a:rPr lang="en-IE" sz="2400" i="1" dirty="0"/>
              <a:t>Promoting EU standards globally</a:t>
            </a:r>
            <a:endParaRPr lang="en-GB"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5668" y="2761547"/>
            <a:ext cx="10081120" cy="2455912"/>
          </a:xfr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47675" indent="-447675">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808038" indent="-808038">
              <a:buNone/>
            </a:pPr>
            <a:endParaRPr lang="en-GB" dirty="0"/>
          </a:p>
          <a:p>
            <a:r>
              <a:rPr lang="en-US" sz="2000" dirty="0"/>
              <a:t>EU-LAC Digital Alliance (to be launched prior to EU-LAC Summit in June 2023</a:t>
            </a:r>
          </a:p>
          <a:p>
            <a:pPr marL="808038" indent="-808038">
              <a:buNone/>
            </a:pPr>
            <a:br>
              <a:rPr lang="en-US" dirty="0"/>
            </a:br>
            <a:endParaRPr lang="en-US" dirty="0"/>
          </a:p>
        </p:txBody>
      </p:sp>
      <p:sp>
        <p:nvSpPr>
          <p:cNvPr id="5" name="Title 1">
            <a:extLst>
              <a:ext uri="{FF2B5EF4-FFF2-40B4-BE49-F238E27FC236}">
                <a16:creationId xmlns:a16="http://schemas.microsoft.com/office/drawing/2014/main" id="{44794914-D49E-480B-BC01-32A2F55FC1FC}"/>
              </a:ext>
            </a:extLst>
          </p:cNvPr>
          <p:cNvSpPr>
            <a:spLocks noGrp="1"/>
          </p:cNvSpPr>
          <p:nvPr>
            <p:ph type="title"/>
          </p:nvPr>
        </p:nvSpPr>
        <p:spPr>
          <a:xfrm>
            <a:off x="527051" y="1339850"/>
            <a:ext cx="10972800" cy="936625"/>
          </a:xfrm>
        </p:spPr>
        <p:txBody>
          <a:bodyPr/>
          <a:lstStyle/>
          <a:p>
            <a:pPr algn="ctr"/>
            <a:r>
              <a:rPr lang="en-IE" sz="2400" i="1" dirty="0"/>
              <a:t>Promoting EU standards globally</a:t>
            </a:r>
            <a:r>
              <a:rPr lang="en-US" sz="2400" i="1" dirty="0"/>
              <a:t>– </a:t>
            </a:r>
            <a:r>
              <a:rPr lang="en-IE" sz="2400" i="1" dirty="0"/>
              <a:t>Future outlook</a:t>
            </a:r>
            <a:endParaRPr lang="en-GB"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739588" y="1669973"/>
            <a:ext cx="11059160" cy="5088466"/>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600" b="1" i="0" u="sng" strike="noStrike" kern="1200" cap="none" spc="0" normalizeH="0" baseline="0" noProof="0" dirty="0">
                <a:ln>
                  <a:noFill/>
                </a:ln>
                <a:solidFill>
                  <a:srgbClr val="004494"/>
                </a:solidFill>
                <a:effectLst/>
                <a:uLnTx/>
                <a:uFillTx/>
                <a:latin typeface="Arial"/>
                <a:ea typeface="+mn-ea"/>
                <a:cs typeface="+mn-cs"/>
              </a:rPr>
              <a:t>Projects are expected to contribute to the following outcomes: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Reinforcing the links between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standardisation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and research and innovation in circular value chains, ensuring that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standardisation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facilitates cross-sector interoperability at all levels.</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Facilitating the market entry of innovative solutions, which could aid the circularity of resources and zero pollution.</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Identifying the major bottlenecks for </a:t>
            </a:r>
            <a:r>
              <a:rPr kumimoji="0" lang="en-US" sz="1600" b="0" i="0" u="none" strike="noStrike" kern="1200" cap="none" spc="0" normalizeH="0" baseline="0" noProof="0" dirty="0" err="1">
                <a:ln>
                  <a:noFill/>
                </a:ln>
                <a:solidFill>
                  <a:srgbClr val="4D4D4D"/>
                </a:solidFill>
                <a:effectLst/>
                <a:uLnTx/>
                <a:uFillTx/>
                <a:latin typeface="Calibri" panose="020F0502020204030204"/>
                <a:ea typeface="+mn-ea"/>
                <a:cs typeface="+mn-cs"/>
              </a:rPr>
              <a:t>standardisation</a:t>
            </a: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 related framework conditions to support industrial symbiosis. </a:t>
            </a:r>
          </a:p>
          <a:p>
            <a:pPr marL="342900" marR="0" lvl="1" indent="-342900" algn="l" defTabSz="914400" rtl="0" eaLnBrk="1" fontAlgn="auto" latinLnBrk="0" hangingPunct="1">
              <a:lnSpc>
                <a:spcPct val="115000"/>
              </a:lnSpc>
              <a:spcBef>
                <a:spcPts val="600"/>
              </a:spcBef>
              <a:spcAft>
                <a:spcPts val="1000"/>
              </a:spcAft>
              <a:buClr>
                <a:srgbClr val="93168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Calibri" panose="020F0502020204030204"/>
                <a:ea typeface="+mn-ea"/>
                <a:cs typeface="+mn-cs"/>
              </a:rPr>
              <a:t>In order to support the implementation of the ERA Industrial technology roadmap for low carbon technologies , helping the development of agile and green standards to ensure interoperability in the domain of industrial symbiosis.</a:t>
            </a:r>
          </a:p>
          <a:p>
            <a:pPr marL="457200" marR="0" lvl="0" indent="-45720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30000" noProof="0" dirty="0">
                <a:ln>
                  <a:noFill/>
                </a:ln>
                <a:solidFill>
                  <a:srgbClr val="44546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Indicative budget of the call: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2.0 million EUR</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EU contribution per project: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2.0 million EUR </a:t>
            </a:r>
          </a:p>
          <a:p>
            <a:pPr marL="0" marR="0" lvl="1" indent="0" algn="l" defTabSz="914400" rtl="0" eaLnBrk="1" fontAlgn="auto" latinLnBrk="0" hangingPunct="1">
              <a:lnSpc>
                <a:spcPct val="100000"/>
              </a:lnSpc>
              <a:spcBef>
                <a:spcPts val="0"/>
              </a:spcBef>
              <a:spcAft>
                <a:spcPts val="0"/>
              </a:spcAft>
              <a:buClr>
                <a:srgbClr val="ED7D31"/>
              </a:buClr>
              <a:buSzTx/>
              <a:buFontTx/>
              <a:buNone/>
              <a:tabLst/>
              <a:defRPr/>
            </a:pPr>
            <a:r>
              <a:rPr kumimoji="0" lang="en-US" sz="1600" b="1" i="0" u="none" strike="noStrike" kern="1200" cap="none" spc="0" normalizeH="0" baseline="0" noProof="0" dirty="0">
                <a:ln>
                  <a:noFill/>
                </a:ln>
                <a:solidFill>
                  <a:srgbClr val="004494"/>
                </a:solidFill>
                <a:effectLst/>
                <a:uLnTx/>
                <a:uFillTx/>
                <a:latin typeface="Calibri" panose="020F0502020204030204"/>
                <a:ea typeface="+mn-ea"/>
                <a:cs typeface="+mn-cs"/>
              </a:rPr>
              <a:t>Type of Action: </a:t>
            </a:r>
            <a:r>
              <a:rPr kumimoji="0" lang="en-US" sz="1600" b="1" i="0" u="none" strike="noStrike" kern="1200" cap="none" spc="0" normalizeH="0" baseline="0" noProof="0" dirty="0">
                <a:ln>
                  <a:noFill/>
                </a:ln>
                <a:solidFill>
                  <a:srgbClr val="931680"/>
                </a:solidFill>
                <a:effectLst/>
                <a:uLnTx/>
                <a:uFillTx/>
                <a:latin typeface="Calibri" panose="020F0502020204030204"/>
                <a:ea typeface="+mn-ea"/>
                <a:cs typeface="+mn-cs"/>
              </a:rPr>
              <a:t>Coordination and Support Action (CSA)</a:t>
            </a:r>
          </a:p>
        </p:txBody>
      </p:sp>
      <p:sp>
        <p:nvSpPr>
          <p:cNvPr id="8" name="Title 1"/>
          <p:cNvSpPr txBox="1">
            <a:spLocks/>
          </p:cNvSpPr>
          <p:nvPr/>
        </p:nvSpPr>
        <p:spPr>
          <a:xfrm>
            <a:off x="667871" y="571749"/>
            <a:ext cx="10515600" cy="71120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931680"/>
                </a:solidFill>
                <a:effectLst/>
                <a:uLnTx/>
                <a:uFillTx/>
                <a:latin typeface="Arial"/>
                <a:ea typeface="+mj-ea"/>
                <a:cs typeface="+mj-cs"/>
              </a:rPr>
              <a:t>HORIZON-CL4-2023-HUMAN-01-62: Boosting industrial symbiosis by </a:t>
            </a:r>
            <a:r>
              <a:rPr kumimoji="0" lang="en-US" sz="2000" b="1" i="0" u="none" strike="noStrike" kern="1200" cap="none" spc="0" normalizeH="0" baseline="0" noProof="0" dirty="0" err="1">
                <a:ln>
                  <a:noFill/>
                </a:ln>
                <a:solidFill>
                  <a:srgbClr val="931680"/>
                </a:solidFill>
                <a:effectLst/>
                <a:uLnTx/>
                <a:uFillTx/>
                <a:latin typeface="Arial"/>
                <a:ea typeface="+mj-ea"/>
                <a:cs typeface="+mj-cs"/>
              </a:rPr>
              <a:t>standardisation</a:t>
            </a:r>
            <a:r>
              <a:rPr kumimoji="0" lang="en-US" sz="2000" b="1" i="0" u="none" strike="noStrike" kern="1200" cap="none" spc="0" normalizeH="0" baseline="0" noProof="0" dirty="0">
                <a:ln>
                  <a:noFill/>
                </a:ln>
                <a:solidFill>
                  <a:srgbClr val="931680"/>
                </a:solidFill>
                <a:effectLst/>
                <a:uLnTx/>
                <a:uFillTx/>
                <a:latin typeface="Arial"/>
                <a:ea typeface="+mj-ea"/>
                <a:cs typeface="+mj-cs"/>
              </a:rPr>
              <a:t> (CSA)</a:t>
            </a:r>
            <a:endParaRPr kumimoji="0" lang="en-GB" sz="2000" b="1" i="0" u="none" strike="noStrike" kern="1200" cap="none" spc="0" normalizeH="0" baseline="0" noProof="0" dirty="0">
              <a:ln>
                <a:noFill/>
              </a:ln>
              <a:solidFill>
                <a:srgbClr val="931680"/>
              </a:solidFill>
              <a:effectLst/>
              <a:uLnTx/>
              <a:uFillTx/>
              <a:latin typeface="Arial"/>
              <a:ea typeface="+mj-ea"/>
              <a:cs typeface="+mj-cs"/>
            </a:endParaRPr>
          </a:p>
        </p:txBody>
      </p:sp>
    </p:spTree>
    <p:extLst>
      <p:ext uri="{BB962C8B-B14F-4D97-AF65-F5344CB8AC3E}">
        <p14:creationId xmlns:p14="http://schemas.microsoft.com/office/powerpoint/2010/main" val="33014355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	HORIZON-CL4-2023-HUMAN-01-63:</a:t>
            </a:r>
            <a:br>
              <a:rPr lang="en-US" sz="2000" dirty="0"/>
            </a:br>
            <a:r>
              <a:rPr lang="en-US" sz="2000" dirty="0"/>
              <a:t>Provide for a strong and sustainable pool of experts for European </a:t>
            </a:r>
            <a:r>
              <a:rPr lang="en-US" sz="2000" dirty="0" err="1"/>
              <a:t>Standardisation</a:t>
            </a:r>
            <a:r>
              <a:rPr lang="en-US" sz="2000" dirty="0"/>
              <a:t>: attract the students of university/HEI</a:t>
            </a:r>
          </a:p>
        </p:txBody>
      </p:sp>
      <p:sp>
        <p:nvSpPr>
          <p:cNvPr id="3" name="Content Placeholder 2"/>
          <p:cNvSpPr>
            <a:spLocks noGrp="1"/>
          </p:cNvSpPr>
          <p:nvPr>
            <p:ph idx="1"/>
          </p:nvPr>
        </p:nvSpPr>
        <p:spPr>
          <a:xfrm>
            <a:off x="1271464" y="2564904"/>
            <a:ext cx="8897642" cy="3895725"/>
          </a:xfrm>
          <a:ln>
            <a:noFill/>
          </a:ln>
        </p:spPr>
        <p:txBody>
          <a:bodyPr/>
          <a:lstStyle/>
          <a:p>
            <a:pPr>
              <a:buAutoNum type="arabicPeriod"/>
            </a:pPr>
            <a:r>
              <a:rPr lang="en-GB" sz="1800" b="1" dirty="0"/>
              <a:t>What do you want?</a:t>
            </a:r>
          </a:p>
          <a:p>
            <a:pPr lvl="1"/>
            <a:r>
              <a:rPr lang="en-US" sz="1600" dirty="0">
                <a:solidFill>
                  <a:srgbClr val="0F5494"/>
                </a:solidFill>
                <a:latin typeface="+mj-lt"/>
                <a:ea typeface="+mj-ea"/>
                <a:cs typeface="+mj-cs"/>
              </a:rPr>
              <a:t>The creation of a robust and sustainable pool of European professionals ready to contribute to </a:t>
            </a:r>
            <a:r>
              <a:rPr lang="en-US" sz="1600" dirty="0" err="1">
                <a:solidFill>
                  <a:srgbClr val="0F5494"/>
                </a:solidFill>
                <a:latin typeface="+mj-lt"/>
                <a:ea typeface="+mj-ea"/>
                <a:cs typeface="+mj-cs"/>
              </a:rPr>
              <a:t>standardisation</a:t>
            </a:r>
            <a:r>
              <a:rPr lang="en-US" sz="1600" dirty="0">
                <a:solidFill>
                  <a:srgbClr val="0F5494"/>
                </a:solidFill>
                <a:latin typeface="+mj-lt"/>
                <a:ea typeface="+mj-ea"/>
                <a:cs typeface="+mj-cs"/>
              </a:rPr>
              <a:t> and support positioning EU as global standard-setter. </a:t>
            </a:r>
          </a:p>
          <a:p>
            <a:pPr lvl="1"/>
            <a:r>
              <a:rPr lang="en-GB" sz="1600" dirty="0">
                <a:solidFill>
                  <a:srgbClr val="0F5494"/>
                </a:solidFill>
                <a:latin typeface="+mj-lt"/>
                <a:ea typeface="+mj-ea"/>
                <a:cs typeface="+mj-cs"/>
              </a:rPr>
              <a:t>Those teachers of EU universities/HEI, who already integrate standardisation-related content in their lectures, should team up and, in co-operation with industry, design an innovative teaching concept of standardisation. </a:t>
            </a:r>
          </a:p>
          <a:p>
            <a:pPr lvl="1"/>
            <a:r>
              <a:rPr lang="en-GB" sz="1600" dirty="0">
                <a:solidFill>
                  <a:srgbClr val="0F5494"/>
                </a:solidFill>
                <a:latin typeface="+mj-lt"/>
                <a:ea typeface="+mj-ea"/>
                <a:cs typeface="+mj-cs"/>
              </a:rPr>
              <a:t>The teaching concept has the mission to bridge the technical and societal facets of standardisation, as well as to integrate the aspects of a human-centric standardisation and the EU core values. </a:t>
            </a:r>
          </a:p>
          <a:p>
            <a:pPr lvl="1"/>
            <a:r>
              <a:rPr lang="en-GB" sz="1600" dirty="0">
                <a:solidFill>
                  <a:srgbClr val="0F5494"/>
                </a:solidFill>
                <a:latin typeface="+mj-lt"/>
                <a:ea typeface="+mj-ea"/>
                <a:cs typeface="+mj-cs"/>
              </a:rPr>
              <a:t>This concept should foster the development of green and digital skills and underline the respective support through standardisation.</a:t>
            </a:r>
          </a:p>
          <a:p>
            <a:pPr>
              <a:buNone/>
            </a:pP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95" y="1484263"/>
            <a:ext cx="10804451" cy="936625"/>
          </a:xfrm>
        </p:spPr>
        <p:txBody>
          <a:bodyPr/>
          <a:lstStyle/>
          <a:p>
            <a:pPr indent="1588"/>
            <a:r>
              <a:rPr lang="hu-HU" dirty="0"/>
              <a:t>HORIZON-CL4-2023-</a:t>
            </a:r>
            <a:r>
              <a:rPr lang="en-IE" dirty="0"/>
              <a:t>HUMAN</a:t>
            </a:r>
            <a:r>
              <a:rPr lang="hu-HU" dirty="0"/>
              <a:t>-01-01</a:t>
            </a:r>
            <a:br>
              <a:rPr lang="es-ES" dirty="0"/>
            </a:br>
            <a:r>
              <a:rPr lang="en-US" dirty="0"/>
              <a:t>Key actors</a:t>
            </a:r>
          </a:p>
        </p:txBody>
      </p:sp>
      <p:sp>
        <p:nvSpPr>
          <p:cNvPr id="3" name="Content Placeholder 2"/>
          <p:cNvSpPr>
            <a:spLocks noGrp="1"/>
          </p:cNvSpPr>
          <p:nvPr>
            <p:ph idx="1"/>
          </p:nvPr>
        </p:nvSpPr>
        <p:spPr>
          <a:xfrm>
            <a:off x="865110" y="2816933"/>
            <a:ext cx="10513168" cy="3240360"/>
          </a:xfrm>
        </p:spPr>
        <p:txBody>
          <a:bodyPr/>
          <a:lstStyle/>
          <a:p>
            <a:pPr>
              <a:buNone/>
            </a:pPr>
            <a:r>
              <a:rPr lang="en-US" dirty="0"/>
              <a:t>Types of stakeholders that are addressed:</a:t>
            </a:r>
          </a:p>
          <a:p>
            <a:r>
              <a:rPr lang="en-US" sz="2000" dirty="0"/>
              <a:t>Academy and research organizations</a:t>
            </a:r>
          </a:p>
          <a:p>
            <a:r>
              <a:rPr lang="en-US" sz="2000" dirty="0"/>
              <a:t>industry (incl. SMEs and startups)</a:t>
            </a:r>
          </a:p>
          <a:p>
            <a:r>
              <a:rPr lang="en-US" sz="2000" dirty="0" err="1"/>
              <a:t>Multidisciplinarity</a:t>
            </a:r>
            <a:r>
              <a:rPr lang="en-US" sz="2000" dirty="0"/>
              <a:t> + SSH </a:t>
            </a:r>
          </a:p>
          <a:p>
            <a:pPr marL="0" indent="0">
              <a:buNone/>
            </a:pPr>
            <a:r>
              <a:rPr lang="en-US" dirty="0"/>
              <a:t>Key group of actors driving this:</a:t>
            </a:r>
          </a:p>
          <a:p>
            <a:r>
              <a:rPr lang="en-US" sz="2000" dirty="0"/>
              <a:t>AI, Data and Robotics Partnership</a:t>
            </a:r>
            <a:br>
              <a:rPr lang="en-US" sz="2000" dirty="0"/>
            </a:br>
            <a:r>
              <a:rPr lang="en-US" sz="2000" dirty="0">
                <a:hlinkClick r:id="rId2"/>
              </a:rPr>
              <a:t>https://adr-association.eu/</a:t>
            </a:r>
            <a:r>
              <a:rPr lang="es-ES" sz="2000" dirty="0"/>
              <a:t> </a:t>
            </a:r>
            <a:endParaRPr lang="en-US" sz="2000" dirty="0"/>
          </a:p>
          <a:p>
            <a:pPr marL="0" indent="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 name="Graphic 7">
            <a:extLst>
              <a:ext uri="{FF2B5EF4-FFF2-40B4-BE49-F238E27FC236}">
                <a16:creationId xmlns:a16="http://schemas.microsoft.com/office/drawing/2014/main" id="{C820D4EC-C291-4DE1-8727-8D4A81B321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080" y="4581128"/>
            <a:ext cx="2457450" cy="39052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3068960"/>
            <a:ext cx="10972800" cy="3529013"/>
          </a:xfrm>
        </p:spPr>
        <p:txBody>
          <a:bodyPr/>
          <a:lstStyle/>
          <a:p>
            <a:pPr marL="0" indent="0">
              <a:buNone/>
            </a:pPr>
            <a:r>
              <a:rPr lang="hu-HU" dirty="0"/>
              <a:t>2</a:t>
            </a:r>
            <a:r>
              <a:rPr lang="en-US" dirty="0"/>
              <a:t>. What do you </a:t>
            </a:r>
            <a:r>
              <a:rPr lang="en-US" u="sng" dirty="0"/>
              <a:t>NOT</a:t>
            </a:r>
            <a:r>
              <a:rPr lang="en-US" dirty="0"/>
              <a:t> want?</a:t>
            </a:r>
            <a:br>
              <a:rPr lang="en-US" dirty="0"/>
            </a:br>
            <a:endParaRPr lang="en-US" dirty="0"/>
          </a:p>
          <a:p>
            <a:pPr marL="0" indent="0">
              <a:buNone/>
            </a:pPr>
            <a:r>
              <a:rPr lang="en-US" sz="1800" dirty="0">
                <a:latin typeface="+mj-lt"/>
                <a:ea typeface="+mj-ea"/>
                <a:cs typeface="+mj-cs"/>
              </a:rPr>
              <a:t> </a:t>
            </a:r>
          </a:p>
          <a:p>
            <a:r>
              <a:rPr lang="en-US" dirty="0">
                <a:latin typeface="+mj-lt"/>
                <a:ea typeface="+mj-ea"/>
                <a:cs typeface="+mj-cs"/>
              </a:rPr>
              <a:t>Desk research or papers on the topic</a:t>
            </a:r>
          </a:p>
        </p:txBody>
      </p:sp>
      <p:sp>
        <p:nvSpPr>
          <p:cNvPr id="5" name="Title 1"/>
          <p:cNvSpPr txBox="1">
            <a:spLocks/>
          </p:cNvSpPr>
          <p:nvPr/>
        </p:nvSpPr>
        <p:spPr bwMode="auto">
          <a:xfrm>
            <a:off x="695400" y="1628800"/>
            <a:ext cx="1044116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F5494"/>
                </a:solidFill>
                <a:effectLst/>
                <a:uLnTx/>
                <a:uFillTx/>
                <a:latin typeface="Verdana"/>
                <a:ea typeface="+mj-ea"/>
                <a:cs typeface="+mj-cs"/>
              </a:rPr>
              <a:t>	HORIZON-CL4-2023-HUMAN-01-63:</a:t>
            </a:r>
            <a:br>
              <a:rPr kumimoji="0" lang="en-US" sz="2000" b="1" i="0" u="none" strike="noStrike" kern="0" cap="none" spc="0" normalizeH="0" baseline="0" noProof="0" dirty="0">
                <a:ln>
                  <a:noFill/>
                </a:ln>
                <a:solidFill>
                  <a:srgbClr val="0F5494"/>
                </a:solidFill>
                <a:effectLst/>
                <a:uLnTx/>
                <a:uFillTx/>
                <a:latin typeface="Verdana"/>
                <a:ea typeface="+mj-ea"/>
                <a:cs typeface="+mj-cs"/>
              </a:rPr>
            </a:br>
            <a:r>
              <a:rPr kumimoji="0" lang="en-US" sz="2000" b="1" i="0" u="none" strike="noStrike" kern="0" cap="none" spc="0" normalizeH="0" baseline="0" noProof="0" dirty="0">
                <a:ln>
                  <a:noFill/>
                </a:ln>
                <a:solidFill>
                  <a:srgbClr val="0F5494"/>
                </a:solidFill>
                <a:effectLst/>
                <a:uLnTx/>
                <a:uFillTx/>
                <a:latin typeface="Verdana"/>
                <a:ea typeface="+mj-ea"/>
                <a:cs typeface="+mj-cs"/>
              </a:rPr>
              <a:t>Provide for a strong and sustainable pool of experts for European </a:t>
            </a:r>
            <a:r>
              <a:rPr kumimoji="0" lang="en-US" sz="2000" b="1" i="0" u="none" strike="noStrike" kern="0" cap="none" spc="0" normalizeH="0" baseline="0" noProof="0" dirty="0" err="1">
                <a:ln>
                  <a:noFill/>
                </a:ln>
                <a:solidFill>
                  <a:srgbClr val="0F5494"/>
                </a:solidFill>
                <a:effectLst/>
                <a:uLnTx/>
                <a:uFillTx/>
                <a:latin typeface="Verdana"/>
                <a:ea typeface="+mj-ea"/>
                <a:cs typeface="+mj-cs"/>
              </a:rPr>
              <a:t>Standardisation</a:t>
            </a:r>
            <a:r>
              <a:rPr kumimoji="0" lang="en-US" sz="2000" b="1" i="0" u="none" strike="noStrike" kern="0" cap="none" spc="0" normalizeH="0" baseline="0" noProof="0" dirty="0">
                <a:ln>
                  <a:noFill/>
                </a:ln>
                <a:solidFill>
                  <a:srgbClr val="0F5494"/>
                </a:solidFill>
                <a:effectLst/>
                <a:uLnTx/>
                <a:uFillTx/>
                <a:latin typeface="Verdana"/>
                <a:ea typeface="+mj-ea"/>
                <a:cs typeface="+mj-cs"/>
              </a:rPr>
              <a:t>: attract the students of university/HEI</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855" y="3193594"/>
            <a:ext cx="10081120" cy="2592685"/>
          </a:xfrm>
          <a:ln>
            <a:noFill/>
          </a:ln>
        </p:spPr>
        <p:txBody>
          <a:bodyPr/>
          <a:lstStyle/>
          <a:p>
            <a:pPr>
              <a:buNone/>
            </a:pPr>
            <a:r>
              <a:rPr lang="hu-HU" dirty="0"/>
              <a:t>3</a:t>
            </a:r>
            <a:r>
              <a:rPr lang="en-US" dirty="0"/>
              <a:t>. Is this new or has it been called before?</a:t>
            </a:r>
          </a:p>
          <a:p>
            <a:pPr marL="450850" indent="-450850">
              <a:buNone/>
            </a:pPr>
            <a:endParaRPr lang="en-US" dirty="0"/>
          </a:p>
          <a:p>
            <a:pPr marL="0" indent="0">
              <a:buNone/>
            </a:pPr>
            <a:r>
              <a:rPr lang="en-US" dirty="0"/>
              <a:t>This is a new topic that was not included in previous research </a:t>
            </a:r>
            <a:r>
              <a:rPr lang="en-US" dirty="0" err="1"/>
              <a:t>programmes</a:t>
            </a:r>
            <a:r>
              <a:rPr lang="en-US" dirty="0"/>
              <a:t>.	</a:t>
            </a:r>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839416" y="1556792"/>
            <a:ext cx="9577064" cy="936625"/>
          </a:xfrm>
        </p:spPr>
        <p:txBody>
          <a:bodyPr/>
          <a:lstStyle/>
          <a:p>
            <a:r>
              <a:rPr lang="en-US" sz="2000" dirty="0"/>
              <a:t>	HORIZON-CL4-2023-HUMAN-01-63:</a:t>
            </a:r>
            <a:br>
              <a:rPr lang="en-US" sz="2000" dirty="0"/>
            </a:br>
            <a:r>
              <a:rPr lang="en-US" sz="2000" dirty="0"/>
              <a:t>Provide for a strong and sustainable pool of experts for European </a:t>
            </a:r>
            <a:r>
              <a:rPr lang="en-US" sz="2000" dirty="0" err="1"/>
              <a:t>Standardisation</a:t>
            </a:r>
            <a:r>
              <a:rPr lang="en-US" sz="2000" dirty="0"/>
              <a:t> </a:t>
            </a:r>
            <a:r>
              <a:rPr lang="hu-HU" sz="2000" dirty="0"/>
              <a:t>–</a:t>
            </a:r>
            <a:r>
              <a:rPr lang="fr-BE" sz="2000" dirty="0"/>
              <a:t> E</a:t>
            </a:r>
            <a:r>
              <a:rPr lang="hu-HU" sz="2000" dirty="0" err="1"/>
              <a:t>volution</a:t>
            </a:r>
            <a:endParaRPr 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0052" y="3113553"/>
            <a:ext cx="7815290" cy="1800597"/>
          </a:xfrm>
          <a:ln>
            <a:noFill/>
          </a:ln>
        </p:spPr>
        <p:txBody>
          <a:bodyPr/>
          <a:lstStyle/>
          <a:p>
            <a:pPr marL="808038" indent="-808038">
              <a:buNone/>
            </a:pPr>
            <a:r>
              <a:rPr lang="hu-HU" dirty="0"/>
              <a:t>4</a:t>
            </a:r>
            <a:r>
              <a:rPr lang="en-US" dirty="0"/>
              <a:t>. Current project portfolio </a:t>
            </a:r>
            <a:r>
              <a:rPr lang="en-US" sz="1400" i="1" dirty="0"/>
              <a:t>(if relevant)</a:t>
            </a:r>
          </a:p>
          <a:p>
            <a:pPr marL="808038" indent="-808038">
              <a:buNone/>
            </a:pPr>
            <a:endParaRPr lang="en-US" sz="1400" i="1" dirty="0"/>
          </a:p>
          <a:p>
            <a:pPr marL="808038" indent="-360363">
              <a:buNone/>
            </a:pPr>
            <a:r>
              <a:rPr lang="en-US" sz="2000" dirty="0"/>
              <a:t>N/A</a:t>
            </a:r>
          </a:p>
        </p:txBody>
      </p:sp>
      <p:sp>
        <p:nvSpPr>
          <p:cNvPr id="6" name="Title 1"/>
          <p:cNvSpPr>
            <a:spLocks noGrp="1"/>
          </p:cNvSpPr>
          <p:nvPr>
            <p:ph type="title"/>
          </p:nvPr>
        </p:nvSpPr>
        <p:spPr>
          <a:xfrm>
            <a:off x="1239888" y="1556792"/>
            <a:ext cx="9608640" cy="936625"/>
          </a:xfrm>
        </p:spPr>
        <p:txBody>
          <a:bodyPr/>
          <a:lstStyle/>
          <a:p>
            <a:r>
              <a:rPr lang="en-US" sz="2000" dirty="0"/>
              <a:t>	HORIZON-CL4-2023-HUMAN-01-63:</a:t>
            </a:r>
            <a:br>
              <a:rPr lang="en-US" sz="2000" dirty="0"/>
            </a:br>
            <a:r>
              <a:rPr lang="en-US" sz="2000" dirty="0"/>
              <a:t>Provide for a strong and sustainable pool of experts for European </a:t>
            </a:r>
            <a:r>
              <a:rPr lang="en-US" sz="2000" dirty="0" err="1"/>
              <a:t>Standardisation</a:t>
            </a:r>
            <a:r>
              <a:rPr lang="en-US" sz="2000" dirty="0"/>
              <a:t> </a:t>
            </a:r>
            <a:r>
              <a:rPr lang="hu-HU" sz="2000" dirty="0"/>
              <a:t>–</a:t>
            </a:r>
            <a:r>
              <a:rPr lang="fr-BE" sz="2000" dirty="0"/>
              <a:t> </a:t>
            </a:r>
            <a:r>
              <a:rPr lang="fr-BE" sz="2000" dirty="0" err="1"/>
              <a:t>Evolution</a:t>
            </a:r>
            <a:endParaRPr lang="en-US" dirty="0"/>
          </a:p>
        </p:txBody>
      </p:sp>
    </p:spTree>
    <p:extLst>
      <p:ext uri="{BB962C8B-B14F-4D97-AF65-F5344CB8AC3E}">
        <p14:creationId xmlns:p14="http://schemas.microsoft.com/office/powerpoint/2010/main" val="3618600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8"/>
            <a:ext cx="7873205" cy="936625"/>
          </a:xfrm>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983432" y="2420888"/>
            <a:ext cx="9376345" cy="3312368"/>
          </a:xfrm>
        </p:spPr>
        <p:txBody>
          <a:bodyPr/>
          <a:lstStyle/>
          <a:p>
            <a:pPr marL="444500" indent="-444500">
              <a:buNone/>
            </a:pPr>
            <a:r>
              <a:rPr lang="en-US" dirty="0"/>
              <a:t>5. Who are the types of main stakeholders that are addressed?</a:t>
            </a:r>
          </a:p>
          <a:p>
            <a:pPr marL="444500" indent="-444500">
              <a:buNone/>
            </a:pPr>
            <a:r>
              <a:rPr lang="en-US" dirty="0"/>
              <a:t>	EU universities / Higher Education Institutions (HEI) </a:t>
            </a:r>
          </a:p>
          <a:p>
            <a:pPr>
              <a:buNone/>
            </a:pPr>
            <a:r>
              <a:rPr lang="en-US" dirty="0"/>
              <a:t>    </a:t>
            </a:r>
          </a:p>
          <a:p>
            <a:pPr marL="444500" indent="-444500">
              <a:buNone/>
            </a:pPr>
            <a:r>
              <a:rPr lang="en-US" dirty="0"/>
              <a:t>6. Is there a key group of actors (</a:t>
            </a:r>
            <a:r>
              <a:rPr lang="en-US" dirty="0" err="1"/>
              <a:t>eg</a:t>
            </a:r>
            <a:r>
              <a:rPr lang="en-US" dirty="0"/>
              <a:t>. Partnership or other) driving this?</a:t>
            </a:r>
          </a:p>
          <a:p>
            <a:pPr marL="0" indent="450850">
              <a:buNone/>
            </a:pPr>
            <a:r>
              <a:rPr lang="en-US" dirty="0"/>
              <a:t>No</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1556792"/>
            <a:ext cx="10972800" cy="936625"/>
          </a:xfrm>
        </p:spPr>
        <p:txBody>
          <a:bodyPr/>
          <a:lstStyle/>
          <a:p>
            <a:r>
              <a:rPr lang="en-US" sz="2000" dirty="0"/>
              <a:t>	HORIZON-CL4-2023-HUMAN-01-63:</a:t>
            </a:r>
            <a:br>
              <a:rPr lang="en-US" sz="2000" dirty="0"/>
            </a:br>
            <a:r>
              <a:rPr lang="en-US" sz="2000" dirty="0"/>
              <a:t>Provide for a strong and sustainable pool of experts for European </a:t>
            </a:r>
            <a:r>
              <a:rPr lang="en-US" sz="2000" dirty="0" err="1"/>
              <a:t>Standardisation</a:t>
            </a:r>
            <a:endParaRPr lang="en-US" dirty="0"/>
          </a:p>
        </p:txBody>
      </p:sp>
      <p:sp>
        <p:nvSpPr>
          <p:cNvPr id="3" name="Content Placeholder 2"/>
          <p:cNvSpPr>
            <a:spLocks noGrp="1"/>
          </p:cNvSpPr>
          <p:nvPr>
            <p:ph idx="1"/>
          </p:nvPr>
        </p:nvSpPr>
        <p:spPr>
          <a:xfrm>
            <a:off x="1271464" y="3068960"/>
            <a:ext cx="8532198" cy="2952328"/>
          </a:xfrm>
        </p:spPr>
        <p:txBody>
          <a:bodyPr/>
          <a:lstStyle/>
          <a:p>
            <a:pPr marL="355600" indent="-355600">
              <a:buNone/>
            </a:pPr>
            <a:r>
              <a:rPr lang="en-US" dirty="0"/>
              <a:t>7. Are there any additional / background documents?</a:t>
            </a:r>
          </a:p>
          <a:p>
            <a:pPr marL="808038" indent="-452438">
              <a:buNone/>
            </a:pPr>
            <a:endParaRPr lang="en-US" dirty="0"/>
          </a:p>
          <a:p>
            <a:pPr marL="808038" indent="-452438">
              <a:buNone/>
            </a:pPr>
            <a:r>
              <a:rPr lang="en-US" sz="1800" dirty="0"/>
              <a:t>An EU Strategy on </a:t>
            </a:r>
            <a:r>
              <a:rPr lang="en-US" sz="1800" dirty="0" err="1"/>
              <a:t>Standardisation</a:t>
            </a:r>
            <a:r>
              <a:rPr lang="en-US" sz="1800" dirty="0"/>
              <a:t> – COM(2022) 31 of 2/2/2022</a:t>
            </a:r>
          </a:p>
          <a:p>
            <a:pPr marL="808038" indent="-452438">
              <a:buNone/>
            </a:pPr>
            <a:endParaRPr lang="en-US" sz="1800" dirty="0"/>
          </a:p>
          <a:p>
            <a:pPr marL="808038" indent="-452438">
              <a:buNone/>
            </a:pPr>
            <a:r>
              <a:rPr lang="en-US" sz="1800" dirty="0"/>
              <a:t>Digital Education Action Plan 2021-2027 – COM(2020) 624 of 30/9/2020</a:t>
            </a:r>
          </a:p>
          <a:p>
            <a:pPr marL="808038" indent="-452438">
              <a:buNone/>
            </a:pPr>
            <a:endParaRPr lang="en-US" sz="14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1340768"/>
            <a:ext cx="4200797" cy="936625"/>
          </a:xfrm>
        </p:spPr>
        <p:txBody>
          <a:bodyPr/>
          <a:lstStyle/>
          <a:p>
            <a:r>
              <a:rPr lang="en-US" dirty="0"/>
              <a:t>Future Outlook</a:t>
            </a:r>
          </a:p>
        </p:txBody>
      </p:sp>
      <p:sp>
        <p:nvSpPr>
          <p:cNvPr id="3" name="Content Placeholder 2"/>
          <p:cNvSpPr>
            <a:spLocks noGrp="1"/>
          </p:cNvSpPr>
          <p:nvPr>
            <p:ph idx="1"/>
          </p:nvPr>
        </p:nvSpPr>
        <p:spPr>
          <a:xfrm>
            <a:off x="1422310" y="2780928"/>
            <a:ext cx="9282202" cy="2592288"/>
          </a:xfrm>
        </p:spPr>
        <p:txBody>
          <a:bodyPr/>
          <a:lstStyle/>
          <a:p>
            <a:pPr marL="355600" indent="-355600">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en-GB" dirty="0"/>
          </a:p>
          <a:p>
            <a:pPr marL="355600" indent="-355600">
              <a:buNone/>
            </a:pPr>
            <a:r>
              <a:rPr lang="en-US" dirty="0"/>
              <a:t>None.</a:t>
            </a:r>
          </a:p>
          <a:p>
            <a:pPr marL="808038" indent="-357188">
              <a:buNone/>
            </a:pPr>
            <a:br>
              <a:rPr lang="en-US" sz="1400" dirty="0"/>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4784"/>
            <a:ext cx="10972800" cy="936625"/>
          </a:xfrm>
        </p:spPr>
        <p:txBody>
          <a:bodyPr/>
          <a:lstStyle/>
          <a:p>
            <a:r>
              <a:rPr lang="en-GB" sz="2400" dirty="0"/>
              <a:t>	HORIZON-CL4-2023-HUMAN-01-64</a:t>
            </a:r>
            <a:br>
              <a:rPr lang="en-GB" sz="2400" dirty="0"/>
            </a:br>
            <a:r>
              <a:rPr lang="en-GB" sz="2400" dirty="0"/>
              <a:t>Pre-normative research and standardisation in industrial ecosystems </a:t>
            </a:r>
            <a:endParaRPr lang="en-US" sz="2400" dirty="0"/>
          </a:p>
        </p:txBody>
      </p:sp>
      <p:sp>
        <p:nvSpPr>
          <p:cNvPr id="3" name="Content Placeholder 2"/>
          <p:cNvSpPr>
            <a:spLocks noGrp="1"/>
          </p:cNvSpPr>
          <p:nvPr>
            <p:ph idx="1"/>
          </p:nvPr>
        </p:nvSpPr>
        <p:spPr>
          <a:xfrm>
            <a:off x="839416" y="2564904"/>
            <a:ext cx="8969650" cy="3895725"/>
          </a:xfrm>
          <a:ln>
            <a:noFill/>
          </a:ln>
        </p:spPr>
        <p:txBody>
          <a:bodyPr/>
          <a:lstStyle/>
          <a:p>
            <a:pPr>
              <a:buNone/>
            </a:pPr>
            <a:r>
              <a:rPr lang="en-US" dirty="0"/>
              <a:t>1. What are you looking for?</a:t>
            </a:r>
          </a:p>
          <a:p>
            <a:r>
              <a:rPr lang="en-GB" sz="1600" dirty="0"/>
              <a:t>Coordination/execution of pre-normative research activities in the industrial ecosystems with a view to exploit synergies among the stakeholders. </a:t>
            </a:r>
          </a:p>
          <a:p>
            <a:r>
              <a:rPr lang="en-GB" sz="1600" dirty="0"/>
              <a:t>Boosting the interactions between research projects and pre-normative work in the various ecosystems, and to increase the European contribution and presence in the subsequent formal European and international standardisation processes.</a:t>
            </a:r>
          </a:p>
          <a:p>
            <a:r>
              <a:rPr lang="en-GB" sz="1600" dirty="0"/>
              <a:t>Establishing interoperability standards for data sharing within and across the ecosystems, through the implementation of the FAIR data principles and leveraging on already adopted practices especially those in the relevant European common data spaces and in the European Research infrastructures.</a:t>
            </a:r>
          </a:p>
          <a:p>
            <a:r>
              <a:rPr lang="en-GB" sz="1600" dirty="0"/>
              <a:t>Additionally, a strategy for education and skills development within the ecosystems should be developed, associating social partners when relevant.</a:t>
            </a:r>
          </a:p>
          <a:p>
            <a:pPr marL="0" indent="0">
              <a:buNone/>
            </a:pPr>
            <a:endParaRPr lang="en-US" sz="1600" dirty="0"/>
          </a:p>
          <a:p>
            <a:endParaRPr lang="en-US" dirty="0"/>
          </a:p>
          <a:p>
            <a:endParaRPr lang="en-US" dirty="0"/>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2852936"/>
            <a:ext cx="10972800" cy="3168453"/>
          </a:xfrm>
        </p:spPr>
        <p:txBody>
          <a:bodyPr/>
          <a:lstStyle/>
          <a:p>
            <a:pPr>
              <a:buNone/>
            </a:pPr>
            <a:r>
              <a:rPr lang="hu-HU" dirty="0"/>
              <a:t>2</a:t>
            </a:r>
            <a:r>
              <a:rPr lang="en-US" dirty="0"/>
              <a:t>. What do you </a:t>
            </a:r>
            <a:r>
              <a:rPr lang="en-US" u="sng" dirty="0"/>
              <a:t>NOT</a:t>
            </a:r>
            <a:r>
              <a:rPr lang="en-US" dirty="0"/>
              <a:t> want?</a:t>
            </a:r>
            <a:br>
              <a:rPr lang="en-US" dirty="0"/>
            </a:br>
            <a:endParaRPr lang="en-US" dirty="0"/>
          </a:p>
          <a:p>
            <a:r>
              <a:rPr lang="en-GB" sz="2000" dirty="0"/>
              <a:t>The aim is to bring together the research world (projects, universities, innovation centres, etc.) with supply chains and stakeholders within industrial ecosystems to define standardisation needs and priorities, the role to be played by pre-normative research, and the contributions to be provided at the European and international standardisation level</a:t>
            </a:r>
          </a:p>
          <a:p>
            <a:pPr marL="0" indent="0">
              <a:buNone/>
            </a:pPr>
            <a:endParaRPr lang="en-GB" sz="2000" dirty="0"/>
          </a:p>
          <a:p>
            <a:r>
              <a:rPr lang="en-US" sz="2000" dirty="0"/>
              <a:t>Generic studies or papers are not expected as main actions</a:t>
            </a:r>
          </a:p>
        </p:txBody>
      </p:sp>
      <p:sp>
        <p:nvSpPr>
          <p:cNvPr id="5" name="Title 1"/>
          <p:cNvSpPr txBox="1">
            <a:spLocks/>
          </p:cNvSpPr>
          <p:nvPr/>
        </p:nvSpPr>
        <p:spPr bwMode="auto">
          <a:xfrm>
            <a:off x="695400" y="1555751"/>
            <a:ext cx="10153128"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F5494"/>
                </a:solidFill>
                <a:effectLst/>
                <a:uLnTx/>
                <a:uFillTx/>
                <a:latin typeface="Verdana"/>
                <a:ea typeface="+mj-ea"/>
                <a:cs typeface="+mj-cs"/>
              </a:rPr>
              <a:t>	HORIZON-CL4-2023-HUMAN-01-64</a:t>
            </a:r>
            <a:br>
              <a:rPr kumimoji="0" lang="en-GB" sz="2400" b="1" i="0" u="none" strike="noStrike" kern="0" cap="none" spc="0" normalizeH="0" baseline="0" noProof="0" dirty="0">
                <a:ln>
                  <a:noFill/>
                </a:ln>
                <a:solidFill>
                  <a:srgbClr val="0F5494"/>
                </a:solidFill>
                <a:effectLst/>
                <a:uLnTx/>
                <a:uFillTx/>
                <a:latin typeface="Verdana"/>
                <a:ea typeface="+mj-ea"/>
                <a:cs typeface="+mj-cs"/>
              </a:rPr>
            </a:br>
            <a:r>
              <a:rPr kumimoji="0" lang="en-GB" sz="2400" b="1" i="0" u="none" strike="noStrike" kern="0" cap="none" spc="0" normalizeH="0" baseline="0" noProof="0" dirty="0">
                <a:ln>
                  <a:noFill/>
                </a:ln>
                <a:solidFill>
                  <a:srgbClr val="0F5494"/>
                </a:solidFill>
                <a:effectLst/>
                <a:uLnTx/>
                <a:uFillTx/>
                <a:latin typeface="Verdana"/>
                <a:ea typeface="+mj-ea"/>
                <a:cs typeface="+mj-cs"/>
              </a:rPr>
              <a:t>Pre-normative research and standardisation in industrial ecosystems </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1464" y="3140968"/>
            <a:ext cx="9289032" cy="3391272"/>
          </a:xfrm>
          <a:ln>
            <a:noFill/>
          </a:ln>
        </p:spPr>
        <p:txBody>
          <a:bodyPr/>
          <a:lstStyle/>
          <a:p>
            <a:pPr>
              <a:buNone/>
            </a:pPr>
            <a:r>
              <a:rPr lang="hu-HU" dirty="0"/>
              <a:t>3</a:t>
            </a:r>
            <a:r>
              <a:rPr lang="en-US" dirty="0"/>
              <a:t>. Is this new or has it been called before?</a:t>
            </a:r>
          </a:p>
          <a:p>
            <a:pPr marL="450850" indent="-450850">
              <a:buNone/>
            </a:pPr>
            <a:r>
              <a:rPr lang="en-US" dirty="0"/>
              <a:t>	</a:t>
            </a:r>
          </a:p>
          <a:p>
            <a:r>
              <a:rPr lang="en-US" dirty="0"/>
              <a:t>This is a new topic</a:t>
            </a: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911424" y="1772816"/>
            <a:ext cx="9721080" cy="648989"/>
          </a:xfrm>
        </p:spPr>
        <p:txBody>
          <a:bodyPr/>
          <a:lstStyle/>
          <a:p>
            <a:r>
              <a:rPr lang="en-GB" sz="2400" dirty="0"/>
              <a:t>	HORIZON-CL4-2023-HUMAN-01-64</a:t>
            </a:r>
            <a:br>
              <a:rPr lang="en-GB" sz="2400" dirty="0"/>
            </a:br>
            <a:r>
              <a:rPr lang="en-GB" sz="2400" dirty="0"/>
              <a:t>Pre-normative research and standardisation in industrial ecosystems </a:t>
            </a:r>
            <a:r>
              <a:rPr lang="hu-HU" dirty="0"/>
              <a:t>–</a:t>
            </a:r>
            <a:r>
              <a:rPr lang="fr-BE" dirty="0"/>
              <a:t> E</a:t>
            </a:r>
            <a:r>
              <a:rPr lang="hu-HU" dirty="0" err="1"/>
              <a:t>volution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3472" y="3250704"/>
            <a:ext cx="7815290" cy="3607296"/>
          </a:xfrm>
          <a:ln>
            <a:noFill/>
          </a:ln>
        </p:spPr>
        <p:txBody>
          <a:bodyPr/>
          <a:lstStyle/>
          <a:p>
            <a:pPr marL="808038" indent="-808038">
              <a:buNone/>
            </a:pPr>
            <a:r>
              <a:rPr lang="hu-HU" dirty="0"/>
              <a:t>4</a:t>
            </a:r>
            <a:r>
              <a:rPr lang="en-US" dirty="0"/>
              <a:t>. Current project portfolio </a:t>
            </a:r>
            <a:r>
              <a:rPr lang="en-US" sz="1400" i="1" dirty="0"/>
              <a:t>(if relevant)</a:t>
            </a:r>
          </a:p>
          <a:p>
            <a:pPr marL="808038" indent="-808038">
              <a:buNone/>
            </a:pPr>
            <a:endParaRPr lang="en-US" sz="1400" i="1" dirty="0"/>
          </a:p>
          <a:p>
            <a:pPr marL="808038" indent="-363538">
              <a:buNone/>
            </a:pPr>
            <a:r>
              <a:rPr lang="en-US" dirty="0"/>
              <a:t>None</a:t>
            </a:r>
          </a:p>
        </p:txBody>
      </p:sp>
      <p:sp>
        <p:nvSpPr>
          <p:cNvPr id="6" name="Title 1"/>
          <p:cNvSpPr>
            <a:spLocks noGrp="1"/>
          </p:cNvSpPr>
          <p:nvPr>
            <p:ph type="title"/>
          </p:nvPr>
        </p:nvSpPr>
        <p:spPr>
          <a:xfrm>
            <a:off x="911424" y="1772816"/>
            <a:ext cx="9721080" cy="793005"/>
          </a:xfrm>
        </p:spPr>
        <p:txBody>
          <a:bodyPr/>
          <a:lstStyle/>
          <a:p>
            <a:r>
              <a:rPr lang="en-GB" sz="2400" dirty="0"/>
              <a:t>	HORIZON-CL4-2023-HUMAN-01-64</a:t>
            </a:r>
            <a:br>
              <a:rPr lang="en-GB" sz="2400" dirty="0"/>
            </a:br>
            <a:r>
              <a:rPr lang="en-GB" sz="2400" dirty="0"/>
              <a:t>Pre-normative research and standardisation in industrial ecosystems - Evolution</a:t>
            </a:r>
            <a:endParaRPr lang="en-US" dirty="0"/>
          </a:p>
        </p:txBody>
      </p:sp>
    </p:spTree>
    <p:extLst>
      <p:ext uri="{BB962C8B-B14F-4D97-AF65-F5344CB8AC3E}">
        <p14:creationId xmlns:p14="http://schemas.microsoft.com/office/powerpoint/2010/main" val="50963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7729189" cy="936625"/>
          </a:xfrm>
        </p:spPr>
        <p:txBody>
          <a:bodyPr/>
          <a:lstStyle/>
          <a:p>
            <a:r>
              <a:rPr lang="hu-HU" dirty="0"/>
              <a:t>HORIZON-CL4-2023-</a:t>
            </a:r>
            <a:r>
              <a:rPr lang="en-IE" dirty="0"/>
              <a:t>HUMAN</a:t>
            </a:r>
            <a:r>
              <a:rPr lang="hu-HU" dirty="0"/>
              <a:t>-01-01</a:t>
            </a:r>
            <a:endParaRPr lang="en-US" dirty="0"/>
          </a:p>
        </p:txBody>
      </p:sp>
      <p:sp>
        <p:nvSpPr>
          <p:cNvPr id="3" name="Content Placeholder 2"/>
          <p:cNvSpPr>
            <a:spLocks noGrp="1"/>
          </p:cNvSpPr>
          <p:nvPr>
            <p:ph idx="1"/>
          </p:nvPr>
        </p:nvSpPr>
        <p:spPr>
          <a:xfrm>
            <a:off x="695400" y="2636912"/>
            <a:ext cx="9756086" cy="3456384"/>
          </a:xfrm>
        </p:spPr>
        <p:txBody>
          <a:bodyPr/>
          <a:lstStyle/>
          <a:p>
            <a:pPr marL="355600" indent="-355600">
              <a:buNone/>
            </a:pPr>
            <a:r>
              <a:rPr lang="en-US" dirty="0"/>
              <a:t>Additional / background documents</a:t>
            </a:r>
          </a:p>
          <a:p>
            <a:pPr marL="808038" indent="-452438">
              <a:buNone/>
            </a:pPr>
            <a:endParaRPr lang="en-US" dirty="0"/>
          </a:p>
          <a:p>
            <a:r>
              <a:rPr lang="en-IE" sz="2000" u="sng" dirty="0">
                <a:solidFill>
                  <a:srgbClr val="0563C1"/>
                </a:solidFill>
                <a:effectLst/>
                <a:latin typeface="Calibri" panose="020F0502020204030204" pitchFamily="34" charset="0"/>
                <a:ea typeface="Calibri" panose="020F0502020204030204" pitchFamily="34" charset="0"/>
                <a:hlinkClick r:id="rId2"/>
              </a:rPr>
              <a:t>Launch Event: Paving the way towards the next generation of R&amp;I excellence in AI, Data and Robotics | </a:t>
            </a:r>
            <a:r>
              <a:rPr lang="en-IE" sz="2000" u="sng" dirty="0" err="1">
                <a:solidFill>
                  <a:srgbClr val="0563C1"/>
                </a:solidFill>
                <a:effectLst/>
                <a:latin typeface="Calibri" panose="020F0502020204030204" pitchFamily="34" charset="0"/>
                <a:ea typeface="Calibri" panose="020F0502020204030204" pitchFamily="34" charset="0"/>
                <a:hlinkClick r:id="rId2"/>
              </a:rPr>
              <a:t>Adra</a:t>
            </a:r>
            <a:r>
              <a:rPr lang="en-IE" sz="2000" u="sng" dirty="0">
                <a:solidFill>
                  <a:srgbClr val="0563C1"/>
                </a:solidFill>
                <a:effectLst/>
                <a:latin typeface="Calibri" panose="020F0502020204030204" pitchFamily="34" charset="0"/>
                <a:ea typeface="Calibri" panose="020F0502020204030204" pitchFamily="34" charset="0"/>
                <a:hlinkClick r:id="rId2"/>
              </a:rPr>
              <a:t>-e</a:t>
            </a:r>
            <a:endParaRPr lang="en-IE" sz="2000" u="sng" dirty="0">
              <a:solidFill>
                <a:srgbClr val="0563C1"/>
              </a:solidFill>
              <a:effectLst/>
              <a:latin typeface="Calibri" panose="020F0502020204030204" pitchFamily="34" charset="0"/>
              <a:ea typeface="Calibri" panose="020F0502020204030204" pitchFamily="34" charset="0"/>
            </a:endParaRPr>
          </a:p>
          <a:p>
            <a:r>
              <a:rPr lang="en-US" sz="2000" dirty="0">
                <a:latin typeface="Calibri" panose="020F0502020204030204" pitchFamily="34" charset="0"/>
                <a:cs typeface="Calibri" panose="020F0502020204030204" pitchFamily="34" charset="0"/>
                <a:hlinkClick r:id="rId3"/>
              </a:rPr>
              <a:t>Horizon Europe: New Projects in Robotics and AI - June-November 2022 | Shaping Europe’s digital future (europa.eu)</a:t>
            </a:r>
            <a:endParaRPr lang="en-IE" sz="2000" dirty="0">
              <a:latin typeface="Calibri" panose="020F0502020204030204" pitchFamily="34" charset="0"/>
              <a:cs typeface="Calibri" panose="020F0502020204030204" pitchFamily="34" charset="0"/>
            </a:endParaRPr>
          </a:p>
          <a:p>
            <a:r>
              <a:rPr lang="en-IE" sz="2000" dirty="0">
                <a:latin typeface="Calibri" panose="020F0502020204030204" pitchFamily="34" charset="0"/>
                <a:cs typeface="Calibri" panose="020F0502020204030204" pitchFamily="34" charset="0"/>
                <a:hlinkClick r:id="rId4"/>
              </a:rPr>
              <a:t>The DIGITAL Europe Programme – Work Programmes | Shaping Europe’s digital future (europa.eu) </a:t>
            </a:r>
            <a:r>
              <a:rPr lang="fr-BE" sz="2000" dirty="0">
                <a:latin typeface="Calibri" panose="020F0502020204030204" pitchFamily="34" charset="0"/>
                <a:ea typeface="Calibri" panose="020F0502020204030204" pitchFamily="34" charset="0"/>
                <a:cs typeface="Calibri" panose="020F0502020204030204" pitchFamily="34" charset="0"/>
              </a:rPr>
              <a:t>  </a:t>
            </a:r>
            <a:endParaRPr lang="en-IE" sz="2000" dirty="0">
              <a:latin typeface="Calibri" panose="020F0502020204030204" pitchFamily="34" charset="0"/>
              <a:ea typeface="Calibri" panose="020F0502020204030204" pitchFamily="34" charset="0"/>
              <a:cs typeface="Calibri" panose="020F0502020204030204" pitchFamily="34" charset="0"/>
            </a:endParaRPr>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1556792"/>
            <a:ext cx="10972800" cy="1080120"/>
          </a:xfrm>
        </p:spPr>
        <p:txBody>
          <a:bodyPr/>
          <a:lstStyle/>
          <a:p>
            <a:r>
              <a:rPr lang="en-GB" sz="2400" dirty="0"/>
              <a:t>	HORIZON-CL4-2023-HUMAN-01-64</a:t>
            </a:r>
            <a:br>
              <a:rPr lang="en-GB" sz="2400" dirty="0"/>
            </a:br>
            <a:r>
              <a:rPr lang="en-GB" sz="2400" dirty="0"/>
              <a:t>Pre-normative research and standardisation in industrial ecosystems </a:t>
            </a:r>
            <a:r>
              <a:rPr lang="en-US" sz="2400" dirty="0"/>
              <a:t>– Key actors</a:t>
            </a:r>
          </a:p>
        </p:txBody>
      </p:sp>
      <p:sp>
        <p:nvSpPr>
          <p:cNvPr id="3" name="Content Placeholder 2"/>
          <p:cNvSpPr>
            <a:spLocks noGrp="1"/>
          </p:cNvSpPr>
          <p:nvPr>
            <p:ph idx="1"/>
          </p:nvPr>
        </p:nvSpPr>
        <p:spPr>
          <a:xfrm>
            <a:off x="839416" y="2780928"/>
            <a:ext cx="9520361" cy="3384376"/>
          </a:xfrm>
        </p:spPr>
        <p:txBody>
          <a:bodyPr/>
          <a:lstStyle/>
          <a:p>
            <a:pPr>
              <a:buNone/>
            </a:pPr>
            <a:r>
              <a:rPr lang="en-US" dirty="0"/>
              <a:t>5</a:t>
            </a:r>
            <a:r>
              <a:rPr lang="en-US" sz="2000" dirty="0"/>
              <a:t>. Who are the types of main stakeholders that are addressed?</a:t>
            </a:r>
          </a:p>
          <a:p>
            <a:r>
              <a:rPr lang="en-US" sz="2000" dirty="0"/>
              <a:t>Industry, research </a:t>
            </a:r>
            <a:r>
              <a:rPr lang="en-US" sz="2000" dirty="0" err="1"/>
              <a:t>centres</a:t>
            </a:r>
            <a:r>
              <a:rPr lang="en-US" sz="2000" dirty="0"/>
              <a:t>, existing projects, relevant European, national or regional initiatives, funding </a:t>
            </a:r>
            <a:r>
              <a:rPr lang="en-US" sz="2000" dirty="0" err="1"/>
              <a:t>programmes</a:t>
            </a:r>
            <a:r>
              <a:rPr lang="en-US" sz="2000" dirty="0"/>
              <a:t> and platforms. </a:t>
            </a:r>
          </a:p>
          <a:p>
            <a:pPr>
              <a:buNone/>
            </a:pPr>
            <a:r>
              <a:rPr lang="en-US" sz="2000" dirty="0"/>
              <a:t>              </a:t>
            </a:r>
          </a:p>
          <a:p>
            <a:pPr>
              <a:buNone/>
            </a:pPr>
            <a:r>
              <a:rPr lang="en-US" sz="2000" dirty="0"/>
              <a:t>6. Is there a key group of actors (</a:t>
            </a:r>
            <a:r>
              <a:rPr lang="en-US" sz="2000" dirty="0" err="1"/>
              <a:t>eg</a:t>
            </a:r>
            <a:r>
              <a:rPr lang="en-US" sz="2000" dirty="0"/>
              <a:t>. Partnership or other) driving this?</a:t>
            </a:r>
          </a:p>
          <a:p>
            <a:r>
              <a:rPr lang="en-US" sz="2000" dirty="0"/>
              <a:t>European and international </a:t>
            </a:r>
            <a:r>
              <a:rPr lang="en-US" sz="2000" dirty="0" err="1"/>
              <a:t>standardisation</a:t>
            </a:r>
            <a:r>
              <a:rPr lang="en-US" sz="2000" dirty="0"/>
              <a:t> </a:t>
            </a:r>
            <a:r>
              <a:rPr lang="en-US" sz="2000" dirty="0" err="1"/>
              <a:t>organisations</a:t>
            </a:r>
            <a:r>
              <a:rPr lang="en-US" sz="2000" dirty="0"/>
              <a:t> are the prominent actors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	HORIZON-CL4-2023-HUMAN-01-64</a:t>
            </a:r>
            <a:br>
              <a:rPr lang="en-GB" sz="2400" dirty="0"/>
            </a:br>
            <a:r>
              <a:rPr lang="en-GB" sz="2400" dirty="0"/>
              <a:t>Pre-normative research and standardisation in industrial ecosystems</a:t>
            </a:r>
            <a:endParaRPr lang="en-US" dirty="0"/>
          </a:p>
        </p:txBody>
      </p:sp>
      <p:sp>
        <p:nvSpPr>
          <p:cNvPr id="3" name="Content Placeholder 2"/>
          <p:cNvSpPr>
            <a:spLocks noGrp="1"/>
          </p:cNvSpPr>
          <p:nvPr>
            <p:ph idx="1"/>
          </p:nvPr>
        </p:nvSpPr>
        <p:spPr>
          <a:xfrm>
            <a:off x="839416" y="2564904"/>
            <a:ext cx="10009112" cy="4191000"/>
          </a:xfrm>
        </p:spPr>
        <p:txBody>
          <a:bodyPr/>
          <a:lstStyle/>
          <a:p>
            <a:pPr marL="355600" indent="-355600">
              <a:buNone/>
            </a:pPr>
            <a:r>
              <a:rPr lang="en-US" dirty="0"/>
              <a:t>7. Are there any additional / background documents?</a:t>
            </a:r>
          </a:p>
          <a:p>
            <a:pPr marL="808038" indent="-452438">
              <a:buNone/>
            </a:pPr>
            <a:endParaRPr lang="en-US" sz="1000" dirty="0"/>
          </a:p>
          <a:p>
            <a:pPr marL="808038" indent="-452438"/>
            <a:r>
              <a:rPr lang="en-US" sz="1800" dirty="0"/>
              <a:t>An EU Strategy on </a:t>
            </a:r>
            <a:r>
              <a:rPr lang="en-US" sz="1800" dirty="0" err="1"/>
              <a:t>Standardisation</a:t>
            </a:r>
            <a:r>
              <a:rPr lang="en-US" sz="1800" dirty="0"/>
              <a:t> – COM(2022) 31 of 2/2/2022</a:t>
            </a:r>
          </a:p>
          <a:p>
            <a:pPr marL="808038" indent="-452438"/>
            <a:r>
              <a:rPr lang="en-US" sz="1800" dirty="0"/>
              <a:t>The first Annual Single Market Report [SWD(2021) 351 of 5/5/2021] </a:t>
            </a:r>
          </a:p>
          <a:p>
            <a:pPr marL="808038" indent="-452438"/>
            <a:r>
              <a:rPr lang="en-US" sz="1800" dirty="0"/>
              <a:t>DG GROW Industrial Forum</a:t>
            </a:r>
            <a:br>
              <a:rPr lang="en-US" sz="1800" dirty="0"/>
            </a:br>
            <a:r>
              <a:rPr lang="en-US" sz="1800" dirty="0"/>
              <a:t>(</a:t>
            </a:r>
            <a:r>
              <a:rPr lang="en-US" sz="1800" dirty="0">
                <a:hlinkClick r:id="rId2"/>
              </a:rPr>
              <a:t>https://single-market-economy.ec.europa.eu/industry/strategy/industrial-policy-dialogue-and-expert-advice_en</a:t>
            </a:r>
            <a:r>
              <a:rPr lang="en-US" sz="1800" dirty="0"/>
              <a:t>) </a:t>
            </a:r>
          </a:p>
          <a:p>
            <a:pPr marL="808038" indent="-452438"/>
            <a:r>
              <a:rPr lang="en-US" sz="1800" dirty="0"/>
              <a:t>ERA industrial technology roadmap for low-carbon technologies in energy-intensive industries (</a:t>
            </a:r>
            <a:r>
              <a:rPr lang="en-US" sz="1800" dirty="0">
                <a:hlinkClick r:id="rId3"/>
              </a:rPr>
              <a:t>https://op.europa.eu/s/xfbu</a:t>
            </a:r>
            <a:r>
              <a:rPr lang="en-US" sz="1800" dirty="0"/>
              <a:t>) </a:t>
            </a:r>
          </a:p>
          <a:p>
            <a:pPr marL="808038" indent="-452438"/>
            <a:r>
              <a:rPr lang="en-US" sz="1800" dirty="0"/>
              <a:t>FAIR data principles (</a:t>
            </a:r>
            <a:r>
              <a:rPr lang="en-US" sz="1800" dirty="0">
                <a:hlinkClick r:id="rId4"/>
              </a:rPr>
              <a:t>https://ec.europa.eu/info/sites/default/files/turning_fair_into_reality_1.pdf</a:t>
            </a:r>
            <a:r>
              <a:rPr lang="en-US" sz="1800" dirty="0"/>
              <a:t>) </a:t>
            </a:r>
          </a:p>
          <a:p>
            <a:pPr marL="808038" indent="-452438"/>
            <a:endParaRPr lang="en-US" sz="1600" dirty="0"/>
          </a:p>
          <a:p>
            <a:pPr marL="808038" indent="-452438">
              <a:buNone/>
            </a:pPr>
            <a:r>
              <a:rPr lang="en-US" sz="1400" dirty="0"/>
              <a:t>	</a:t>
            </a:r>
            <a:br>
              <a:rPr lang="en-US" sz="1400" dirty="0"/>
            </a:b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1340768"/>
            <a:ext cx="3840757" cy="936625"/>
          </a:xfrm>
        </p:spPr>
        <p:txBody>
          <a:bodyPr/>
          <a:lstStyle/>
          <a:p>
            <a:r>
              <a:rPr lang="en-US" dirty="0"/>
              <a:t>Future Outlook</a:t>
            </a:r>
          </a:p>
        </p:txBody>
      </p:sp>
      <p:sp>
        <p:nvSpPr>
          <p:cNvPr id="3" name="Content Placeholder 2"/>
          <p:cNvSpPr>
            <a:spLocks noGrp="1"/>
          </p:cNvSpPr>
          <p:nvPr>
            <p:ph idx="1"/>
          </p:nvPr>
        </p:nvSpPr>
        <p:spPr>
          <a:xfrm>
            <a:off x="1559496" y="2560936"/>
            <a:ext cx="9289032" cy="4039344"/>
          </a:xfrm>
        </p:spPr>
        <p:txBody>
          <a:bodyPr/>
          <a:lstStyle/>
          <a:p>
            <a:pPr marL="355600" indent="-355600">
              <a:buNone/>
            </a:pPr>
            <a:r>
              <a:rPr lang="en-US" dirty="0"/>
              <a:t>8. </a:t>
            </a:r>
            <a:r>
              <a:rPr lang="en-GB" dirty="0"/>
              <a:t>Do you have </a:t>
            </a:r>
            <a:r>
              <a:rPr lang="hu-HU" dirty="0" err="1"/>
              <a:t>information</a:t>
            </a:r>
            <a:r>
              <a:rPr lang="hu-HU" dirty="0"/>
              <a:t> </a:t>
            </a:r>
            <a:r>
              <a:rPr lang="en-GB" dirty="0"/>
              <a:t>about future trends, emerging initiatives</a:t>
            </a:r>
            <a:r>
              <a:rPr lang="hu-HU" dirty="0"/>
              <a:t>,</a:t>
            </a:r>
            <a:r>
              <a:rPr lang="en-GB" dirty="0"/>
              <a:t> roadmaps</a:t>
            </a:r>
            <a:r>
              <a:rPr lang="hu-HU" dirty="0"/>
              <a:t>, </a:t>
            </a:r>
            <a:r>
              <a:rPr lang="hu-HU" dirty="0" err="1"/>
              <a:t>key</a:t>
            </a:r>
            <a:r>
              <a:rPr lang="hu-HU" dirty="0"/>
              <a:t> </a:t>
            </a:r>
            <a:r>
              <a:rPr lang="hu-HU" dirty="0" err="1"/>
              <a:t>players</a:t>
            </a:r>
            <a:r>
              <a:rPr lang="hu-HU" dirty="0"/>
              <a:t> in </a:t>
            </a:r>
            <a:r>
              <a:rPr lang="hu-HU" dirty="0" err="1"/>
              <a:t>this</a:t>
            </a:r>
            <a:r>
              <a:rPr lang="hu-HU" dirty="0"/>
              <a:t> </a:t>
            </a:r>
            <a:r>
              <a:rPr lang="hu-HU" dirty="0" err="1"/>
              <a:t>area</a:t>
            </a:r>
            <a:r>
              <a:rPr lang="en-GB" dirty="0"/>
              <a:t>?</a:t>
            </a:r>
          </a:p>
          <a:p>
            <a:pPr marL="355600" indent="-355600">
              <a:buNone/>
            </a:pPr>
            <a:endParaRPr lang="en-GB" dirty="0"/>
          </a:p>
          <a:p>
            <a:r>
              <a:rPr lang="en-GB" dirty="0"/>
              <a:t>High-Level Forum on Standardisation </a:t>
            </a:r>
            <a:endParaRPr lang="en-US" dirty="0"/>
          </a:p>
          <a:p>
            <a:pPr marL="808038" indent="-357188">
              <a:buNone/>
            </a:pPr>
            <a:br>
              <a:rPr lang="en-US" sz="1400" dirty="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id="{71E41ADC-000B-9646-940C-E7C6F6019C5E}"/>
              </a:ext>
            </a:extLst>
          </p:cNvPr>
          <p:cNvSpPr>
            <a:spLocks noGrp="1"/>
          </p:cNvSpPr>
          <p:nvPr>
            <p:ph type="subTitle" idx="1"/>
          </p:nvPr>
        </p:nvSpPr>
        <p:spPr>
          <a:xfrm>
            <a:off x="2152854" y="5839074"/>
            <a:ext cx="3754187" cy="326231"/>
          </a:xfrm>
        </p:spPr>
        <p:txBody>
          <a:bodyPr>
            <a:normAutofit/>
          </a:bodyPr>
          <a:lstStyle/>
          <a:p>
            <a:r>
              <a:rPr lang="it-CH" sz="1400" b="0" i="1" dirty="0"/>
              <a:t>European </a:t>
            </a:r>
            <a:r>
              <a:rPr lang="it-CH" sz="1400" b="0" i="1" dirty="0" err="1"/>
              <a:t>Commission</a:t>
            </a:r>
            <a:r>
              <a:rPr lang="it-CH" sz="1400" b="0" i="1" dirty="0"/>
              <a:t> – DG CONNECT</a:t>
            </a:r>
            <a:endParaRPr lang="it-CH" sz="1400" b="0" dirty="0"/>
          </a:p>
        </p:txBody>
      </p:sp>
      <p:sp>
        <p:nvSpPr>
          <p:cNvPr id="8" name="Titolo 7">
            <a:extLst>
              <a:ext uri="{FF2B5EF4-FFF2-40B4-BE49-F238E27FC236}">
                <a16:creationId xmlns:a16="http://schemas.microsoft.com/office/drawing/2014/main" id="{38E100B7-2C65-9048-BC62-02B237E39E55}"/>
              </a:ext>
            </a:extLst>
          </p:cNvPr>
          <p:cNvSpPr>
            <a:spLocks noGrp="1"/>
          </p:cNvSpPr>
          <p:nvPr>
            <p:ph type="ctrTitle"/>
          </p:nvPr>
        </p:nvSpPr>
        <p:spPr>
          <a:xfrm>
            <a:off x="1991545" y="3140968"/>
            <a:ext cx="8064551" cy="1533774"/>
          </a:xfrm>
        </p:spPr>
        <p:txBody>
          <a:bodyPr/>
          <a:lstStyle/>
          <a:p>
            <a:pPr>
              <a:spcBef>
                <a:spcPts val="600"/>
              </a:spcBef>
            </a:pPr>
            <a:r>
              <a:rPr lang="en-US" sz="2400" dirty="0"/>
              <a:t>NEXT GENERATION INTERNET IN WP 2023</a:t>
            </a:r>
            <a:br>
              <a:rPr lang="en-US" sz="2400" dirty="0"/>
            </a:br>
            <a:br>
              <a:rPr lang="en-US" sz="1100" dirty="0"/>
            </a:br>
            <a:r>
              <a:rPr lang="en-US" sz="2400" cap="none" dirty="0"/>
              <a:t>Section: An Internet of Trust</a:t>
            </a:r>
            <a:br>
              <a:rPr lang="en-US" sz="2400" dirty="0"/>
            </a:br>
            <a:br>
              <a:rPr lang="en-US" sz="800" dirty="0"/>
            </a:br>
            <a:r>
              <a:rPr lang="en-US" sz="2400" cap="none" dirty="0"/>
              <a:t>Topic: Next Generation Internet Fund topic</a:t>
            </a:r>
          </a:p>
        </p:txBody>
      </p:sp>
      <p:sp>
        <p:nvSpPr>
          <p:cNvPr id="4" name="Sottotitolo 8">
            <a:extLst>
              <a:ext uri="{FF2B5EF4-FFF2-40B4-BE49-F238E27FC236}">
                <a16:creationId xmlns:a16="http://schemas.microsoft.com/office/drawing/2014/main" id="{DEA7E601-8E6E-BA42-9CF5-F22A7F4BEF56}"/>
              </a:ext>
            </a:extLst>
          </p:cNvPr>
          <p:cNvSpPr txBox="1">
            <a:spLocks/>
          </p:cNvSpPr>
          <p:nvPr/>
        </p:nvSpPr>
        <p:spPr>
          <a:xfrm>
            <a:off x="2152854" y="5479034"/>
            <a:ext cx="3754187" cy="326231"/>
          </a:xfrm>
          <a:prstGeom prst="rect">
            <a:avLst/>
          </a:prstGeom>
          <a:effectLst/>
        </p:spPr>
        <p:txBody>
          <a:bodyPr vert="horz" lIns="68580" tIns="34290" rIns="68580" bIns="34290" rtlCol="0" anchor="t">
            <a:normAutofit/>
          </a:bodyPr>
          <a:lstStyle>
            <a:lvl1pPr marL="0" indent="0" algn="l" defTabSz="457200" rtl="0" eaLnBrk="1" latinLnBrk="0" hangingPunct="1">
              <a:spcBef>
                <a:spcPct val="20000"/>
              </a:spcBef>
              <a:spcAft>
                <a:spcPts val="600"/>
              </a:spcAft>
              <a:buClr>
                <a:schemeClr val="accent3"/>
              </a:buClr>
              <a:buFont typeface="Wingdings 2" charset="2"/>
              <a:buNone/>
              <a:defRPr sz="1800" b="1" i="0" kern="1200">
                <a:solidFill>
                  <a:srgbClr val="205374"/>
                </a:solidFill>
                <a:latin typeface="Montserrat" charset="0"/>
                <a:ea typeface="Montserrat" charset="0"/>
                <a:cs typeface="Montserrat" charset="0"/>
              </a:defRPr>
            </a:lvl1pPr>
            <a:lvl2pPr marL="457200" indent="0" algn="ctr" defTabSz="457200" rtl="0" eaLnBrk="1" latinLnBrk="0" hangingPunct="1">
              <a:spcBef>
                <a:spcPct val="20000"/>
              </a:spcBef>
              <a:spcAft>
                <a:spcPts val="600"/>
              </a:spcAft>
              <a:buClr>
                <a:schemeClr val="accent3"/>
              </a:buClr>
              <a:buFont typeface="Wingdings 2" charset="2"/>
              <a:buNone/>
              <a:defRPr sz="1600" b="0" i="0" kern="1200">
                <a:solidFill>
                  <a:schemeClr val="tx1">
                    <a:tint val="75000"/>
                  </a:schemeClr>
                </a:solidFill>
                <a:latin typeface="Montserrat" charset="0"/>
                <a:ea typeface="Montserrat" charset="0"/>
                <a:cs typeface="Montserrat" charset="0"/>
              </a:defRPr>
            </a:lvl2pPr>
            <a:lvl3pPr marL="914400" indent="0" algn="ctr" defTabSz="457200" rtl="0" eaLnBrk="1" latinLnBrk="0" hangingPunct="1">
              <a:spcBef>
                <a:spcPct val="20000"/>
              </a:spcBef>
              <a:spcAft>
                <a:spcPts val="600"/>
              </a:spcAft>
              <a:buClr>
                <a:schemeClr val="accent3"/>
              </a:buClr>
              <a:buFont typeface="Wingdings 2" charset="2"/>
              <a:buNone/>
              <a:defRPr sz="1400" b="0" i="0" kern="1200">
                <a:solidFill>
                  <a:schemeClr val="tx1">
                    <a:tint val="75000"/>
                  </a:schemeClr>
                </a:solidFill>
                <a:latin typeface="Montserrat" charset="0"/>
                <a:ea typeface="Montserrat" charset="0"/>
                <a:cs typeface="Montserrat" charset="0"/>
              </a:defRPr>
            </a:lvl3pPr>
            <a:lvl4pPr marL="13716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4pPr>
            <a:lvl5pPr marL="18288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6D99A7"/>
              </a:buClr>
              <a:buSzTx/>
              <a:buFont typeface="Wingdings 2" charset="2"/>
              <a:buNone/>
              <a:tabLst/>
              <a:defRPr/>
            </a:pPr>
            <a:r>
              <a:rPr kumimoji="0" lang="en-US" sz="1600" b="1" i="0" u="none" strike="noStrike" kern="1200" cap="none" spc="0" normalizeH="0" baseline="0" noProof="0" dirty="0">
                <a:ln>
                  <a:noFill/>
                </a:ln>
                <a:solidFill>
                  <a:srgbClr val="205374"/>
                </a:solidFill>
                <a:effectLst/>
                <a:uLnTx/>
                <a:uFillTx/>
                <a:latin typeface="Montserrat" charset="0"/>
              </a:rPr>
              <a:t>Jean-Luc DOREL</a:t>
            </a:r>
            <a:endParaRPr kumimoji="0" lang="it-CH" sz="1600" b="0" i="0" u="none" strike="noStrike" kern="1200" cap="none" spc="0" normalizeH="0" baseline="0" noProof="0" dirty="0">
              <a:ln>
                <a:noFill/>
              </a:ln>
              <a:solidFill>
                <a:srgbClr val="205374"/>
              </a:solidFill>
              <a:effectLst/>
              <a:uLnTx/>
              <a:uFillTx/>
              <a:latin typeface="Montserrat" charset="0"/>
            </a:endParaRPr>
          </a:p>
        </p:txBody>
      </p:sp>
      <p:sp>
        <p:nvSpPr>
          <p:cNvPr id="2" name="TextBox 1">
            <a:extLst>
              <a:ext uri="{FF2B5EF4-FFF2-40B4-BE49-F238E27FC236}">
                <a16:creationId xmlns:a16="http://schemas.microsoft.com/office/drawing/2014/main" id="{34BD5C5B-7C24-49A6-8256-AF0CC991FA5B}"/>
              </a:ext>
            </a:extLst>
          </p:cNvPr>
          <p:cNvSpPr txBox="1"/>
          <p:nvPr/>
        </p:nvSpPr>
        <p:spPr>
          <a:xfrm>
            <a:off x="6535271" y="5091953"/>
            <a:ext cx="4760258" cy="477054"/>
          </a:xfrm>
          <a:prstGeom prst="rect">
            <a:avLst/>
          </a:prstGeom>
          <a:noFill/>
        </p:spPr>
        <p:txBody>
          <a:bodyPr wrap="square" rtlCol="0">
            <a:spAutoFit/>
          </a:bodyPr>
          <a:lstStyle/>
          <a:p>
            <a:r>
              <a:rPr lang="en-IE" sz="2500" b="0" i="0" u="none" strike="noStrike" dirty="0">
                <a:solidFill>
                  <a:srgbClr val="034EA2"/>
                </a:solidFill>
                <a:effectLst/>
                <a:latin typeface="Calibri" panose="020F0502020204030204" pitchFamily="34" charset="0"/>
              </a:rPr>
              <a:t>HORIZON-CL4-2023-HUMAN-01-11</a:t>
            </a:r>
            <a:endParaRPr lang="en-IE" sz="2500" dirty="0">
              <a:solidFill>
                <a:srgbClr val="034EA2"/>
              </a:solidFill>
            </a:endParaRPr>
          </a:p>
        </p:txBody>
      </p:sp>
    </p:spTree>
    <p:extLst>
      <p:ext uri="{BB962C8B-B14F-4D97-AF65-F5344CB8AC3E}">
        <p14:creationId xmlns:p14="http://schemas.microsoft.com/office/powerpoint/2010/main" val="3310750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Next</a:t>
            </a:r>
            <a:r>
              <a:rPr lang="fr-BE" dirty="0"/>
              <a:t> </a:t>
            </a:r>
            <a:r>
              <a:rPr lang="fr-BE" dirty="0" err="1"/>
              <a:t>Generation</a:t>
            </a:r>
            <a:r>
              <a:rPr lang="fr-BE" dirty="0"/>
              <a:t> Internet </a:t>
            </a:r>
            <a:r>
              <a:rPr lang="fr-BE" dirty="0" err="1"/>
              <a:t>Fund</a:t>
            </a:r>
            <a:r>
              <a:rPr lang="fr-BE" dirty="0"/>
              <a:t> </a:t>
            </a:r>
            <a:r>
              <a:rPr lang="hu-HU" dirty="0" err="1"/>
              <a:t>topic</a:t>
            </a:r>
            <a:endParaRPr lang="en-US" dirty="0"/>
          </a:p>
        </p:txBody>
      </p:sp>
      <p:sp>
        <p:nvSpPr>
          <p:cNvPr id="3" name="Content Placeholder 2"/>
          <p:cNvSpPr>
            <a:spLocks noGrp="1"/>
          </p:cNvSpPr>
          <p:nvPr>
            <p:ph idx="1"/>
          </p:nvPr>
        </p:nvSpPr>
        <p:spPr>
          <a:xfrm>
            <a:off x="527051" y="2276475"/>
            <a:ext cx="9498039" cy="3895725"/>
          </a:xfrm>
          <a:ln>
            <a:noFill/>
          </a:ln>
        </p:spPr>
        <p:txBody>
          <a:bodyPr/>
          <a:lstStyle/>
          <a:p>
            <a:pPr marL="457200" indent="-457200">
              <a:buAutoNum type="arabicPeriod"/>
            </a:pPr>
            <a:r>
              <a:rPr lang="en-US" dirty="0"/>
              <a:t>What are you looking for?</a:t>
            </a:r>
            <a:br>
              <a:rPr lang="en-US" dirty="0"/>
            </a:br>
            <a:endParaRPr lang="en-US" dirty="0"/>
          </a:p>
          <a:p>
            <a:pPr marL="0" indent="0">
              <a:buNone/>
            </a:pPr>
            <a:r>
              <a:rPr lang="en-GB" dirty="0"/>
              <a:t>“The general objective is to </a:t>
            </a:r>
            <a:r>
              <a:rPr lang="en-GB" b="1" dirty="0"/>
              <a:t>nurture</a:t>
            </a:r>
            <a:r>
              <a:rPr lang="en-GB" dirty="0"/>
              <a:t> a </a:t>
            </a:r>
            <a:r>
              <a:rPr lang="en-GB" b="1" dirty="0"/>
              <a:t>structured</a:t>
            </a:r>
            <a:r>
              <a:rPr lang="en-GB" dirty="0"/>
              <a:t> </a:t>
            </a:r>
            <a:r>
              <a:rPr lang="en-GB" b="1" dirty="0"/>
              <a:t>human-centric</a:t>
            </a:r>
            <a:r>
              <a:rPr lang="en-GB" dirty="0"/>
              <a:t> internet </a:t>
            </a:r>
            <a:r>
              <a:rPr lang="en-GB" b="1" dirty="0"/>
              <a:t>eco-system</a:t>
            </a:r>
            <a:r>
              <a:rPr lang="en-GB" dirty="0"/>
              <a:t> by turning digital </a:t>
            </a:r>
            <a:r>
              <a:rPr lang="en-GB" b="1" dirty="0"/>
              <a:t>values</a:t>
            </a:r>
            <a:r>
              <a:rPr lang="en-GB" dirty="0"/>
              <a:t> into motivating challenges for </a:t>
            </a:r>
            <a:r>
              <a:rPr lang="en-GB" b="1" dirty="0"/>
              <a:t>top</a:t>
            </a:r>
            <a:r>
              <a:rPr lang="en-GB" dirty="0"/>
              <a:t> value-driven </a:t>
            </a:r>
            <a:r>
              <a:rPr lang="en-GB" b="1" dirty="0"/>
              <a:t>open source </a:t>
            </a:r>
            <a:r>
              <a:rPr lang="en-GB" dirty="0"/>
              <a:t>innovators in Europe enabling to </a:t>
            </a:r>
            <a:r>
              <a:rPr lang="en-GB" b="1" dirty="0"/>
              <a:t>create, mature and grow </a:t>
            </a:r>
            <a:r>
              <a:rPr lang="en-GB" dirty="0"/>
              <a:t>new internet </a:t>
            </a:r>
            <a:r>
              <a:rPr lang="en-GB" b="1" dirty="0"/>
              <a:t>commons</a:t>
            </a:r>
            <a:r>
              <a:rPr lang="en-GB" dirty="0"/>
              <a:t>”</a:t>
            </a: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hu-HU" dirty="0"/>
              <a:t>2</a:t>
            </a:r>
            <a:r>
              <a:rPr lang="en-US" dirty="0"/>
              <a:t>. What do you </a:t>
            </a:r>
            <a:r>
              <a:rPr lang="en-US" u="sng" dirty="0"/>
              <a:t>NOT</a:t>
            </a:r>
            <a:r>
              <a:rPr lang="en-US" dirty="0"/>
              <a:t> want?</a:t>
            </a:r>
          </a:p>
          <a:p>
            <a:pPr>
              <a:buNone/>
            </a:pPr>
            <a:endParaRPr lang="en-US" dirty="0"/>
          </a:p>
          <a:p>
            <a:r>
              <a:rPr lang="en-US" dirty="0"/>
              <a:t>That the beneficiaries do the research work</a:t>
            </a:r>
          </a:p>
          <a:p>
            <a:r>
              <a:rPr lang="en-US" dirty="0"/>
              <a:t>Proprietary and/or non-open source solutions</a:t>
            </a:r>
          </a:p>
          <a:p>
            <a:r>
              <a:rPr lang="en-US" dirty="0"/>
              <a:t>Pushing a specific technology through the fund</a:t>
            </a:r>
          </a:p>
          <a:p>
            <a:r>
              <a:rPr lang="en-US" dirty="0"/>
              <a:t>That technical or non-technical support tasks (e.g. security audits) are implemented through the budget earmarked for the financial support to third parties</a:t>
            </a:r>
            <a:br>
              <a:rPr lang="en-US" dirty="0"/>
            </a:br>
            <a:endParaRPr lang="en-US" dirty="0"/>
          </a:p>
        </p:txBody>
      </p:sp>
      <p:sp>
        <p:nvSpPr>
          <p:cNvPr id="5" name="Title 1"/>
          <p:cNvSpPr txBox="1">
            <a:spLocks/>
          </p:cNvSpPr>
          <p:nvPr/>
        </p:nvSpPr>
        <p:spPr bwMode="auto">
          <a:xfrm>
            <a:off x="2071688" y="14922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fr-BE" sz="2800" b="1" i="0" u="none" strike="noStrike" kern="1200" cap="none" spc="0" normalizeH="0" baseline="0" noProof="0" dirty="0" err="1">
                <a:ln>
                  <a:noFill/>
                </a:ln>
                <a:solidFill>
                  <a:srgbClr val="0F5494"/>
                </a:solidFill>
                <a:effectLst/>
                <a:uLnTx/>
                <a:uFillTx/>
                <a:latin typeface="Verdana"/>
                <a:ea typeface="+mj-ea"/>
                <a:cs typeface="+mj-cs"/>
              </a:rPr>
              <a:t>Next</a:t>
            </a:r>
            <a:r>
              <a:rPr kumimoji="0" lang="fr-BE" sz="2800" b="1" i="0" u="none" strike="noStrike" kern="1200" cap="none" spc="0" normalizeH="0" baseline="0" noProof="0" dirty="0">
                <a:ln>
                  <a:noFill/>
                </a:ln>
                <a:solidFill>
                  <a:srgbClr val="0F5494"/>
                </a:solidFill>
                <a:effectLst/>
                <a:uLnTx/>
                <a:uFillTx/>
                <a:latin typeface="Verdana"/>
                <a:ea typeface="+mj-ea"/>
                <a:cs typeface="+mj-cs"/>
              </a:rPr>
              <a:t> </a:t>
            </a:r>
            <a:r>
              <a:rPr kumimoji="0" lang="fr-BE" sz="2800" b="1" i="0" u="none" strike="noStrike" kern="1200" cap="none" spc="0" normalizeH="0" baseline="0" noProof="0" dirty="0" err="1">
                <a:ln>
                  <a:noFill/>
                </a:ln>
                <a:solidFill>
                  <a:srgbClr val="0F5494"/>
                </a:solidFill>
                <a:effectLst/>
                <a:uLnTx/>
                <a:uFillTx/>
                <a:latin typeface="Verdana"/>
                <a:ea typeface="+mj-ea"/>
                <a:cs typeface="+mj-cs"/>
              </a:rPr>
              <a:t>Generation</a:t>
            </a:r>
            <a:r>
              <a:rPr kumimoji="0" lang="fr-BE" sz="2800" b="1" i="0" u="none" strike="noStrike" kern="1200" cap="none" spc="0" normalizeH="0" baseline="0" noProof="0" dirty="0">
                <a:ln>
                  <a:noFill/>
                </a:ln>
                <a:solidFill>
                  <a:srgbClr val="0F5494"/>
                </a:solidFill>
                <a:effectLst/>
                <a:uLnTx/>
                <a:uFillTx/>
                <a:latin typeface="Verdana"/>
                <a:ea typeface="+mj-ea"/>
                <a:cs typeface="+mj-cs"/>
              </a:rPr>
              <a:t> Internet </a:t>
            </a:r>
            <a:r>
              <a:rPr kumimoji="0" lang="fr-BE" sz="2800" b="1" i="0" u="none" strike="noStrike" kern="1200" cap="none" spc="0" normalizeH="0" baseline="0" noProof="0" dirty="0" err="1">
                <a:ln>
                  <a:noFill/>
                </a:ln>
                <a:solidFill>
                  <a:srgbClr val="0F5494"/>
                </a:solidFill>
                <a:effectLst/>
                <a:uLnTx/>
                <a:uFillTx/>
                <a:latin typeface="Verdana"/>
                <a:ea typeface="+mj-ea"/>
                <a:cs typeface="+mj-cs"/>
              </a:rPr>
              <a:t>Fund</a:t>
            </a:r>
            <a:r>
              <a:rPr kumimoji="0" lang="fr-BE" sz="2800" b="1" i="0" u="none" strike="noStrike" kern="120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259" y="2635064"/>
            <a:ext cx="9466221" cy="3425078"/>
          </a:xfrm>
          <a:ln>
            <a:noFill/>
          </a:ln>
        </p:spPr>
        <p:txBody>
          <a:bodyPr/>
          <a:lstStyle/>
          <a:p>
            <a:pPr>
              <a:buNone/>
            </a:pPr>
            <a:r>
              <a:rPr lang="hu-HU" dirty="0"/>
              <a:t>3</a:t>
            </a:r>
            <a:r>
              <a:rPr lang="en-US" dirty="0"/>
              <a:t>. Is this new or has it been called before?</a:t>
            </a:r>
          </a:p>
          <a:p>
            <a:r>
              <a:rPr lang="fr-BE" dirty="0"/>
              <a:t>This topic </a:t>
            </a:r>
            <a:r>
              <a:rPr lang="fr-BE" dirty="0" err="1"/>
              <a:t>is</a:t>
            </a:r>
            <a:r>
              <a:rPr lang="fr-BE" dirty="0"/>
              <a:t> a consolidation of </a:t>
            </a:r>
            <a:r>
              <a:rPr lang="fr-BE" dirty="0" err="1"/>
              <a:t>previous</a:t>
            </a:r>
            <a:r>
              <a:rPr lang="fr-BE" dirty="0"/>
              <a:t> topics </a:t>
            </a:r>
            <a:r>
              <a:rPr lang="fr-BE" dirty="0" err="1"/>
              <a:t>where</a:t>
            </a:r>
            <a:r>
              <a:rPr lang="fr-BE" dirty="0"/>
              <a:t> </a:t>
            </a:r>
            <a:r>
              <a:rPr lang="fr-BE" dirty="0" err="1"/>
              <a:t>funding</a:t>
            </a:r>
            <a:r>
              <a:rPr lang="fr-BE" dirty="0"/>
              <a:t> </a:t>
            </a:r>
            <a:r>
              <a:rPr lang="fr-BE" dirty="0" err="1"/>
              <a:t>was</a:t>
            </a:r>
            <a:r>
              <a:rPr lang="fr-BE" dirty="0"/>
              <a:t> split by </a:t>
            </a:r>
            <a:r>
              <a:rPr lang="fr-BE" dirty="0" err="1"/>
              <a:t>technology</a:t>
            </a:r>
            <a:r>
              <a:rPr lang="fr-BE" dirty="0"/>
              <a:t> area: </a:t>
            </a:r>
            <a:r>
              <a:rPr lang="fr-BE" dirty="0" err="1"/>
              <a:t>e.g</a:t>
            </a:r>
            <a:r>
              <a:rPr lang="fr-BE" dirty="0"/>
              <a:t>. Internet architecture &amp; </a:t>
            </a:r>
            <a:r>
              <a:rPr lang="fr-BE" dirty="0" err="1"/>
              <a:t>decentralised</a:t>
            </a:r>
            <a:r>
              <a:rPr lang="fr-BE" dirty="0"/>
              <a:t> technologies (2022); </a:t>
            </a:r>
            <a:r>
              <a:rPr lang="en-US" dirty="0"/>
              <a:t>Trust &amp; data sovereignty on the Internet &amp; Trustworthy open search and discovery (2021) </a:t>
            </a:r>
          </a:p>
          <a:p>
            <a:r>
              <a:rPr lang="en-US" dirty="0"/>
              <a:t>The objective is to avoid fragmentation and structure the eco-system with critical mass</a:t>
            </a:r>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919288" y="1339851"/>
            <a:ext cx="8497192" cy="936625"/>
          </a:xfrm>
        </p:spPr>
        <p:txBody>
          <a:bodyPr/>
          <a:lstStyle/>
          <a:p>
            <a:r>
              <a:rPr lang="fr-BE" dirty="0" err="1"/>
              <a:t>Next</a:t>
            </a:r>
            <a:r>
              <a:rPr lang="fr-BE" dirty="0"/>
              <a:t> </a:t>
            </a:r>
            <a:r>
              <a:rPr lang="fr-BE" dirty="0" err="1"/>
              <a:t>Generation</a:t>
            </a:r>
            <a:r>
              <a:rPr lang="fr-BE" dirty="0"/>
              <a:t> Internet </a:t>
            </a:r>
            <a:r>
              <a:rPr lang="fr-BE" dirty="0" err="1"/>
              <a:t>Fund</a:t>
            </a:r>
            <a:r>
              <a:rPr lang="fr-BE" dirty="0"/>
              <a:t> </a:t>
            </a:r>
            <a:r>
              <a:rPr lang="hu-HU" dirty="0" err="1"/>
              <a:t>topic</a:t>
            </a:r>
            <a:r>
              <a:rPr lang="hu-HU" dirty="0"/>
              <a:t> – </a:t>
            </a:r>
            <a:r>
              <a:rPr lang="hu-HU" dirty="0" err="1"/>
              <a:t>topic</a:t>
            </a:r>
            <a:r>
              <a:rPr lang="hu-HU" dirty="0"/>
              <a:t> </a:t>
            </a:r>
            <a:r>
              <a:rPr lang="hu-HU" dirty="0" err="1"/>
              <a:t>evolution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7424" y="2769534"/>
            <a:ext cx="7815290" cy="3895725"/>
          </a:xfrm>
          <a:ln>
            <a:noFill/>
          </a:ln>
        </p:spPr>
        <p:txBody>
          <a:bodyPr/>
          <a:lstStyle/>
          <a:p>
            <a:pPr marL="808038" indent="-808038">
              <a:buNone/>
            </a:pPr>
            <a:r>
              <a:rPr lang="hu-HU" dirty="0"/>
              <a:t>4</a:t>
            </a:r>
            <a:r>
              <a:rPr lang="en-US" dirty="0"/>
              <a:t>.</a:t>
            </a:r>
            <a:r>
              <a:rPr lang="en-US" sz="1400" dirty="0"/>
              <a:t> </a:t>
            </a:r>
            <a:r>
              <a:rPr lang="en-US" dirty="0"/>
              <a:t>Current project portfolio</a:t>
            </a:r>
          </a:p>
          <a:p>
            <a:pPr marL="808038" indent="-357188">
              <a:buFontTx/>
              <a:buChar char="-"/>
            </a:pPr>
            <a:r>
              <a:rPr lang="fr-BE" dirty="0"/>
              <a:t>NGI0 </a:t>
            </a:r>
            <a:r>
              <a:rPr lang="fr-BE" dirty="0" err="1"/>
              <a:t>Entrust</a:t>
            </a:r>
            <a:r>
              <a:rPr lang="fr-BE" dirty="0"/>
              <a:t> (2021)</a:t>
            </a:r>
          </a:p>
          <a:p>
            <a:pPr marL="808038" indent="-357188">
              <a:buFontTx/>
              <a:buChar char="-"/>
            </a:pPr>
            <a:r>
              <a:rPr lang="fr-BE" dirty="0"/>
              <a:t>NGI </a:t>
            </a:r>
            <a:r>
              <a:rPr lang="fr-BE" dirty="0" err="1"/>
              <a:t>Search</a:t>
            </a:r>
            <a:r>
              <a:rPr lang="fr-BE" dirty="0"/>
              <a:t> (2021)</a:t>
            </a:r>
          </a:p>
          <a:p>
            <a:pPr marL="808038" indent="-357188">
              <a:buFontTx/>
              <a:buChar char="-"/>
            </a:pPr>
            <a:r>
              <a:rPr lang="fr-BE" dirty="0"/>
              <a:t>NGI0 </a:t>
            </a:r>
            <a:r>
              <a:rPr lang="fr-BE" dirty="0" err="1"/>
              <a:t>Core</a:t>
            </a:r>
            <a:r>
              <a:rPr lang="fr-BE" dirty="0"/>
              <a:t> (2022)</a:t>
            </a:r>
          </a:p>
          <a:p>
            <a:pPr marL="808038" indent="-357188">
              <a:buFontTx/>
              <a:buChar char="-"/>
            </a:pPr>
            <a:r>
              <a:rPr lang="fr-BE" dirty="0" err="1"/>
              <a:t>TrustChain</a:t>
            </a:r>
            <a:r>
              <a:rPr lang="fr-BE" dirty="0"/>
              <a:t> (2022)</a:t>
            </a:r>
          </a:p>
          <a:p>
            <a:pPr marL="450850" indent="0">
              <a:buNone/>
            </a:pPr>
            <a:r>
              <a:rPr lang="fr-BE" dirty="0"/>
              <a:t>(all 80% FSTP)</a:t>
            </a:r>
          </a:p>
        </p:txBody>
      </p:sp>
      <p:sp>
        <p:nvSpPr>
          <p:cNvPr id="6" name="Title 1"/>
          <p:cNvSpPr>
            <a:spLocks noGrp="1"/>
          </p:cNvSpPr>
          <p:nvPr>
            <p:ph type="title"/>
          </p:nvPr>
        </p:nvSpPr>
        <p:spPr>
          <a:xfrm>
            <a:off x="1919288" y="1339851"/>
            <a:ext cx="8497192" cy="936625"/>
          </a:xfrm>
        </p:spPr>
        <p:txBody>
          <a:bodyPr/>
          <a:lstStyle/>
          <a:p>
            <a:r>
              <a:rPr lang="fr-BE" dirty="0" err="1"/>
              <a:t>Next</a:t>
            </a:r>
            <a:r>
              <a:rPr lang="fr-BE" dirty="0"/>
              <a:t> </a:t>
            </a:r>
            <a:r>
              <a:rPr lang="fr-BE" dirty="0" err="1"/>
              <a:t>Generation</a:t>
            </a:r>
            <a:r>
              <a:rPr lang="fr-BE" dirty="0"/>
              <a:t> Internet </a:t>
            </a:r>
            <a:r>
              <a:rPr lang="fr-BE" dirty="0" err="1"/>
              <a:t>Fund</a:t>
            </a:r>
            <a:r>
              <a:rPr lang="fr-BE" dirty="0"/>
              <a:t> </a:t>
            </a:r>
            <a:r>
              <a:rPr lang="hu-HU" dirty="0" err="1"/>
              <a:t>topic</a:t>
            </a:r>
            <a:r>
              <a:rPr lang="hu-HU" dirty="0"/>
              <a:t> – </a:t>
            </a:r>
            <a:r>
              <a:rPr lang="hu-HU" dirty="0" err="1"/>
              <a:t>topic</a:t>
            </a:r>
            <a:r>
              <a:rPr lang="hu-HU" dirty="0"/>
              <a:t> </a:t>
            </a:r>
            <a:r>
              <a:rPr lang="hu-HU" dirty="0" err="1"/>
              <a:t>evolution</a:t>
            </a:r>
            <a:endParaRPr lang="en-US" dirty="0"/>
          </a:p>
        </p:txBody>
      </p:sp>
    </p:spTree>
    <p:extLst>
      <p:ext uri="{BB962C8B-B14F-4D97-AF65-F5344CB8AC3E}">
        <p14:creationId xmlns:p14="http://schemas.microsoft.com/office/powerpoint/2010/main" val="56577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1223647"/>
            <a:ext cx="10972800" cy="936625"/>
          </a:xfrm>
        </p:spPr>
        <p:txBody>
          <a:bodyPr/>
          <a:lstStyle/>
          <a:p>
            <a:r>
              <a:rPr lang="fr-BE" dirty="0" err="1"/>
              <a:t>Next</a:t>
            </a:r>
            <a:r>
              <a:rPr lang="fr-BE" dirty="0"/>
              <a:t> </a:t>
            </a:r>
            <a:r>
              <a:rPr lang="fr-BE" dirty="0" err="1"/>
              <a:t>Generation</a:t>
            </a:r>
            <a:r>
              <a:rPr lang="fr-BE" dirty="0"/>
              <a:t> Internet </a:t>
            </a:r>
            <a:r>
              <a:rPr lang="fr-BE" dirty="0" err="1"/>
              <a:t>Fund</a:t>
            </a:r>
            <a:r>
              <a:rPr lang="fr-BE" dirty="0"/>
              <a:t> </a:t>
            </a:r>
            <a:r>
              <a:rPr lang="hu-HU" dirty="0" err="1"/>
              <a:t>topic</a:t>
            </a:r>
            <a:r>
              <a:rPr lang="en-US" dirty="0"/>
              <a:t> – Key actors</a:t>
            </a:r>
          </a:p>
        </p:txBody>
      </p:sp>
      <p:sp>
        <p:nvSpPr>
          <p:cNvPr id="3" name="Content Placeholder 2"/>
          <p:cNvSpPr>
            <a:spLocks noGrp="1"/>
          </p:cNvSpPr>
          <p:nvPr>
            <p:ph idx="1"/>
          </p:nvPr>
        </p:nvSpPr>
        <p:spPr>
          <a:xfrm>
            <a:off x="767408" y="2060848"/>
            <a:ext cx="10585176" cy="4191000"/>
          </a:xfrm>
        </p:spPr>
        <p:txBody>
          <a:bodyPr/>
          <a:lstStyle/>
          <a:p>
            <a:pPr>
              <a:buNone/>
            </a:pPr>
            <a:r>
              <a:rPr lang="en-US" dirty="0"/>
              <a:t>5. Who are the types of main stakeholders that are addressed?</a:t>
            </a:r>
          </a:p>
          <a:p>
            <a:pPr>
              <a:buNone/>
            </a:pPr>
            <a:endParaRPr lang="en-US" sz="1000" dirty="0"/>
          </a:p>
          <a:p>
            <a:pPr indent="15875">
              <a:buNone/>
            </a:pPr>
            <a:r>
              <a:rPr lang="en-US" sz="2000" dirty="0"/>
              <a:t>As per WP “</a:t>
            </a:r>
            <a:r>
              <a:rPr lang="en-GB" sz="2000" dirty="0"/>
              <a:t>Applicants should demonstrate their experience and understanding of open source communities and their expertise covering the full open source life cycle through proven track record including years of experience and indication of volume of open source projects supported”</a:t>
            </a:r>
            <a:endParaRPr lang="en-US" sz="2000" dirty="0"/>
          </a:p>
          <a:p>
            <a:pPr indent="15875">
              <a:buNone/>
            </a:pPr>
            <a:r>
              <a:rPr lang="en-US" sz="2000" dirty="0"/>
              <a:t>See also additional sub-criteria 3: “</a:t>
            </a:r>
            <a:r>
              <a:rPr lang="en-GB" sz="2000" dirty="0"/>
              <a:t>Capacity and proven experience of the consortium to create and grow internet commons based on open source software, hardware and standards”</a:t>
            </a:r>
            <a:r>
              <a:rPr lang="en-US" sz="2000" dirty="0"/>
              <a:t>  </a:t>
            </a:r>
          </a:p>
          <a:p>
            <a:pPr>
              <a:buNone/>
            </a:pPr>
            <a:endParaRPr lang="en-US" sz="1000" dirty="0"/>
          </a:p>
          <a:p>
            <a:pPr>
              <a:buNone/>
            </a:pPr>
            <a:r>
              <a:rPr lang="en-US" dirty="0"/>
              <a:t>6. Is there a key group of actors (</a:t>
            </a:r>
            <a:r>
              <a:rPr lang="en-US" dirty="0" err="1"/>
              <a:t>eg</a:t>
            </a:r>
            <a:r>
              <a:rPr lang="en-US" dirty="0"/>
              <a:t>. Partnership or other) driving this? </a:t>
            </a:r>
            <a:r>
              <a:rPr lang="en-US" sz="2000" dirty="0"/>
              <a:t>No Partnership or other</a:t>
            </a:r>
          </a:p>
          <a:p>
            <a:pPr>
              <a:buNone/>
            </a:pPr>
            <a:endParaRPr lang="en-US" dirty="0"/>
          </a:p>
          <a:p>
            <a:pPr marL="0" indent="450850">
              <a:buNone/>
            </a:pP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124744"/>
            <a:ext cx="10972800" cy="936625"/>
          </a:xfrm>
        </p:spPr>
        <p:txBody>
          <a:bodyPr/>
          <a:lstStyle/>
          <a:p>
            <a:r>
              <a:rPr lang="fr-BE" dirty="0" err="1"/>
              <a:t>Next</a:t>
            </a:r>
            <a:r>
              <a:rPr lang="fr-BE" dirty="0"/>
              <a:t> </a:t>
            </a:r>
            <a:r>
              <a:rPr lang="fr-BE" dirty="0" err="1"/>
              <a:t>Generation</a:t>
            </a:r>
            <a:r>
              <a:rPr lang="fr-BE" dirty="0"/>
              <a:t> Internet </a:t>
            </a:r>
            <a:r>
              <a:rPr lang="fr-BE" dirty="0" err="1"/>
              <a:t>Fund</a:t>
            </a:r>
            <a:r>
              <a:rPr lang="fr-BE" dirty="0"/>
              <a:t> </a:t>
            </a:r>
            <a:r>
              <a:rPr lang="hu-HU" dirty="0" err="1"/>
              <a:t>topic</a:t>
            </a:r>
            <a:endParaRPr lang="en-US" dirty="0"/>
          </a:p>
        </p:txBody>
      </p:sp>
      <p:sp>
        <p:nvSpPr>
          <p:cNvPr id="3" name="Content Placeholder 2"/>
          <p:cNvSpPr>
            <a:spLocks noGrp="1"/>
          </p:cNvSpPr>
          <p:nvPr>
            <p:ph idx="1"/>
          </p:nvPr>
        </p:nvSpPr>
        <p:spPr>
          <a:xfrm>
            <a:off x="1138518" y="2061369"/>
            <a:ext cx="9412941" cy="4039344"/>
          </a:xfrm>
        </p:spPr>
        <p:txBody>
          <a:bodyPr/>
          <a:lstStyle/>
          <a:p>
            <a:pPr marL="355600" indent="-355600">
              <a:buNone/>
            </a:pPr>
            <a:r>
              <a:rPr lang="en-US" sz="2200" dirty="0"/>
              <a:t>7. Are there any additional / background documents?</a:t>
            </a:r>
          </a:p>
          <a:p>
            <a:pPr marL="355600" indent="3175">
              <a:buNone/>
            </a:pPr>
            <a:r>
              <a:rPr lang="en-US" sz="2200" dirty="0"/>
              <a:t>Report “</a:t>
            </a:r>
            <a:r>
              <a:rPr lang="en-IE" sz="2200" dirty="0"/>
              <a:t>Towards a sovereign digital infrastructure of commons” </a:t>
            </a:r>
            <a:r>
              <a:rPr lang="en-US" sz="2200" dirty="0">
                <a:hlinkClick r:id="rId2"/>
              </a:rPr>
              <a:t>https://www.diplomatie.gouv.fr/IMG/pdf/report_of_the_european_working_team_on_digital_commons_digital_assembly_june_2022_wnetherlands_cle843dbf.pdf</a:t>
            </a:r>
            <a:endParaRPr lang="en-US" sz="2200" dirty="0"/>
          </a:p>
          <a:p>
            <a:pPr marL="355600" indent="3175">
              <a:buNone/>
            </a:pPr>
            <a:endParaRPr lang="en-IE" sz="1500" dirty="0">
              <a:hlinkClick r:id="rId3"/>
            </a:endParaRPr>
          </a:p>
          <a:p>
            <a:pPr marL="355600" indent="3175">
              <a:buNone/>
            </a:pPr>
            <a:r>
              <a:rPr lang="en-IE" sz="2200" dirty="0">
                <a:hlinkClick r:id="rId3"/>
              </a:rPr>
              <a:t>www.NGI.eu</a:t>
            </a:r>
            <a:r>
              <a:rPr lang="en-IE" sz="2200" dirty="0"/>
              <a:t>, where you may find documents / reports relevant to Next Generation Internet as well as </a:t>
            </a:r>
            <a:r>
              <a:rPr lang="en-US" sz="2200" dirty="0"/>
              <a:t>events of relevance to this area;</a:t>
            </a:r>
            <a:r>
              <a:rPr lang="en-IE" sz="2200" dirty="0"/>
              <a:t> but these are not related to or supporting the call </a:t>
            </a:r>
          </a:p>
          <a:p>
            <a:pPr marL="355600" indent="-355600">
              <a:buNone/>
            </a:pPr>
            <a:endParaRPr lang="en-US" dirty="0"/>
          </a:p>
          <a:p>
            <a:pPr marL="355600" indent="-35560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556792"/>
            <a:ext cx="11185573" cy="1225054"/>
          </a:xfrm>
        </p:spPr>
        <p:txBody>
          <a:bodyPr/>
          <a:lstStyle/>
          <a:p>
            <a:pPr algn="ctr"/>
            <a:r>
              <a:rPr lang="en-US" dirty="0"/>
              <a:t>HORIZON-CL4-2023-HUMAN-01-02: </a:t>
            </a:r>
            <a:r>
              <a:rPr lang="en-US" sz="2400" dirty="0"/>
              <a:t>Large Scale pilots on trustworthy AI data and robotics addressing key societal challenges </a:t>
            </a:r>
            <a:r>
              <a:rPr lang="en-US" sz="2400" b="0" dirty="0"/>
              <a:t>(AI Data and Robotics Partnership) </a:t>
            </a:r>
            <a:r>
              <a:rPr lang="en-US" sz="2400" dirty="0"/>
              <a:t>(IA)</a:t>
            </a:r>
            <a:br>
              <a:rPr lang="en-US" sz="2400" dirty="0">
                <a:solidFill>
                  <a:srgbClr val="FF0000"/>
                </a:solidFill>
              </a:rPr>
            </a:br>
            <a:endParaRPr lang="en-US" sz="2400" dirty="0"/>
          </a:p>
        </p:txBody>
      </p:sp>
      <p:sp>
        <p:nvSpPr>
          <p:cNvPr id="3" name="Content Placeholder 2"/>
          <p:cNvSpPr>
            <a:spLocks noGrp="1"/>
          </p:cNvSpPr>
          <p:nvPr>
            <p:ph idx="1"/>
          </p:nvPr>
        </p:nvSpPr>
        <p:spPr>
          <a:xfrm>
            <a:off x="695400" y="2924944"/>
            <a:ext cx="9865096" cy="3528392"/>
          </a:xfrm>
          <a:ln>
            <a:noFill/>
          </a:ln>
        </p:spPr>
        <p:txBody>
          <a:bodyPr/>
          <a:lstStyle/>
          <a:p>
            <a:pPr marL="0" indent="0">
              <a:spcBef>
                <a:spcPts val="1200"/>
              </a:spcBef>
              <a:buNone/>
            </a:pPr>
            <a:r>
              <a:rPr lang="en-US" dirty="0"/>
              <a:t>We are looking for:</a:t>
            </a:r>
          </a:p>
          <a:p>
            <a:pPr lvl="1">
              <a:spcBef>
                <a:spcPts val="1200"/>
              </a:spcBef>
            </a:pPr>
            <a:r>
              <a:rPr lang="en-US" dirty="0">
                <a:solidFill>
                  <a:schemeClr val="accent6">
                    <a:lumMod val="75000"/>
                  </a:schemeClr>
                </a:solidFill>
              </a:rPr>
              <a:t>Strengthening EU’s ecosystem of AI, Data and Robotics excellence and innovation in world class foundational and application-inspired and application-oriented research;</a:t>
            </a:r>
          </a:p>
          <a:p>
            <a:pPr lvl="1"/>
            <a:r>
              <a:rPr lang="en-US" dirty="0">
                <a:solidFill>
                  <a:schemeClr val="accent6">
                    <a:lumMod val="75000"/>
                  </a:schemeClr>
                </a:solidFill>
              </a:rPr>
              <a:t>Technology progress in AI addressing major challenges hampering the deployment of AI, Data and Robotics technologies;</a:t>
            </a:r>
          </a:p>
          <a:p>
            <a:pPr lvl="1"/>
            <a:r>
              <a:rPr lang="en-US" dirty="0">
                <a:solidFill>
                  <a:schemeClr val="accent6">
                    <a:lumMod val="75000"/>
                  </a:schemeClr>
                </a:solidFill>
              </a:rPr>
              <a:t>Wide uptake of AI, Data and Robotics technologies by industry and end-users towards the Digital Decade targets for 2030.</a:t>
            </a:r>
            <a:endParaRPr lang="en-US" sz="1600" dirty="0"/>
          </a:p>
          <a:p>
            <a:pPr marL="57150" indent="0">
              <a:buNone/>
            </a:pPr>
            <a:r>
              <a:rPr lang="en-US" sz="1600" i="1" dirty="0">
                <a:solidFill>
                  <a:srgbClr val="FF0000"/>
                </a:solidFill>
              </a:rPr>
              <a:t>estimated EU contribution EUR 8.00 million (per project)</a:t>
            </a:r>
            <a:r>
              <a:rPr lang="en-US" sz="2200" b="0" i="0" u="none" strike="noStrike" baseline="0" dirty="0">
                <a:solidFill>
                  <a:srgbClr val="000000"/>
                </a:solidFill>
                <a:latin typeface="Times New Roman" panose="02020603050405020304" pitchFamily="18" charset="0"/>
              </a:rPr>
              <a:t>	</a:t>
            </a:r>
          </a:p>
          <a:p>
            <a:pPr marL="457200" lvl="1" indent="0">
              <a:buNone/>
            </a:pPr>
            <a:endParaRPr lang="en-US" dirty="0">
              <a:solidFill>
                <a:schemeClr val="accent6">
                  <a:lumMod val="75000"/>
                </a:schemeClr>
              </a:solidFill>
              <a:highlight>
                <a:srgbClr val="FFFF00"/>
              </a:highlight>
            </a:endParaRPr>
          </a:p>
          <a:p>
            <a:pPr marL="0" indent="0">
              <a:buNone/>
            </a:pPr>
            <a:endParaRPr lang="en-US" dirty="0"/>
          </a:p>
          <a:p>
            <a:endParaRPr lang="en-US" dirty="0"/>
          </a:p>
          <a:p>
            <a:endParaRPr lang="en-US" dirty="0"/>
          </a:p>
          <a:p>
            <a:pPr>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1919288" y="2420888"/>
            <a:ext cx="853219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srgbClr val="0F5494"/>
                </a:solidFill>
                <a:effectLst/>
                <a:uLnTx/>
                <a:uFillTx/>
                <a:latin typeface="Verdana"/>
                <a:ea typeface="+mn-ea"/>
                <a:cs typeface="+mn-cs"/>
              </a:rPr>
              <a:t>8. </a:t>
            </a:r>
            <a:r>
              <a:rPr kumimoji="0" lang="en-GB" sz="2400" b="0" i="0" u="none" strike="noStrike" kern="1200" cap="none" spc="0" normalizeH="0" baseline="0" noProof="0" dirty="0">
                <a:ln>
                  <a:noFill/>
                </a:ln>
                <a:solidFill>
                  <a:srgbClr val="0F5494"/>
                </a:solidFill>
                <a:effectLst/>
                <a:uLnTx/>
                <a:uFillTx/>
                <a:latin typeface="Verdana"/>
                <a:ea typeface="+mn-ea"/>
                <a:cs typeface="+mn-cs"/>
              </a:rPr>
              <a:t>Do you have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information</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en-GB" sz="2400" b="0" i="0" u="none" strike="noStrike" kern="1200" cap="none" spc="0" normalizeH="0" baseline="0" noProof="0" dirty="0">
                <a:ln>
                  <a:noFill/>
                </a:ln>
                <a:solidFill>
                  <a:srgbClr val="0F5494"/>
                </a:solidFill>
                <a:effectLst/>
                <a:uLnTx/>
                <a:uFillTx/>
                <a:latin typeface="Verdana"/>
                <a:ea typeface="+mn-ea"/>
                <a:cs typeface="+mn-cs"/>
              </a:rPr>
              <a:t>about future trends, emerging initiatives</a:t>
            </a:r>
            <a:r>
              <a:rPr kumimoji="0" lang="hu-HU" sz="2400" b="0" i="0" u="none" strike="noStrike" kern="1200" cap="none" spc="0" normalizeH="0" baseline="0" noProof="0" dirty="0">
                <a:ln>
                  <a:noFill/>
                </a:ln>
                <a:solidFill>
                  <a:srgbClr val="0F5494"/>
                </a:solidFill>
                <a:effectLst/>
                <a:uLnTx/>
                <a:uFillTx/>
                <a:latin typeface="Verdana"/>
                <a:ea typeface="+mn-ea"/>
                <a:cs typeface="+mn-cs"/>
              </a:rPr>
              <a:t>,</a:t>
            </a:r>
            <a:r>
              <a:rPr kumimoji="0" lang="en-GB" sz="2400" b="0" i="0" u="none" strike="noStrike" kern="1200" cap="none" spc="0" normalizeH="0" baseline="0" noProof="0" dirty="0">
                <a:ln>
                  <a:noFill/>
                </a:ln>
                <a:solidFill>
                  <a:srgbClr val="0F5494"/>
                </a:solidFill>
                <a:effectLst/>
                <a:uLnTx/>
                <a:uFillTx/>
                <a:latin typeface="Verdana"/>
                <a:ea typeface="+mn-ea"/>
                <a:cs typeface="+mn-cs"/>
              </a:rPr>
              <a:t> roadmaps</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key</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players</a:t>
            </a:r>
            <a:r>
              <a:rPr kumimoji="0" lang="hu-HU" sz="2400" b="0" i="0" u="none" strike="noStrike" kern="1200" cap="none" spc="0" normalizeH="0" baseline="0" noProof="0" dirty="0">
                <a:ln>
                  <a:noFill/>
                </a:ln>
                <a:solidFill>
                  <a:srgbClr val="0F5494"/>
                </a:solidFill>
                <a:effectLst/>
                <a:uLnTx/>
                <a:uFillTx/>
                <a:latin typeface="Verdana"/>
                <a:ea typeface="+mn-ea"/>
                <a:cs typeface="+mn-cs"/>
              </a:rPr>
              <a:t> in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this</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area</a:t>
            </a:r>
            <a:r>
              <a:rPr kumimoji="0" lang="en-GB" sz="2400" b="0" i="0" u="none" strike="noStrike" kern="1200" cap="none" spc="0" normalizeH="0" baseline="0" noProof="0" dirty="0">
                <a:ln>
                  <a:noFill/>
                </a:ln>
                <a:solidFill>
                  <a:srgbClr val="0F5494"/>
                </a:solidFill>
                <a:effectLst/>
                <a:uLnTx/>
                <a:uFillTx/>
                <a:latin typeface="Verdana"/>
                <a:ea typeface="+mn-ea"/>
                <a:cs typeface="+mn-cs"/>
              </a:rPr>
              <a:t>?</a:t>
            </a:r>
            <a:endParaRPr kumimoji="0" lang="en-US" sz="2400" b="0" i="0" u="none" strike="noStrike" kern="1200" cap="none" spc="0" normalizeH="0" baseline="0" noProof="0" dirty="0">
              <a:ln>
                <a:noFill/>
              </a:ln>
              <a:solidFill>
                <a:srgbClr val="0F5494"/>
              </a:solidFill>
              <a:effectLst/>
              <a:uLnTx/>
              <a:uFillTx/>
              <a:latin typeface="Verdana"/>
              <a:ea typeface="+mn-ea"/>
              <a:cs typeface="+mn-cs"/>
            </a:endParaRPr>
          </a:p>
          <a:p>
            <a:pPr marL="808038" marR="0" lvl="0" indent="-357188" algn="l" defTabSz="914400" rtl="0" eaLnBrk="0" fontAlgn="base" latinLnBrk="0" hangingPunct="0">
              <a:lnSpc>
                <a:spcPct val="100000"/>
              </a:lnSpc>
              <a:spcBef>
                <a:spcPct val="20000"/>
              </a:spcBef>
              <a:spcAft>
                <a:spcPct val="0"/>
              </a:spcAft>
              <a:buClrTx/>
              <a:buSzTx/>
              <a:buFont typeface="Arial" pitchFamily="34" charset="0"/>
              <a:buNone/>
              <a:tabLst/>
              <a:defRPr/>
            </a:pPr>
            <a:br>
              <a:rPr kumimoji="0" lang="en-US" sz="1400" b="0" i="0" u="none" strike="noStrike" kern="1200" cap="none" spc="0" normalizeH="0" baseline="0" noProof="0" dirty="0">
                <a:ln>
                  <a:noFill/>
                </a:ln>
                <a:solidFill>
                  <a:srgbClr val="0F5494"/>
                </a:solidFill>
                <a:effectLst/>
                <a:uLnTx/>
                <a:uFillTx/>
                <a:latin typeface="Verdana"/>
                <a:ea typeface="+mn-ea"/>
                <a:cs typeface="+mn-cs"/>
              </a:rPr>
            </a:br>
            <a:r>
              <a:rPr kumimoji="0" lang="en-US" sz="1800" b="0" i="0" u="none" strike="noStrike" kern="1200" cap="none" spc="0" normalizeH="0" baseline="0" noProof="0" dirty="0">
                <a:ln>
                  <a:noFill/>
                </a:ln>
                <a:solidFill>
                  <a:srgbClr val="0F5494"/>
                </a:solidFill>
                <a:effectLst/>
                <a:uLnTx/>
                <a:uFillTx/>
                <a:latin typeface="Verdana"/>
                <a:ea typeface="+mn-ea"/>
                <a:cs typeface="+mn-cs"/>
              </a:rPr>
              <a:t>N/A</a:t>
            </a:r>
            <a:endParaRPr kumimoji="0" lang="en-US" sz="3200" b="0" i="0" u="none" strike="noStrike" kern="1200" cap="none" spc="0" normalizeH="0" baseline="0" noProof="0" dirty="0">
              <a:ln>
                <a:noFill/>
              </a:ln>
              <a:solidFill>
                <a:srgbClr val="0F5494"/>
              </a:solidFill>
              <a:effectLs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fr-BE" sz="2400" b="0" i="0" u="none" strike="noStrike" kern="0" cap="none" spc="0" normalizeH="0" baseline="0" noProof="0" dirty="0">
              <a:ln>
                <a:noFill/>
              </a:ln>
              <a:solidFill>
                <a:srgbClr val="0F5494"/>
              </a:solidFill>
              <a:effectLs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9</a:t>
            </a:r>
            <a:r>
              <a:rPr kumimoji="0" lang="en-US"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Please</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list</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upcoming</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information</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days</a:t>
            </a:r>
            <a:r>
              <a:rPr kumimoji="0" lang="hu-HU" sz="2400" b="0" i="0" u="none" strike="noStrike" kern="0" cap="none" spc="0" normalizeH="0" baseline="0" noProof="0" dirty="0">
                <a:ln>
                  <a:noFill/>
                </a:ln>
                <a:solidFill>
                  <a:srgbClr val="0F5494"/>
                </a:solidFill>
                <a:effectLst/>
                <a:uLnTx/>
                <a:uFillTx/>
                <a:latin typeface="Verdana"/>
                <a:ea typeface="+mn-ea"/>
                <a:cs typeface="+mn-cs"/>
              </a:rPr>
              <a:t> and </a:t>
            </a:r>
            <a:r>
              <a:rPr kumimoji="0" lang="hu-HU" sz="2400" b="0" i="0" u="none" strike="noStrike" kern="0" cap="none" spc="0" normalizeH="0" baseline="0" noProof="0" dirty="0" err="1">
                <a:ln>
                  <a:noFill/>
                </a:ln>
                <a:solidFill>
                  <a:srgbClr val="0F5494"/>
                </a:solidFill>
                <a:effectLst/>
                <a:uLnTx/>
                <a:uFillTx/>
                <a:latin typeface="Verdana"/>
                <a:ea typeface="+mn-ea"/>
                <a:cs typeface="+mn-cs"/>
              </a:rPr>
              <a:t>other</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events</a:t>
            </a:r>
            <a:r>
              <a:rPr kumimoji="0" lang="hu-HU" sz="2400" b="0" i="0" u="none" strike="noStrike" kern="0" cap="none" spc="0" normalizeH="0" baseline="0" noProof="0" dirty="0">
                <a:ln>
                  <a:noFill/>
                </a:ln>
                <a:solidFill>
                  <a:srgbClr val="0F5494"/>
                </a:solidFill>
                <a:effectLst/>
                <a:uLnTx/>
                <a:uFillTx/>
                <a:latin typeface="Verdana"/>
                <a:ea typeface="+mn-ea"/>
                <a:cs typeface="+mn-cs"/>
              </a:rPr>
              <a:t> of </a:t>
            </a:r>
            <a:r>
              <a:rPr kumimoji="0" lang="hu-HU" sz="2400" b="0" i="0" u="none" strike="noStrike" kern="0" cap="none" spc="0" normalizeH="0" baseline="0" noProof="0" dirty="0" err="1">
                <a:ln>
                  <a:noFill/>
                </a:ln>
                <a:solidFill>
                  <a:srgbClr val="0F5494"/>
                </a:solidFill>
                <a:effectLst/>
                <a:uLnTx/>
                <a:uFillTx/>
                <a:latin typeface="Verdana"/>
                <a:ea typeface="+mn-ea"/>
                <a:cs typeface="+mn-cs"/>
              </a:rPr>
              <a:t>relevance</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to</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this</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area</a:t>
            </a: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Information Day: 14 December 2022 10h-12h</a:t>
            </a: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	</a:t>
            </a:r>
            <a:br>
              <a:rPr kumimoji="0" lang="en-US" sz="1400" b="0" i="0" u="none" strike="noStrike" kern="0" cap="none" spc="0" normalizeH="0" baseline="0" noProof="0" dirty="0">
                <a:ln>
                  <a:noFill/>
                </a:ln>
                <a:solidFill>
                  <a:srgbClr val="0F5494"/>
                </a:solidFill>
                <a:effectLst/>
                <a:uLnTx/>
                <a:uFillTx/>
                <a:latin typeface="Verdana"/>
                <a:ea typeface="+mn-ea"/>
                <a:cs typeface="+mn-cs"/>
              </a:rPr>
            </a:b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2487756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id="{71E41ADC-000B-9646-940C-E7C6F6019C5E}"/>
              </a:ext>
            </a:extLst>
          </p:cNvPr>
          <p:cNvSpPr>
            <a:spLocks noGrp="1"/>
          </p:cNvSpPr>
          <p:nvPr>
            <p:ph type="subTitle" idx="1"/>
          </p:nvPr>
        </p:nvSpPr>
        <p:spPr>
          <a:xfrm>
            <a:off x="2152854" y="5839074"/>
            <a:ext cx="3754187" cy="326231"/>
          </a:xfrm>
        </p:spPr>
        <p:txBody>
          <a:bodyPr>
            <a:normAutofit/>
          </a:bodyPr>
          <a:lstStyle/>
          <a:p>
            <a:r>
              <a:rPr lang="it-CH" sz="1400" b="0" i="1" dirty="0"/>
              <a:t>European </a:t>
            </a:r>
            <a:r>
              <a:rPr lang="it-CH" sz="1400" b="0" i="1" dirty="0" err="1"/>
              <a:t>Commission</a:t>
            </a:r>
            <a:r>
              <a:rPr lang="it-CH" sz="1400" b="0" i="1" dirty="0"/>
              <a:t> – DG CONNECT</a:t>
            </a:r>
            <a:endParaRPr lang="it-CH" sz="1400" b="0" dirty="0"/>
          </a:p>
        </p:txBody>
      </p:sp>
      <p:sp>
        <p:nvSpPr>
          <p:cNvPr id="8" name="Titolo 7">
            <a:extLst>
              <a:ext uri="{FF2B5EF4-FFF2-40B4-BE49-F238E27FC236}">
                <a16:creationId xmlns:a16="http://schemas.microsoft.com/office/drawing/2014/main" id="{38E100B7-2C65-9048-BC62-02B237E39E55}"/>
              </a:ext>
            </a:extLst>
          </p:cNvPr>
          <p:cNvSpPr>
            <a:spLocks noGrp="1"/>
          </p:cNvSpPr>
          <p:nvPr>
            <p:ph type="ctrTitle"/>
          </p:nvPr>
        </p:nvSpPr>
        <p:spPr>
          <a:xfrm>
            <a:off x="2377027" y="3293368"/>
            <a:ext cx="8064551" cy="1584176"/>
          </a:xfrm>
        </p:spPr>
        <p:txBody>
          <a:bodyPr/>
          <a:lstStyle/>
          <a:p>
            <a:pPr>
              <a:spcBef>
                <a:spcPts val="600"/>
              </a:spcBef>
            </a:pPr>
            <a:r>
              <a:rPr lang="en-US" sz="2400" dirty="0"/>
              <a:t>NEXT GENERATION INTERNET IN WP 2023</a:t>
            </a:r>
            <a:br>
              <a:rPr lang="en-US" sz="2400" dirty="0"/>
            </a:br>
            <a:br>
              <a:rPr lang="en-US" sz="1100" dirty="0"/>
            </a:br>
            <a:r>
              <a:rPr lang="en-US" sz="2400" cap="none" dirty="0"/>
              <a:t>Section: An Internet of Trust</a:t>
            </a:r>
            <a:br>
              <a:rPr lang="en-US" sz="2400" dirty="0"/>
            </a:br>
            <a:br>
              <a:rPr lang="en-US" sz="800" dirty="0"/>
            </a:br>
            <a:r>
              <a:rPr lang="en-US" sz="2400" cap="none" dirty="0"/>
              <a:t>Topic: Pilots for the Next Generation Internet Topic </a:t>
            </a:r>
          </a:p>
        </p:txBody>
      </p:sp>
      <p:sp>
        <p:nvSpPr>
          <p:cNvPr id="4" name="Sottotitolo 8">
            <a:extLst>
              <a:ext uri="{FF2B5EF4-FFF2-40B4-BE49-F238E27FC236}">
                <a16:creationId xmlns:a16="http://schemas.microsoft.com/office/drawing/2014/main" id="{DEA7E601-8E6E-BA42-9CF5-F22A7F4BEF56}"/>
              </a:ext>
            </a:extLst>
          </p:cNvPr>
          <p:cNvSpPr txBox="1">
            <a:spLocks/>
          </p:cNvSpPr>
          <p:nvPr/>
        </p:nvSpPr>
        <p:spPr>
          <a:xfrm>
            <a:off x="2152854" y="5479034"/>
            <a:ext cx="3754187" cy="326231"/>
          </a:xfrm>
          <a:prstGeom prst="rect">
            <a:avLst/>
          </a:prstGeom>
          <a:effectLst/>
        </p:spPr>
        <p:txBody>
          <a:bodyPr vert="horz" lIns="68580" tIns="34290" rIns="68580" bIns="34290" rtlCol="0" anchor="t">
            <a:normAutofit/>
          </a:bodyPr>
          <a:lstStyle>
            <a:lvl1pPr marL="0" indent="0" algn="l" defTabSz="457200" rtl="0" eaLnBrk="1" latinLnBrk="0" hangingPunct="1">
              <a:spcBef>
                <a:spcPct val="20000"/>
              </a:spcBef>
              <a:spcAft>
                <a:spcPts val="600"/>
              </a:spcAft>
              <a:buClr>
                <a:schemeClr val="accent3"/>
              </a:buClr>
              <a:buFont typeface="Wingdings 2" charset="2"/>
              <a:buNone/>
              <a:defRPr sz="1800" b="1" i="0" kern="1200">
                <a:solidFill>
                  <a:srgbClr val="205374"/>
                </a:solidFill>
                <a:latin typeface="Montserrat" charset="0"/>
                <a:ea typeface="Montserrat" charset="0"/>
                <a:cs typeface="Montserrat" charset="0"/>
              </a:defRPr>
            </a:lvl1pPr>
            <a:lvl2pPr marL="457200" indent="0" algn="ctr" defTabSz="457200" rtl="0" eaLnBrk="1" latinLnBrk="0" hangingPunct="1">
              <a:spcBef>
                <a:spcPct val="20000"/>
              </a:spcBef>
              <a:spcAft>
                <a:spcPts val="600"/>
              </a:spcAft>
              <a:buClr>
                <a:schemeClr val="accent3"/>
              </a:buClr>
              <a:buFont typeface="Wingdings 2" charset="2"/>
              <a:buNone/>
              <a:defRPr sz="1600" b="0" i="0" kern="1200">
                <a:solidFill>
                  <a:schemeClr val="tx1">
                    <a:tint val="75000"/>
                  </a:schemeClr>
                </a:solidFill>
                <a:latin typeface="Montserrat" charset="0"/>
                <a:ea typeface="Montserrat" charset="0"/>
                <a:cs typeface="Montserrat" charset="0"/>
              </a:defRPr>
            </a:lvl2pPr>
            <a:lvl3pPr marL="914400" indent="0" algn="ctr" defTabSz="457200" rtl="0" eaLnBrk="1" latinLnBrk="0" hangingPunct="1">
              <a:spcBef>
                <a:spcPct val="20000"/>
              </a:spcBef>
              <a:spcAft>
                <a:spcPts val="600"/>
              </a:spcAft>
              <a:buClr>
                <a:schemeClr val="accent3"/>
              </a:buClr>
              <a:buFont typeface="Wingdings 2" charset="2"/>
              <a:buNone/>
              <a:defRPr sz="1400" b="0" i="0" kern="1200">
                <a:solidFill>
                  <a:schemeClr val="tx1">
                    <a:tint val="75000"/>
                  </a:schemeClr>
                </a:solidFill>
                <a:latin typeface="Montserrat" charset="0"/>
                <a:ea typeface="Montserrat" charset="0"/>
                <a:cs typeface="Montserrat" charset="0"/>
              </a:defRPr>
            </a:lvl3pPr>
            <a:lvl4pPr marL="13716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4pPr>
            <a:lvl5pPr marL="18288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6D99A7"/>
              </a:buClr>
              <a:buSzTx/>
              <a:buFont typeface="Wingdings 2" charset="2"/>
              <a:buNone/>
              <a:tabLst/>
              <a:defRPr/>
            </a:pPr>
            <a:r>
              <a:rPr kumimoji="0" lang="en-US" sz="1600" b="1" i="0" u="none" strike="noStrike" kern="1200" cap="none" spc="0" normalizeH="0" baseline="0" noProof="0" dirty="0">
                <a:ln>
                  <a:noFill/>
                </a:ln>
                <a:solidFill>
                  <a:srgbClr val="205374"/>
                </a:solidFill>
                <a:effectLst/>
                <a:uLnTx/>
                <a:uFillTx/>
                <a:latin typeface="Montserrat" charset="0"/>
              </a:rPr>
              <a:t>Georges LOBO</a:t>
            </a:r>
            <a:endParaRPr kumimoji="0" lang="it-CH" sz="1600" b="0" i="0" u="none" strike="noStrike" kern="1200" cap="none" spc="0" normalizeH="0" baseline="0" noProof="0" dirty="0">
              <a:ln>
                <a:noFill/>
              </a:ln>
              <a:solidFill>
                <a:srgbClr val="205374"/>
              </a:solidFill>
              <a:effectLst/>
              <a:uLnTx/>
              <a:uFillTx/>
              <a:latin typeface="Montserrat" charset="0"/>
            </a:endParaRPr>
          </a:p>
        </p:txBody>
      </p:sp>
      <p:sp>
        <p:nvSpPr>
          <p:cNvPr id="2" name="TextBox 1">
            <a:extLst>
              <a:ext uri="{FF2B5EF4-FFF2-40B4-BE49-F238E27FC236}">
                <a16:creationId xmlns:a16="http://schemas.microsoft.com/office/drawing/2014/main" id="{DD662344-2D7A-4D07-B226-2DAB72F1F039}"/>
              </a:ext>
            </a:extLst>
          </p:cNvPr>
          <p:cNvSpPr txBox="1"/>
          <p:nvPr/>
        </p:nvSpPr>
        <p:spPr>
          <a:xfrm>
            <a:off x="6284961" y="5131188"/>
            <a:ext cx="4813345" cy="754053"/>
          </a:xfrm>
          <a:prstGeom prst="rect">
            <a:avLst/>
          </a:prstGeom>
          <a:noFill/>
        </p:spPr>
        <p:txBody>
          <a:bodyPr wrap="square" rtlCol="0">
            <a:spAutoFit/>
          </a:bodyPr>
          <a:lstStyle/>
          <a:p>
            <a:r>
              <a:rPr lang="en-IE" sz="2500" b="0" i="0" u="none" strike="noStrike" dirty="0">
                <a:solidFill>
                  <a:srgbClr val="034EA2"/>
                </a:solidFill>
                <a:effectLst/>
                <a:latin typeface="Calibri" panose="020F0502020204030204" pitchFamily="34" charset="0"/>
              </a:rPr>
              <a:t>HORIZON-CL4-2023-HUMAN-01-12</a:t>
            </a:r>
            <a:endParaRPr lang="en-IE" sz="2500" dirty="0">
              <a:solidFill>
                <a:srgbClr val="034EA2"/>
              </a:solidFill>
            </a:endParaRPr>
          </a:p>
          <a:p>
            <a:endParaRPr lang="en-IE" dirty="0"/>
          </a:p>
        </p:txBody>
      </p:sp>
    </p:spTree>
    <p:extLst>
      <p:ext uri="{BB962C8B-B14F-4D97-AF65-F5344CB8AC3E}">
        <p14:creationId xmlns:p14="http://schemas.microsoft.com/office/powerpoint/2010/main" val="2175607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Next</a:t>
            </a:r>
            <a:r>
              <a:rPr lang="fr-BE" dirty="0"/>
              <a:t> </a:t>
            </a:r>
            <a:r>
              <a:rPr lang="fr-BE" dirty="0" err="1"/>
              <a:t>Generation</a:t>
            </a:r>
            <a:r>
              <a:rPr lang="fr-BE" dirty="0"/>
              <a:t> Internet Pilots topic</a:t>
            </a:r>
            <a:endParaRPr lang="en-US" dirty="0"/>
          </a:p>
        </p:txBody>
      </p:sp>
      <p:sp>
        <p:nvSpPr>
          <p:cNvPr id="3" name="Content Placeholder 2"/>
          <p:cNvSpPr>
            <a:spLocks noGrp="1"/>
          </p:cNvSpPr>
          <p:nvPr>
            <p:ph idx="1"/>
          </p:nvPr>
        </p:nvSpPr>
        <p:spPr>
          <a:xfrm>
            <a:off x="1147482" y="2276475"/>
            <a:ext cx="8877608" cy="3895725"/>
          </a:xfrm>
          <a:ln>
            <a:noFill/>
          </a:ln>
        </p:spPr>
        <p:txBody>
          <a:bodyPr/>
          <a:lstStyle/>
          <a:p>
            <a:pPr marL="457200" indent="-457200">
              <a:buAutoNum type="arabicPeriod"/>
            </a:pPr>
            <a:r>
              <a:rPr lang="en-US" dirty="0"/>
              <a:t>What are you looking for?</a:t>
            </a:r>
          </a:p>
          <a:p>
            <a:pPr marL="0" indent="0">
              <a:buNone/>
            </a:pPr>
            <a:endParaRPr lang="en-GB" dirty="0"/>
          </a:p>
          <a:p>
            <a:pPr marL="0" indent="0">
              <a:buNone/>
            </a:pPr>
            <a:r>
              <a:rPr lang="en-GB" dirty="0"/>
              <a:t>“The aim of this topic is to </a:t>
            </a:r>
            <a:r>
              <a:rPr lang="en-GB" b="1" dirty="0"/>
              <a:t>foster the take up </a:t>
            </a:r>
            <a:r>
              <a:rPr lang="en-GB" dirty="0"/>
              <a:t>of NGI technologies and solutions in Europe by integrating them in a variety of industrial and societal use cases, enabling the emergence of internet ecosystems supporting the needs of specific sectors”</a:t>
            </a:r>
          </a:p>
          <a:p>
            <a:pPr marL="0" indent="0">
              <a:buNone/>
            </a:pP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582023"/>
            <a:ext cx="10972800" cy="3529013"/>
          </a:xfrm>
        </p:spPr>
        <p:txBody>
          <a:bodyPr/>
          <a:lstStyle/>
          <a:p>
            <a:pPr>
              <a:buNone/>
            </a:pPr>
            <a:r>
              <a:rPr lang="hu-HU" dirty="0"/>
              <a:t>2</a:t>
            </a:r>
            <a:r>
              <a:rPr lang="en-US" dirty="0"/>
              <a:t>. What do you </a:t>
            </a:r>
            <a:r>
              <a:rPr lang="en-US" u="sng" dirty="0"/>
              <a:t>NOT</a:t>
            </a:r>
            <a:r>
              <a:rPr lang="en-US" dirty="0"/>
              <a:t> want?</a:t>
            </a:r>
          </a:p>
          <a:p>
            <a:pPr>
              <a:buNone/>
            </a:pPr>
            <a:endParaRPr lang="en-US" dirty="0"/>
          </a:p>
          <a:p>
            <a:r>
              <a:rPr lang="en-US" dirty="0"/>
              <a:t>Research focused activities as this is an </a:t>
            </a:r>
            <a:r>
              <a:rPr lang="en-US" b="1" dirty="0"/>
              <a:t>IA</a:t>
            </a:r>
            <a:endParaRPr lang="en-US" dirty="0"/>
          </a:p>
          <a:p>
            <a:r>
              <a:rPr lang="en-US" dirty="0"/>
              <a:t>Proprietary and/or non-open source solutions</a:t>
            </a:r>
          </a:p>
          <a:p>
            <a:r>
              <a:rPr lang="en-US" dirty="0">
                <a:ea typeface="Verdana"/>
              </a:rPr>
              <a:t>Single sector proposal</a:t>
            </a:r>
          </a:p>
          <a:p>
            <a:pPr>
              <a:buNone/>
            </a:pPr>
            <a:br>
              <a:rPr lang="en-US" dirty="0"/>
            </a:br>
            <a:endParaRPr lang="en-US" dirty="0"/>
          </a:p>
        </p:txBody>
      </p:sp>
      <p:sp>
        <p:nvSpPr>
          <p:cNvPr id="5" name="Title 1"/>
          <p:cNvSpPr txBox="1">
            <a:spLocks/>
          </p:cNvSpPr>
          <p:nvPr/>
        </p:nvSpPr>
        <p:spPr bwMode="auto">
          <a:xfrm>
            <a:off x="3057806" y="1411569"/>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hu-HU" sz="2800" b="1" i="0" u="none" strike="noStrike" kern="0" cap="none" spc="0" normalizeH="0" baseline="0" noProof="0" dirty="0" err="1">
                <a:ln>
                  <a:noFill/>
                </a:ln>
                <a:solidFill>
                  <a:srgbClr val="0F5494"/>
                </a:solidFill>
                <a:effectLst/>
                <a:uLnTx/>
                <a:uFillTx/>
                <a:latin typeface="Verdana"/>
                <a:ea typeface="+mj-ea"/>
                <a:cs typeface="+mj-cs"/>
              </a:rPr>
              <a:t>Work</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Programme</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endParaRPr kumimoji="0" lang="en-US" sz="2800" b="1" i="0" u="none" strike="noStrike" kern="0" cap="none" spc="0" normalizeH="0" baseline="0" noProof="0" dirty="0">
              <a:ln>
                <a:noFill/>
              </a:ln>
              <a:solidFill>
                <a:srgbClr val="0F5494"/>
              </a:solidFill>
              <a:effectLst/>
              <a:uLnTx/>
              <a:uFillTx/>
              <a:latin typeface="Verdana"/>
              <a:ea typeface="+mj-ea"/>
              <a:cs typeface="+mj-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565" y="2895040"/>
            <a:ext cx="8206680" cy="3895725"/>
          </a:xfrm>
          <a:ln>
            <a:noFill/>
          </a:ln>
        </p:spPr>
        <p:txBody>
          <a:bodyPr/>
          <a:lstStyle/>
          <a:p>
            <a:pPr>
              <a:buNone/>
            </a:pPr>
            <a:r>
              <a:rPr lang="hu-HU" dirty="0"/>
              <a:t>3</a:t>
            </a:r>
            <a:r>
              <a:rPr lang="en-US" dirty="0"/>
              <a:t>. Is this new or has it been called before?</a:t>
            </a:r>
          </a:p>
          <a:p>
            <a:pPr marL="0" indent="0">
              <a:buNone/>
            </a:pPr>
            <a:endParaRPr lang="en-US" dirty="0"/>
          </a:p>
          <a:p>
            <a:r>
              <a:rPr lang="en-US" dirty="0"/>
              <a:t>This topic is new in the NGI portfolio.</a:t>
            </a:r>
          </a:p>
          <a:p>
            <a:pPr marL="0" indent="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761565" y="1528109"/>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9494" y="2823322"/>
            <a:ext cx="7815290" cy="3895725"/>
          </a:xfrm>
          <a:ln>
            <a:noFill/>
          </a:ln>
        </p:spPr>
        <p:txBody>
          <a:bodyPr/>
          <a:lstStyle/>
          <a:p>
            <a:pPr marL="808038" indent="-808038">
              <a:buNone/>
            </a:pPr>
            <a:r>
              <a:rPr lang="hu-HU" dirty="0"/>
              <a:t>4</a:t>
            </a:r>
            <a:r>
              <a:rPr lang="en-US" dirty="0"/>
              <a:t>. Current project portfolio </a:t>
            </a:r>
            <a:r>
              <a:rPr lang="en-US" sz="1400" i="1" dirty="0"/>
              <a:t>(if relevant)</a:t>
            </a:r>
            <a:endParaRPr lang="en-US" sz="1400" dirty="0"/>
          </a:p>
          <a:p>
            <a:pPr marL="808038" indent="-357188">
              <a:buNone/>
            </a:pPr>
            <a:r>
              <a:rPr lang="fr-BE" sz="1800" i="1" dirty="0"/>
              <a:t>Not relevant. </a:t>
            </a:r>
            <a:endParaRPr lang="en-US" sz="1800" i="1" dirty="0"/>
          </a:p>
        </p:txBody>
      </p:sp>
      <p:sp>
        <p:nvSpPr>
          <p:cNvPr id="6" name="Title 1"/>
          <p:cNvSpPr>
            <a:spLocks noGrp="1"/>
          </p:cNvSpPr>
          <p:nvPr>
            <p:ph type="title"/>
          </p:nvPr>
        </p:nvSpPr>
        <p:spPr>
          <a:xfrm>
            <a:off x="1919288" y="1339851"/>
            <a:ext cx="8497192" cy="936625"/>
          </a:xfrm>
        </p:spPr>
        <p:txBody>
          <a:bodyPr/>
          <a:lstStyle/>
          <a:p>
            <a:r>
              <a:rPr lang="hu-HU" dirty="0" err="1"/>
              <a:t>Work</a:t>
            </a:r>
            <a:r>
              <a:rPr lang="hu-HU" dirty="0"/>
              <a:t> </a:t>
            </a:r>
            <a:r>
              <a:rPr lang="hu-HU" dirty="0" err="1"/>
              <a:t>Programme</a:t>
            </a:r>
            <a:r>
              <a:rPr lang="hu-HU" dirty="0"/>
              <a:t> </a:t>
            </a:r>
            <a:r>
              <a:rPr lang="hu-HU" dirty="0" err="1"/>
              <a:t>topic</a:t>
            </a:r>
            <a:r>
              <a:rPr lang="hu-HU" dirty="0"/>
              <a:t> – </a:t>
            </a:r>
            <a:r>
              <a:rPr lang="hu-HU" dirty="0" err="1"/>
              <a:t>topic</a:t>
            </a:r>
            <a:r>
              <a:rPr lang="hu-HU" dirty="0"/>
              <a:t> </a:t>
            </a:r>
            <a:r>
              <a:rPr lang="hu-HU" dirty="0" err="1"/>
              <a:t>evolution</a:t>
            </a:r>
            <a:endParaRPr lang="en-US" dirty="0"/>
          </a:p>
        </p:txBody>
      </p:sp>
    </p:spTree>
    <p:extLst>
      <p:ext uri="{BB962C8B-B14F-4D97-AF65-F5344CB8AC3E}">
        <p14:creationId xmlns:p14="http://schemas.microsoft.com/office/powerpoint/2010/main" val="27067034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298" y="1295027"/>
            <a:ext cx="7603937" cy="936625"/>
          </a:xfrm>
        </p:spPr>
        <p:txBody>
          <a:bodyPr/>
          <a:lstStyle/>
          <a:p>
            <a:r>
              <a:rPr lang="hu-HU" dirty="0" err="1"/>
              <a:t>Work</a:t>
            </a:r>
            <a:r>
              <a:rPr lang="hu-HU" dirty="0"/>
              <a:t> </a:t>
            </a:r>
            <a:r>
              <a:rPr lang="hu-HU" dirty="0" err="1"/>
              <a:t>Programme</a:t>
            </a:r>
            <a:r>
              <a:rPr lang="hu-HU" dirty="0"/>
              <a:t> </a:t>
            </a:r>
            <a:r>
              <a:rPr lang="hu-HU" dirty="0" err="1"/>
              <a:t>topic</a:t>
            </a:r>
            <a:r>
              <a:rPr lang="en-US" dirty="0"/>
              <a:t> – Key actors</a:t>
            </a:r>
          </a:p>
        </p:txBody>
      </p:sp>
      <p:sp>
        <p:nvSpPr>
          <p:cNvPr id="3" name="Content Placeholder 2"/>
          <p:cNvSpPr>
            <a:spLocks noGrp="1"/>
          </p:cNvSpPr>
          <p:nvPr>
            <p:ph idx="1"/>
          </p:nvPr>
        </p:nvSpPr>
        <p:spPr>
          <a:xfrm>
            <a:off x="977153" y="2231652"/>
            <a:ext cx="9409518" cy="4191000"/>
          </a:xfrm>
        </p:spPr>
        <p:txBody>
          <a:bodyPr/>
          <a:lstStyle/>
          <a:p>
            <a:pPr>
              <a:buNone/>
            </a:pPr>
            <a:r>
              <a:rPr lang="en-US" dirty="0"/>
              <a:t>5. Who are the types of main stakeholders that are addressed?</a:t>
            </a:r>
          </a:p>
          <a:p>
            <a:pPr lvl="1"/>
            <a:r>
              <a:rPr lang="en-US" dirty="0">
                <a:solidFill>
                  <a:srgbClr val="0F5494"/>
                </a:solidFill>
              </a:rPr>
              <a:t>User </a:t>
            </a:r>
            <a:r>
              <a:rPr lang="en-US" dirty="0" err="1">
                <a:solidFill>
                  <a:srgbClr val="0F5494"/>
                </a:solidFill>
              </a:rPr>
              <a:t>organisations</a:t>
            </a:r>
            <a:r>
              <a:rPr lang="en-US" dirty="0">
                <a:solidFill>
                  <a:srgbClr val="0F5494"/>
                </a:solidFill>
              </a:rPr>
              <a:t> from vertical sectors</a:t>
            </a:r>
          </a:p>
          <a:p>
            <a:pPr lvl="1"/>
            <a:r>
              <a:rPr lang="en-US" dirty="0">
                <a:solidFill>
                  <a:srgbClr val="0F5494"/>
                </a:solidFill>
              </a:rPr>
              <a:t>Other Digital Technology providers </a:t>
            </a:r>
          </a:p>
          <a:p>
            <a:pPr lvl="1"/>
            <a:r>
              <a:rPr lang="en-US" dirty="0">
                <a:solidFill>
                  <a:srgbClr val="0F5494"/>
                </a:solidFill>
                <a:ea typeface="+mn-lt"/>
                <a:cs typeface="+mn-lt"/>
              </a:rPr>
              <a:t>NGI Innovators </a:t>
            </a:r>
          </a:p>
          <a:p>
            <a:pPr lvl="1"/>
            <a:r>
              <a:rPr lang="en-US" dirty="0">
                <a:solidFill>
                  <a:srgbClr val="0F5494"/>
                </a:solidFill>
                <a:ea typeface="+mn-lt"/>
                <a:cs typeface="+mn-lt"/>
              </a:rPr>
              <a:t>SSH experts</a:t>
            </a:r>
          </a:p>
          <a:p>
            <a:pPr>
              <a:buNone/>
            </a:pPr>
            <a:r>
              <a:rPr lang="en-US" dirty="0"/>
              <a:t>              </a:t>
            </a:r>
          </a:p>
          <a:p>
            <a:pPr>
              <a:buNone/>
            </a:pPr>
            <a:r>
              <a:rPr lang="en-US" dirty="0"/>
              <a:t>6. Is there a key group of actors (</a:t>
            </a:r>
            <a:r>
              <a:rPr lang="en-US" dirty="0" err="1"/>
              <a:t>eg</a:t>
            </a:r>
            <a:r>
              <a:rPr lang="en-US" dirty="0"/>
              <a:t>. Partnership or other) driving this?</a:t>
            </a:r>
          </a:p>
          <a:p>
            <a:pPr marL="0" indent="450850">
              <a:buNone/>
            </a:pPr>
            <a:r>
              <a:rPr lang="en-US" dirty="0"/>
              <a:t>No </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569" y="1295026"/>
            <a:ext cx="6528173" cy="936625"/>
          </a:xfrm>
        </p:spPr>
        <p:txBody>
          <a:bodyPr/>
          <a:lstStyle/>
          <a:p>
            <a:r>
              <a:rPr lang="hu-HU" dirty="0" err="1"/>
              <a:t>Work</a:t>
            </a:r>
            <a:r>
              <a:rPr lang="hu-HU" dirty="0"/>
              <a:t> </a:t>
            </a:r>
            <a:r>
              <a:rPr lang="hu-HU" dirty="0" err="1"/>
              <a:t>Programme</a:t>
            </a:r>
            <a:r>
              <a:rPr lang="hu-HU" dirty="0"/>
              <a:t> </a:t>
            </a:r>
            <a:r>
              <a:rPr lang="hu-HU" dirty="0" err="1"/>
              <a:t>topic</a:t>
            </a:r>
            <a:endParaRPr lang="en-US" dirty="0"/>
          </a:p>
        </p:txBody>
      </p:sp>
      <p:sp>
        <p:nvSpPr>
          <p:cNvPr id="3" name="Content Placeholder 2"/>
          <p:cNvSpPr>
            <a:spLocks noGrp="1"/>
          </p:cNvSpPr>
          <p:nvPr>
            <p:ph idx="1"/>
          </p:nvPr>
        </p:nvSpPr>
        <p:spPr>
          <a:xfrm>
            <a:off x="1184181" y="2833242"/>
            <a:ext cx="8838359" cy="2697959"/>
          </a:xfrm>
        </p:spPr>
        <p:txBody>
          <a:bodyPr/>
          <a:lstStyle/>
          <a:p>
            <a:pPr marL="355600" indent="-355600">
              <a:buNone/>
            </a:pPr>
            <a:r>
              <a:rPr lang="en-US" dirty="0"/>
              <a:t>7. Are there any additional / background documents?</a:t>
            </a:r>
          </a:p>
          <a:p>
            <a:pPr marL="808038" indent="-452438">
              <a:buNone/>
            </a:pPr>
            <a:endParaRPr lang="en-US" dirty="0"/>
          </a:p>
          <a:p>
            <a:pPr marL="358775" indent="-3175">
              <a:buNone/>
            </a:pPr>
            <a:r>
              <a:rPr lang="en-US" dirty="0"/>
              <a:t>The proposers should look at the NGI solutions and technologies on the NGI catalogue at </a:t>
            </a:r>
            <a:r>
              <a:rPr lang="fr-BE" i="1" dirty="0">
                <a:hlinkClick r:id="rId2"/>
              </a:rPr>
              <a:t>http://NGI.eu</a:t>
            </a:r>
            <a:endParaRPr lang="en-US" sz="1400" i="1" dirty="0"/>
          </a:p>
          <a:p>
            <a:pPr marL="808038" indent="-452438">
              <a:buNone/>
            </a:pPr>
            <a:endParaRPr lang="en-US" sz="1400" dirty="0"/>
          </a:p>
          <a:p>
            <a:pPr marL="808038" indent="-452438">
              <a:buNone/>
            </a:pPr>
            <a:endParaRPr lang="en-US" sz="1400" dirty="0"/>
          </a:p>
          <a:p>
            <a:pPr marL="808038" indent="-452438">
              <a:buNone/>
            </a:pPr>
            <a:r>
              <a:rPr lang="en-US" sz="1400" dirty="0"/>
              <a:t>	</a:t>
            </a:r>
            <a:br>
              <a:rPr lang="en-US" sz="1400" dirty="0"/>
            </a:b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663" y="1340247"/>
            <a:ext cx="7738408" cy="936625"/>
          </a:xfrm>
        </p:spPr>
        <p:txBody>
          <a:bodyPr/>
          <a:lstStyle/>
          <a:p>
            <a:r>
              <a:rPr lang="hu-HU" dirty="0" err="1"/>
              <a:t>Upcoming</a:t>
            </a:r>
            <a:r>
              <a:rPr lang="hu-HU" dirty="0"/>
              <a:t> </a:t>
            </a:r>
            <a:r>
              <a:rPr lang="hu-HU" dirty="0" err="1"/>
              <a:t>events</a:t>
            </a:r>
            <a:r>
              <a:rPr lang="hu-HU" dirty="0"/>
              <a:t> / </a:t>
            </a:r>
            <a:r>
              <a:rPr lang="hu-HU" dirty="0" err="1"/>
              <a:t>information</a:t>
            </a:r>
            <a:r>
              <a:rPr lang="hu-HU" dirty="0"/>
              <a:t> </a:t>
            </a:r>
            <a:r>
              <a:rPr lang="hu-HU" dirty="0" err="1"/>
              <a:t>days</a:t>
            </a:r>
            <a:endParaRPr lang="en-US" dirty="0"/>
          </a:p>
        </p:txBody>
      </p:sp>
      <p:sp>
        <p:nvSpPr>
          <p:cNvPr id="3" name="Content Placeholder 2"/>
          <p:cNvSpPr>
            <a:spLocks noGrp="1"/>
          </p:cNvSpPr>
          <p:nvPr>
            <p:ph idx="1"/>
          </p:nvPr>
        </p:nvSpPr>
        <p:spPr>
          <a:xfrm>
            <a:off x="2209800" y="2132856"/>
            <a:ext cx="8243918" cy="4039344"/>
          </a:xfrm>
        </p:spPr>
        <p:txBody>
          <a:bodyPr/>
          <a:lstStyle/>
          <a:p>
            <a:pPr marL="808038" indent="-357188">
              <a:buNone/>
            </a:pPr>
            <a:br>
              <a:rPr lang="en-US" sz="1400" dirty="0"/>
            </a:br>
            <a:endParaRPr lang="en-US" dirty="0"/>
          </a:p>
        </p:txBody>
      </p:sp>
      <p:sp>
        <p:nvSpPr>
          <p:cNvPr id="4" name="Content Placeholder 2"/>
          <p:cNvSpPr txBox="1">
            <a:spLocks/>
          </p:cNvSpPr>
          <p:nvPr/>
        </p:nvSpPr>
        <p:spPr bwMode="auto">
          <a:xfrm>
            <a:off x="824753" y="2600182"/>
            <a:ext cx="955501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Tx/>
              <a:buChar char="•"/>
              <a:defRPr sz="2000" b="0">
                <a:solidFill>
                  <a:srgbClr val="FF0000"/>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47675" marR="0" lvl="0" indent="-447675"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srgbClr val="0F5494"/>
                </a:solidFill>
                <a:effectLst/>
                <a:uLnTx/>
                <a:uFillTx/>
                <a:latin typeface="Verdana"/>
                <a:ea typeface="+mn-ea"/>
                <a:cs typeface="+mn-cs"/>
              </a:rPr>
              <a:t>8. </a:t>
            </a:r>
            <a:r>
              <a:rPr kumimoji="0" lang="en-GB" sz="2400" b="0" i="0" u="none" strike="noStrike" kern="1200" cap="none" spc="0" normalizeH="0" baseline="0" noProof="0" dirty="0">
                <a:ln>
                  <a:noFill/>
                </a:ln>
                <a:solidFill>
                  <a:srgbClr val="0F5494"/>
                </a:solidFill>
                <a:effectLst/>
                <a:uLnTx/>
                <a:uFillTx/>
                <a:latin typeface="Verdana"/>
                <a:ea typeface="+mn-ea"/>
                <a:cs typeface="+mn-cs"/>
              </a:rPr>
              <a:t>Do you have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information</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en-GB" sz="2400" b="0" i="0" u="none" strike="noStrike" kern="1200" cap="none" spc="0" normalizeH="0" baseline="0" noProof="0" dirty="0">
                <a:ln>
                  <a:noFill/>
                </a:ln>
                <a:solidFill>
                  <a:srgbClr val="0F5494"/>
                </a:solidFill>
                <a:effectLst/>
                <a:uLnTx/>
                <a:uFillTx/>
                <a:latin typeface="Verdana"/>
                <a:ea typeface="+mn-ea"/>
                <a:cs typeface="+mn-cs"/>
              </a:rPr>
              <a:t>about future trends, emerging initiatives</a:t>
            </a:r>
            <a:r>
              <a:rPr kumimoji="0" lang="hu-HU" sz="2400" b="0" i="0" u="none" strike="noStrike" kern="1200" cap="none" spc="0" normalizeH="0" baseline="0" noProof="0" dirty="0">
                <a:ln>
                  <a:noFill/>
                </a:ln>
                <a:solidFill>
                  <a:srgbClr val="0F5494"/>
                </a:solidFill>
                <a:effectLst/>
                <a:uLnTx/>
                <a:uFillTx/>
                <a:latin typeface="Verdana"/>
                <a:ea typeface="+mn-ea"/>
                <a:cs typeface="+mn-cs"/>
              </a:rPr>
              <a:t>,</a:t>
            </a:r>
            <a:r>
              <a:rPr kumimoji="0" lang="en-GB" sz="2400" b="0" i="0" u="none" strike="noStrike" kern="1200" cap="none" spc="0" normalizeH="0" baseline="0" noProof="0" dirty="0">
                <a:ln>
                  <a:noFill/>
                </a:ln>
                <a:solidFill>
                  <a:srgbClr val="0F5494"/>
                </a:solidFill>
                <a:effectLst/>
                <a:uLnTx/>
                <a:uFillTx/>
                <a:latin typeface="Verdana"/>
                <a:ea typeface="+mn-ea"/>
                <a:cs typeface="+mn-cs"/>
              </a:rPr>
              <a:t> roadmaps</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key</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players</a:t>
            </a:r>
            <a:r>
              <a:rPr kumimoji="0" lang="hu-HU" sz="2400" b="0" i="0" u="none" strike="noStrike" kern="1200" cap="none" spc="0" normalizeH="0" baseline="0" noProof="0" dirty="0">
                <a:ln>
                  <a:noFill/>
                </a:ln>
                <a:solidFill>
                  <a:srgbClr val="0F5494"/>
                </a:solidFill>
                <a:effectLst/>
                <a:uLnTx/>
                <a:uFillTx/>
                <a:latin typeface="Verdana"/>
                <a:ea typeface="+mn-ea"/>
                <a:cs typeface="+mn-cs"/>
              </a:rPr>
              <a:t> in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this</a:t>
            </a:r>
            <a:r>
              <a:rPr kumimoji="0" lang="hu-HU" sz="2400" b="0" i="0" u="none" strike="noStrike" kern="1200" cap="none" spc="0" normalizeH="0" baseline="0" noProof="0" dirty="0">
                <a:ln>
                  <a:noFill/>
                </a:ln>
                <a:solidFill>
                  <a:srgbClr val="0F5494"/>
                </a:solidFill>
                <a:effectLst/>
                <a:uLnTx/>
                <a:uFillTx/>
                <a:latin typeface="Verdana"/>
                <a:ea typeface="+mn-ea"/>
                <a:cs typeface="+mn-cs"/>
              </a:rPr>
              <a:t> </a:t>
            </a:r>
            <a:r>
              <a:rPr kumimoji="0" lang="hu-HU" sz="2400" b="0" i="0" u="none" strike="noStrike" kern="1200" cap="none" spc="0" normalizeH="0" baseline="0" noProof="0" dirty="0" err="1">
                <a:ln>
                  <a:noFill/>
                </a:ln>
                <a:solidFill>
                  <a:srgbClr val="0F5494"/>
                </a:solidFill>
                <a:effectLst/>
                <a:uLnTx/>
                <a:uFillTx/>
                <a:latin typeface="Verdana"/>
                <a:ea typeface="+mn-ea"/>
                <a:cs typeface="+mn-cs"/>
              </a:rPr>
              <a:t>area</a:t>
            </a:r>
            <a:r>
              <a:rPr kumimoji="0" lang="en-GB" sz="2400" b="0" i="0" u="none" strike="noStrike" kern="1200" cap="none" spc="0" normalizeH="0" baseline="0" noProof="0" dirty="0">
                <a:ln>
                  <a:noFill/>
                </a:ln>
                <a:solidFill>
                  <a:srgbClr val="0F5494"/>
                </a:solidFill>
                <a:effectLst/>
                <a:uLnTx/>
                <a:uFillTx/>
                <a:latin typeface="Verdana"/>
                <a:ea typeface="+mn-ea"/>
                <a:cs typeface="+mn-cs"/>
              </a:rPr>
              <a:t>?</a:t>
            </a:r>
            <a:endParaRPr kumimoji="0" lang="en-US" sz="2400" b="0" i="0" u="none" strike="noStrike" kern="1200" cap="none" spc="0" normalizeH="0" baseline="0" noProof="0" dirty="0">
              <a:ln>
                <a:noFill/>
              </a:ln>
              <a:solidFill>
                <a:srgbClr val="0F5494"/>
              </a:solidFill>
              <a:effectLst/>
              <a:uLnTx/>
              <a:uFillTx/>
              <a:latin typeface="Verdana"/>
              <a:ea typeface="+mn-ea"/>
              <a:cs typeface="+mn-cs"/>
            </a:endParaRPr>
          </a:p>
          <a:p>
            <a:pPr marL="447675" marR="0" lvl="0" indent="3175" algn="l" defTabSz="914400" rtl="0" eaLnBrk="0" fontAlgn="base" latinLnBrk="0" hangingPunct="0">
              <a:lnSpc>
                <a:spcPct val="100000"/>
              </a:lnSpc>
              <a:spcBef>
                <a:spcPct val="20000"/>
              </a:spcBef>
              <a:spcAft>
                <a:spcPct val="0"/>
              </a:spcAft>
              <a:buClrTx/>
              <a:buSzTx/>
              <a:buFont typeface="Arial" pitchFamily="34" charset="0"/>
              <a:buNone/>
              <a:tabLst/>
              <a:defRPr/>
            </a:pPr>
            <a:br>
              <a:rPr kumimoji="0" lang="en-US" sz="1600" b="0" i="0" u="none" strike="noStrike" kern="1200" cap="none" spc="0" normalizeH="0" baseline="0" noProof="0" dirty="0">
                <a:ln>
                  <a:noFill/>
                </a:ln>
                <a:solidFill>
                  <a:srgbClr val="0F5494"/>
                </a:solidFill>
                <a:effectLst/>
                <a:uLnTx/>
                <a:uFillTx/>
                <a:latin typeface="Verdana"/>
                <a:ea typeface="+mn-ea"/>
                <a:cs typeface="+mn-cs"/>
              </a:rPr>
            </a:br>
            <a:r>
              <a:rPr kumimoji="0" lang="en-US" sz="2000" b="0" i="0" u="none" strike="noStrike" kern="1200" cap="none" spc="0" normalizeH="0" baseline="0" noProof="0" dirty="0">
                <a:ln>
                  <a:noFill/>
                </a:ln>
                <a:solidFill>
                  <a:srgbClr val="0F5494"/>
                </a:solidFill>
                <a:effectLst/>
                <a:uLnTx/>
                <a:uFillTx/>
                <a:latin typeface="Verdana"/>
                <a:ea typeface="+mn-ea"/>
                <a:cs typeface="+mn-cs"/>
              </a:rPr>
              <a:t>N/A</a:t>
            </a:r>
            <a:endParaRPr kumimoji="0" lang="en-US" sz="3600" b="0" i="0" u="none" strike="noStrike" kern="1200" cap="none" spc="0" normalizeH="0" baseline="0" noProof="0" dirty="0">
              <a:ln>
                <a:noFill/>
              </a:ln>
              <a:solidFill>
                <a:srgbClr val="0F5494"/>
              </a:solidFill>
              <a:effectLst/>
              <a:uLnTx/>
              <a:uFillTx/>
              <a:latin typeface="Verdana"/>
              <a:ea typeface="+mn-ea"/>
              <a:cs typeface="+mn-cs"/>
            </a:endParaRPr>
          </a:p>
          <a:p>
            <a:pPr marL="355600" marR="0" lvl="0" indent="-3556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fr-BE" sz="1000" b="0" i="0" u="none" strike="noStrike" kern="0" cap="none" spc="0" normalizeH="0" baseline="0" noProof="0" dirty="0">
              <a:ln>
                <a:noFill/>
              </a:ln>
              <a:solidFill>
                <a:srgbClr val="0F5494"/>
              </a:solidFill>
              <a:effectLst/>
              <a:uLnTx/>
              <a:uFillTx/>
              <a:latin typeface="Verdana"/>
              <a:ea typeface="+mn-ea"/>
              <a:cs typeface="+mn-cs"/>
            </a:endParaRPr>
          </a:p>
          <a:p>
            <a:pPr marL="447675" marR="0" lvl="0" indent="-447675"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9</a:t>
            </a:r>
            <a:r>
              <a:rPr kumimoji="0" lang="en-US"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Please</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list</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upcoming</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information</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days</a:t>
            </a:r>
            <a:r>
              <a:rPr kumimoji="0" lang="hu-HU" sz="2400" b="0" i="0" u="none" strike="noStrike" kern="0" cap="none" spc="0" normalizeH="0" baseline="0" noProof="0" dirty="0">
                <a:ln>
                  <a:noFill/>
                </a:ln>
                <a:solidFill>
                  <a:srgbClr val="0F5494"/>
                </a:solidFill>
                <a:effectLst/>
                <a:uLnTx/>
                <a:uFillTx/>
                <a:latin typeface="Verdana"/>
                <a:ea typeface="+mn-ea"/>
                <a:cs typeface="+mn-cs"/>
              </a:rPr>
              <a:t> and </a:t>
            </a:r>
            <a:r>
              <a:rPr kumimoji="0" lang="hu-HU" sz="2400" b="0" i="0" u="none" strike="noStrike" kern="0" cap="none" spc="0" normalizeH="0" baseline="0" noProof="0" dirty="0" err="1">
                <a:ln>
                  <a:noFill/>
                </a:ln>
                <a:solidFill>
                  <a:srgbClr val="0F5494"/>
                </a:solidFill>
                <a:effectLst/>
                <a:uLnTx/>
                <a:uFillTx/>
                <a:latin typeface="Verdana"/>
                <a:ea typeface="+mn-ea"/>
                <a:cs typeface="+mn-cs"/>
              </a:rPr>
              <a:t>other</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events</a:t>
            </a:r>
            <a:r>
              <a:rPr kumimoji="0" lang="hu-HU" sz="2400" b="0" i="0" u="none" strike="noStrike" kern="0" cap="none" spc="0" normalizeH="0" baseline="0" noProof="0" dirty="0">
                <a:ln>
                  <a:noFill/>
                </a:ln>
                <a:solidFill>
                  <a:srgbClr val="0F5494"/>
                </a:solidFill>
                <a:effectLst/>
                <a:uLnTx/>
                <a:uFillTx/>
                <a:latin typeface="Verdana"/>
                <a:ea typeface="+mn-ea"/>
                <a:cs typeface="+mn-cs"/>
              </a:rPr>
              <a:t> of </a:t>
            </a:r>
            <a:r>
              <a:rPr kumimoji="0" lang="hu-HU" sz="2400" b="0" i="0" u="none" strike="noStrike" kern="0" cap="none" spc="0" normalizeH="0" baseline="0" noProof="0" dirty="0" err="1">
                <a:ln>
                  <a:noFill/>
                </a:ln>
                <a:solidFill>
                  <a:srgbClr val="0F5494"/>
                </a:solidFill>
                <a:effectLst/>
                <a:uLnTx/>
                <a:uFillTx/>
                <a:latin typeface="Verdana"/>
                <a:ea typeface="+mn-ea"/>
                <a:cs typeface="+mn-cs"/>
              </a:rPr>
              <a:t>relevance</a:t>
            </a:r>
            <a:r>
              <a:rPr kumimoji="0" lang="hu-HU" sz="2400" b="0" i="0" u="none" strike="noStrike" kern="0" cap="none" spc="0" normalizeH="0" baseline="0" noProof="0" dirty="0">
                <a:ln>
                  <a:noFill/>
                </a:ln>
                <a:solidFill>
                  <a:srgbClr val="0F5494"/>
                </a:solidFill>
                <a:effectLst/>
                <a:uLnTx/>
                <a:uFillTx/>
                <a:latin typeface="Verdana"/>
                <a:ea typeface="+mn-ea"/>
                <a:cs typeface="+mn-cs"/>
              </a:rPr>
              <a:t> to </a:t>
            </a:r>
            <a:r>
              <a:rPr kumimoji="0" lang="hu-HU" sz="2400" b="0" i="0" u="none" strike="noStrike" kern="0" cap="none" spc="0" normalizeH="0" baseline="0" noProof="0" dirty="0" err="1">
                <a:ln>
                  <a:noFill/>
                </a:ln>
                <a:solidFill>
                  <a:srgbClr val="0F5494"/>
                </a:solidFill>
                <a:effectLst/>
                <a:uLnTx/>
                <a:uFillTx/>
                <a:latin typeface="Verdana"/>
                <a:ea typeface="+mn-ea"/>
                <a:cs typeface="+mn-cs"/>
              </a:rPr>
              <a:t>this</a:t>
            </a:r>
            <a:r>
              <a:rPr kumimoji="0" lang="hu-HU" sz="2400" b="0" i="0" u="none" strike="noStrike" kern="0" cap="none" spc="0" normalizeH="0" baseline="0" noProof="0" dirty="0">
                <a:ln>
                  <a:noFill/>
                </a:ln>
                <a:solidFill>
                  <a:srgbClr val="0F5494"/>
                </a:solidFill>
                <a:effectLst/>
                <a:uLnTx/>
                <a:uFillTx/>
                <a:latin typeface="Verdana"/>
                <a:ea typeface="+mn-ea"/>
                <a:cs typeface="+mn-cs"/>
              </a:rPr>
              <a:t> </a:t>
            </a:r>
            <a:r>
              <a:rPr kumimoji="0" lang="hu-HU" sz="2400" b="0" i="0" u="none" strike="noStrike" kern="0" cap="none" spc="0" normalizeH="0" baseline="0" noProof="0" dirty="0" err="1">
                <a:ln>
                  <a:noFill/>
                </a:ln>
                <a:solidFill>
                  <a:srgbClr val="0F5494"/>
                </a:solidFill>
                <a:effectLst/>
                <a:uLnTx/>
                <a:uFillTx/>
                <a:latin typeface="Verdana"/>
                <a:ea typeface="+mn-ea"/>
                <a:cs typeface="+mn-cs"/>
              </a:rPr>
              <a:t>area</a:t>
            </a: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600" b="0" i="0" u="none" strike="noStrike" kern="0" cap="none" spc="0" normalizeH="0" baseline="0" noProof="0" dirty="0">
              <a:ln>
                <a:noFill/>
              </a:ln>
              <a:solidFill>
                <a:srgbClr val="0F5494"/>
              </a:solidFill>
              <a:effectLst/>
              <a:uLnTx/>
              <a:uFillTx/>
              <a:latin typeface="Verdana"/>
              <a:ea typeface="+mn-ea"/>
              <a:cs typeface="+mn-cs"/>
            </a:endParaRPr>
          </a:p>
          <a:p>
            <a:pPr marL="808038" marR="0" lvl="0" indent="-360363"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Information Day: 14 December 2022 10h-12h</a:t>
            </a: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a:p>
            <a:pPr marL="808038" marR="0" lvl="0" indent="-4524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	</a:t>
            </a:r>
            <a:br>
              <a:rPr kumimoji="0" lang="en-US" sz="1400" b="0" i="0" u="none" strike="noStrike" kern="0" cap="none" spc="0" normalizeH="0" baseline="0" noProof="0" dirty="0">
                <a:ln>
                  <a:noFill/>
                </a:ln>
                <a:solidFill>
                  <a:srgbClr val="0F5494"/>
                </a:solidFill>
                <a:effectLst/>
                <a:uLnTx/>
                <a:uFillTx/>
                <a:latin typeface="Verdana"/>
                <a:ea typeface="+mn-ea"/>
                <a:cs typeface="+mn-cs"/>
              </a:rPr>
            </a:b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1707244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id="{71E41ADC-000B-9646-940C-E7C6F6019C5E}"/>
              </a:ext>
            </a:extLst>
          </p:cNvPr>
          <p:cNvSpPr>
            <a:spLocks noGrp="1"/>
          </p:cNvSpPr>
          <p:nvPr>
            <p:ph type="subTitle" idx="1"/>
          </p:nvPr>
        </p:nvSpPr>
        <p:spPr>
          <a:xfrm>
            <a:off x="2152854" y="5839074"/>
            <a:ext cx="3754187" cy="326231"/>
          </a:xfrm>
        </p:spPr>
        <p:txBody>
          <a:bodyPr>
            <a:normAutofit/>
          </a:bodyPr>
          <a:lstStyle/>
          <a:p>
            <a:r>
              <a:rPr lang="it-CH" sz="1400" b="0" i="1" dirty="0"/>
              <a:t>European </a:t>
            </a:r>
            <a:r>
              <a:rPr lang="it-CH" sz="1400" b="0" i="1" dirty="0" err="1"/>
              <a:t>Commission</a:t>
            </a:r>
            <a:r>
              <a:rPr lang="it-CH" sz="1400" b="0" i="1" dirty="0"/>
              <a:t> – DG CONNECT</a:t>
            </a:r>
            <a:endParaRPr lang="it-CH" sz="1400" b="0" dirty="0"/>
          </a:p>
        </p:txBody>
      </p:sp>
      <p:sp>
        <p:nvSpPr>
          <p:cNvPr id="8" name="Titolo 7">
            <a:extLst>
              <a:ext uri="{FF2B5EF4-FFF2-40B4-BE49-F238E27FC236}">
                <a16:creationId xmlns:a16="http://schemas.microsoft.com/office/drawing/2014/main" id="{38E100B7-2C65-9048-BC62-02B237E39E55}"/>
              </a:ext>
            </a:extLst>
          </p:cNvPr>
          <p:cNvSpPr>
            <a:spLocks noGrp="1"/>
          </p:cNvSpPr>
          <p:nvPr>
            <p:ph type="ctrTitle"/>
          </p:nvPr>
        </p:nvSpPr>
        <p:spPr>
          <a:xfrm>
            <a:off x="1991545" y="3140968"/>
            <a:ext cx="8064551" cy="1584176"/>
          </a:xfrm>
        </p:spPr>
        <p:txBody>
          <a:bodyPr/>
          <a:lstStyle/>
          <a:p>
            <a:pPr>
              <a:spcBef>
                <a:spcPts val="600"/>
              </a:spcBef>
            </a:pPr>
            <a:r>
              <a:rPr lang="en-US" sz="2400" dirty="0"/>
              <a:t>NEXT GENERATION INTERNET IN WP 2023</a:t>
            </a:r>
            <a:br>
              <a:rPr lang="en-US" sz="2400" dirty="0"/>
            </a:br>
            <a:br>
              <a:rPr lang="en-US" sz="1100" dirty="0"/>
            </a:br>
            <a:r>
              <a:rPr lang="en-US" sz="2400" cap="none" dirty="0"/>
              <a:t>Section: An Internet of Trust</a:t>
            </a:r>
            <a:br>
              <a:rPr lang="en-US" sz="2400" dirty="0"/>
            </a:br>
            <a:br>
              <a:rPr lang="en-US" sz="800" dirty="0"/>
            </a:br>
            <a:r>
              <a:rPr lang="en-US" sz="2400" cap="none" dirty="0"/>
              <a:t>Topic: NGI International Collaboration – USA</a:t>
            </a:r>
          </a:p>
        </p:txBody>
      </p:sp>
      <p:sp>
        <p:nvSpPr>
          <p:cNvPr id="4" name="Sottotitolo 8">
            <a:extLst>
              <a:ext uri="{FF2B5EF4-FFF2-40B4-BE49-F238E27FC236}">
                <a16:creationId xmlns:a16="http://schemas.microsoft.com/office/drawing/2014/main" id="{DEA7E601-8E6E-BA42-9CF5-F22A7F4BEF56}"/>
              </a:ext>
            </a:extLst>
          </p:cNvPr>
          <p:cNvSpPr txBox="1">
            <a:spLocks/>
          </p:cNvSpPr>
          <p:nvPr/>
        </p:nvSpPr>
        <p:spPr>
          <a:xfrm>
            <a:off x="2152854" y="5479034"/>
            <a:ext cx="3754187" cy="326231"/>
          </a:xfrm>
          <a:prstGeom prst="rect">
            <a:avLst/>
          </a:prstGeom>
          <a:effectLst/>
        </p:spPr>
        <p:txBody>
          <a:bodyPr vert="horz" lIns="68580" tIns="34290" rIns="68580" bIns="34290" rtlCol="0" anchor="t">
            <a:normAutofit/>
          </a:bodyPr>
          <a:lstStyle>
            <a:lvl1pPr marL="0" indent="0" algn="l" defTabSz="457200" rtl="0" eaLnBrk="1" latinLnBrk="0" hangingPunct="1">
              <a:spcBef>
                <a:spcPct val="20000"/>
              </a:spcBef>
              <a:spcAft>
                <a:spcPts val="600"/>
              </a:spcAft>
              <a:buClr>
                <a:schemeClr val="accent3"/>
              </a:buClr>
              <a:buFont typeface="Wingdings 2" charset="2"/>
              <a:buNone/>
              <a:defRPr sz="1800" b="1" i="0" kern="1200">
                <a:solidFill>
                  <a:srgbClr val="205374"/>
                </a:solidFill>
                <a:latin typeface="Montserrat" charset="0"/>
                <a:ea typeface="Montserrat" charset="0"/>
                <a:cs typeface="Montserrat" charset="0"/>
              </a:defRPr>
            </a:lvl1pPr>
            <a:lvl2pPr marL="457200" indent="0" algn="ctr" defTabSz="457200" rtl="0" eaLnBrk="1" latinLnBrk="0" hangingPunct="1">
              <a:spcBef>
                <a:spcPct val="20000"/>
              </a:spcBef>
              <a:spcAft>
                <a:spcPts val="600"/>
              </a:spcAft>
              <a:buClr>
                <a:schemeClr val="accent3"/>
              </a:buClr>
              <a:buFont typeface="Wingdings 2" charset="2"/>
              <a:buNone/>
              <a:defRPr sz="1600" b="0" i="0" kern="1200">
                <a:solidFill>
                  <a:schemeClr val="tx1">
                    <a:tint val="75000"/>
                  </a:schemeClr>
                </a:solidFill>
                <a:latin typeface="Montserrat" charset="0"/>
                <a:ea typeface="Montserrat" charset="0"/>
                <a:cs typeface="Montserrat" charset="0"/>
              </a:defRPr>
            </a:lvl2pPr>
            <a:lvl3pPr marL="914400" indent="0" algn="ctr" defTabSz="457200" rtl="0" eaLnBrk="1" latinLnBrk="0" hangingPunct="1">
              <a:spcBef>
                <a:spcPct val="20000"/>
              </a:spcBef>
              <a:spcAft>
                <a:spcPts val="600"/>
              </a:spcAft>
              <a:buClr>
                <a:schemeClr val="accent3"/>
              </a:buClr>
              <a:buFont typeface="Wingdings 2" charset="2"/>
              <a:buNone/>
              <a:defRPr sz="1400" b="0" i="0" kern="1200">
                <a:solidFill>
                  <a:schemeClr val="tx1">
                    <a:tint val="75000"/>
                  </a:schemeClr>
                </a:solidFill>
                <a:latin typeface="Montserrat" charset="0"/>
                <a:ea typeface="Montserrat" charset="0"/>
                <a:cs typeface="Montserrat" charset="0"/>
              </a:defRPr>
            </a:lvl3pPr>
            <a:lvl4pPr marL="13716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4pPr>
            <a:lvl5pPr marL="18288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defTabSz="342900">
              <a:spcAft>
                <a:spcPts val="450"/>
              </a:spcAft>
              <a:buClr>
                <a:srgbClr val="6D99A7"/>
              </a:buClr>
            </a:pPr>
            <a:r>
              <a:rPr lang="en-US" sz="1600" dirty="0"/>
              <a:t>Jorge GASÓS</a:t>
            </a:r>
            <a:endParaRPr lang="it-CH" sz="1600" b="0" dirty="0"/>
          </a:p>
        </p:txBody>
      </p:sp>
      <p:sp>
        <p:nvSpPr>
          <p:cNvPr id="5" name="TextBox 4">
            <a:extLst>
              <a:ext uri="{FF2B5EF4-FFF2-40B4-BE49-F238E27FC236}">
                <a16:creationId xmlns:a16="http://schemas.microsoft.com/office/drawing/2014/main" id="{1C038973-74A8-4B7C-8838-D2BC53E5F0F7}"/>
              </a:ext>
            </a:extLst>
          </p:cNvPr>
          <p:cNvSpPr txBox="1"/>
          <p:nvPr/>
        </p:nvSpPr>
        <p:spPr>
          <a:xfrm>
            <a:off x="6760091" y="5176012"/>
            <a:ext cx="4813345" cy="754053"/>
          </a:xfrm>
          <a:prstGeom prst="rect">
            <a:avLst/>
          </a:prstGeom>
          <a:noFill/>
        </p:spPr>
        <p:txBody>
          <a:bodyPr wrap="square" rtlCol="0">
            <a:spAutoFit/>
          </a:bodyPr>
          <a:lstStyle/>
          <a:p>
            <a:r>
              <a:rPr lang="en-IE" sz="2500" b="0" i="0" u="none" strike="noStrike" dirty="0">
                <a:solidFill>
                  <a:srgbClr val="034EA2"/>
                </a:solidFill>
                <a:effectLst/>
                <a:latin typeface="Calibri" panose="020F0502020204030204" pitchFamily="34" charset="0"/>
              </a:rPr>
              <a:t>HORIZON-CL4-2023-HUMAN-01-13</a:t>
            </a:r>
            <a:endParaRPr lang="en-IE" sz="2500" dirty="0">
              <a:solidFill>
                <a:srgbClr val="034EA2"/>
              </a:solidFill>
            </a:endParaRPr>
          </a:p>
          <a:p>
            <a:endParaRPr lang="en-IE" dirty="0"/>
          </a:p>
        </p:txBody>
      </p:sp>
    </p:spTree>
    <p:extLst>
      <p:ext uri="{BB962C8B-B14F-4D97-AF65-F5344CB8AC3E}">
        <p14:creationId xmlns:p14="http://schemas.microsoft.com/office/powerpoint/2010/main" val="162084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04864"/>
            <a:ext cx="10225136" cy="3816525"/>
          </a:xfrm>
        </p:spPr>
        <p:txBody>
          <a:bodyPr/>
          <a:lstStyle/>
          <a:p>
            <a:pPr>
              <a:buNone/>
            </a:pPr>
            <a:r>
              <a:rPr lang="en-US" dirty="0"/>
              <a:t>We do </a:t>
            </a:r>
            <a:r>
              <a:rPr lang="en-US" u="sng" dirty="0"/>
              <a:t>NOT</a:t>
            </a:r>
            <a:r>
              <a:rPr lang="en-US" dirty="0"/>
              <a:t> want:</a:t>
            </a:r>
          </a:p>
          <a:p>
            <a:pPr lvl="1"/>
            <a:r>
              <a:rPr lang="en-US" dirty="0">
                <a:solidFill>
                  <a:schemeClr val="accent6">
                    <a:lumMod val="75000"/>
                  </a:schemeClr>
                </a:solidFill>
              </a:rPr>
              <a:t>Academic focus with limited potential for commercial exploitation of the results after the end of the project.</a:t>
            </a:r>
          </a:p>
          <a:p>
            <a:pPr lvl="1"/>
            <a:r>
              <a:rPr lang="en-US" dirty="0">
                <a:solidFill>
                  <a:schemeClr val="accent6">
                    <a:lumMod val="75000"/>
                  </a:schemeClr>
                </a:solidFill>
              </a:rPr>
              <a:t>Lack of or limited </a:t>
            </a:r>
            <a:r>
              <a:rPr lang="en-US" b="1" dirty="0">
                <a:solidFill>
                  <a:schemeClr val="accent6">
                    <a:lumMod val="75000"/>
                  </a:schemeClr>
                </a:solidFill>
              </a:rPr>
              <a:t>end user </a:t>
            </a:r>
            <a:r>
              <a:rPr lang="en-US" dirty="0">
                <a:solidFill>
                  <a:schemeClr val="accent6">
                    <a:lumMod val="75000"/>
                  </a:schemeClr>
                </a:solidFill>
              </a:rPr>
              <a:t>involvement (human-centric approach)</a:t>
            </a:r>
          </a:p>
          <a:p>
            <a:pPr lvl="1"/>
            <a:r>
              <a:rPr lang="en-US" dirty="0">
                <a:solidFill>
                  <a:schemeClr val="accent6">
                    <a:lumMod val="75000"/>
                  </a:schemeClr>
                </a:solidFill>
              </a:rPr>
              <a:t>Lack of critical mass of industry and therefore non-realistic settings disconnected from actual needs of key industries, sectors and services.</a:t>
            </a:r>
          </a:p>
          <a:p>
            <a:pPr lvl="1"/>
            <a:r>
              <a:rPr lang="en-US" dirty="0">
                <a:solidFill>
                  <a:schemeClr val="accent6">
                    <a:lumMod val="75000"/>
                  </a:schemeClr>
                </a:solidFill>
              </a:rPr>
              <a:t>Focus on low impact sectors with little potential to deliver economic or societal benefits.</a:t>
            </a:r>
          </a:p>
          <a:p>
            <a:pPr lvl="1"/>
            <a:r>
              <a:rPr lang="en-US" i="1" dirty="0"/>
              <a:t>DEVIATIONS FROM ADMIN/FORMAL requirements: font size and formatting imposed by the templates.</a:t>
            </a:r>
          </a:p>
          <a:p>
            <a:pPr marL="457200" lvl="1" indent="0">
              <a:buNone/>
            </a:pPr>
            <a:endParaRPr lang="en-US" dirty="0">
              <a:solidFill>
                <a:schemeClr val="accent6">
                  <a:lumMod val="75000"/>
                </a:schemeClr>
              </a:solidFill>
            </a:endParaRPr>
          </a:p>
          <a:p>
            <a:pPr>
              <a:buNone/>
            </a:pPr>
            <a:endParaRPr lang="en-US" dirty="0"/>
          </a:p>
        </p:txBody>
      </p:sp>
      <p:sp>
        <p:nvSpPr>
          <p:cNvPr id="7" name="Title 1">
            <a:extLst>
              <a:ext uri="{FF2B5EF4-FFF2-40B4-BE49-F238E27FC236}">
                <a16:creationId xmlns:a16="http://schemas.microsoft.com/office/drawing/2014/main" id="{398B7009-E4D7-41BC-A2EB-F8E7BC084E3A}"/>
              </a:ext>
            </a:extLst>
          </p:cNvPr>
          <p:cNvSpPr>
            <a:spLocks noGrp="1"/>
          </p:cNvSpPr>
          <p:nvPr>
            <p:ph type="title"/>
          </p:nvPr>
        </p:nvSpPr>
        <p:spPr>
          <a:xfrm>
            <a:off x="911424" y="1196752"/>
            <a:ext cx="9001000" cy="1225054"/>
          </a:xfrm>
        </p:spPr>
        <p:txBody>
          <a:bodyPr/>
          <a:lstStyle/>
          <a:p>
            <a:r>
              <a:rPr lang="en-US" dirty="0"/>
              <a:t>HORIZON-CL4-2023-HUMAN-01-02</a:t>
            </a:r>
            <a:endParaRPr 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039" y="1321921"/>
            <a:ext cx="4520078" cy="936625"/>
          </a:xfrm>
        </p:spPr>
        <p:txBody>
          <a:bodyPr/>
          <a:lstStyle/>
          <a:p>
            <a:r>
              <a:rPr lang="hu-HU" dirty="0" err="1"/>
              <a:t>Work</a:t>
            </a:r>
            <a:r>
              <a:rPr lang="hu-HU" dirty="0"/>
              <a:t> Programme</a:t>
            </a:r>
            <a:r>
              <a:rPr lang="en-IE" dirty="0"/>
              <a:t>:</a:t>
            </a:r>
            <a:endParaRPr lang="en-US" dirty="0"/>
          </a:p>
        </p:txBody>
      </p:sp>
      <p:sp>
        <p:nvSpPr>
          <p:cNvPr id="3" name="Content Placeholder 2"/>
          <p:cNvSpPr>
            <a:spLocks noGrp="1"/>
          </p:cNvSpPr>
          <p:nvPr>
            <p:ph idx="1"/>
          </p:nvPr>
        </p:nvSpPr>
        <p:spPr>
          <a:xfrm>
            <a:off x="977153" y="2492896"/>
            <a:ext cx="8863263" cy="3744416"/>
          </a:xfrm>
          <a:ln>
            <a:noFill/>
          </a:ln>
        </p:spPr>
        <p:txBody>
          <a:bodyPr/>
          <a:lstStyle/>
          <a:p>
            <a:pPr>
              <a:buNone/>
            </a:pPr>
            <a:r>
              <a:rPr lang="en-US" dirty="0"/>
              <a:t>1. What are you looking for?</a:t>
            </a:r>
            <a:br>
              <a:rPr lang="en-US" dirty="0"/>
            </a:br>
            <a:endParaRPr lang="en-US" sz="1800" dirty="0"/>
          </a:p>
          <a:p>
            <a:r>
              <a:rPr lang="en-US" sz="2000" dirty="0"/>
              <a:t>Enhanced EU-US cooperation in the development of Next Generation Internet technologies, services and standards</a:t>
            </a:r>
          </a:p>
          <a:p>
            <a:pPr>
              <a:spcBef>
                <a:spcPts val="1080"/>
              </a:spcBef>
            </a:pPr>
            <a:r>
              <a:rPr lang="en-US" sz="2000" dirty="0"/>
              <a:t>A transatlantic ecosystem of Internet researchers, open source developers, high-tech startups, …</a:t>
            </a:r>
          </a:p>
          <a:p>
            <a:pPr>
              <a:spcBef>
                <a:spcPts val="1080"/>
              </a:spcBef>
            </a:pPr>
            <a:r>
              <a:rPr lang="en-US" sz="2000" dirty="0"/>
              <a:t>Generate new business opportunities for European Internet innovators based on </a:t>
            </a:r>
            <a:r>
              <a:rPr lang="en-US" sz="2000" dirty="0" err="1"/>
              <a:t>decentralised</a:t>
            </a:r>
            <a:r>
              <a:rPr lang="en-US" sz="2000" dirty="0"/>
              <a:t> technologies and open source</a:t>
            </a:r>
          </a:p>
          <a:p>
            <a:endParaRPr lang="en-US" dirty="0"/>
          </a:p>
          <a:p>
            <a:endParaRPr lang="en-US" dirty="0"/>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24088" y="1124224"/>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hu-HU" kern="0" dirty="0" err="1">
                <a:latin typeface="Verdana"/>
              </a:rPr>
              <a:t>Work</a:t>
            </a:r>
            <a:r>
              <a:rPr lang="hu-HU" kern="0" dirty="0">
                <a:latin typeface="Verdana"/>
              </a:rPr>
              <a:t> Programme </a:t>
            </a:r>
            <a:r>
              <a:rPr lang="hu-HU" kern="0" dirty="0" err="1">
                <a:latin typeface="Verdana"/>
              </a:rPr>
              <a:t>topic</a:t>
            </a:r>
            <a:r>
              <a:rPr lang="en-IE" kern="0" dirty="0">
                <a:latin typeface="Verdana"/>
              </a:rPr>
              <a:t> </a:t>
            </a:r>
          </a:p>
        </p:txBody>
      </p:sp>
      <p:sp>
        <p:nvSpPr>
          <p:cNvPr id="9" name="Text Placeholder 9"/>
          <p:cNvSpPr txBox="1">
            <a:spLocks/>
          </p:cNvSpPr>
          <p:nvPr/>
        </p:nvSpPr>
        <p:spPr bwMode="gray">
          <a:xfrm>
            <a:off x="591670" y="1943950"/>
            <a:ext cx="10318376" cy="3382475"/>
          </a:xfrm>
          <a:prstGeom prst="rect">
            <a:avLst/>
          </a:prstGeom>
        </p:spPr>
        <p:txBody>
          <a:bodyPr vert="horz" lIns="91440" tIns="45720" rIns="91440" bIns="45720" rtlCol="0">
            <a:noAutofit/>
          </a:bodyPr>
          <a:lstStyle>
            <a:lvl1pPr marL="273050" marR="0" indent="-27305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sz="1600" b="1" kern="1200">
                <a:solidFill>
                  <a:schemeClr val="tx2"/>
                </a:solidFill>
                <a:latin typeface="+mn-lt"/>
                <a:ea typeface="+mn-ea"/>
                <a:cs typeface="+mn-cs"/>
              </a:defRPr>
            </a:lvl1pPr>
            <a:lvl2pPr marL="273050" marR="0" indent="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None/>
              <a:tabLst/>
              <a:defRPr sz="1600" kern="1200">
                <a:solidFill>
                  <a:schemeClr val="tx2"/>
                </a:solidFill>
                <a:latin typeface="+mn-lt"/>
                <a:ea typeface="+mn-ea"/>
                <a:cs typeface="+mn-cs"/>
              </a:defRPr>
            </a:lvl2pPr>
            <a:lvl3pPr marL="622300" marR="0" indent="-28575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mn-cs"/>
              </a:defRPr>
            </a:lvl3pPr>
            <a:lvl4pPr marL="895350" marR="0" indent="-273050" algn="l" defTabSz="914400" rtl="0" eaLnBrk="1" fontAlgn="base" latinLnBrk="0" hangingPunct="1">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Arial" panose="020B0604020202020204" pitchFamily="34" charset="0"/>
              </a:defRPr>
            </a:lvl4pPr>
            <a:lvl5pPr marL="1166813" marR="0" indent="-271463" algn="l" defTabSz="914400" rtl="0" eaLnBrk="1" fontAlgn="base" latinLnBrk="0" hangingPunct="1">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113" lvl="1" indent="-273050">
              <a:spcBef>
                <a:spcPts val="0"/>
              </a:spcBef>
            </a:pPr>
            <a:endParaRPr lang="fr-BE" sz="1200" dirty="0">
              <a:solidFill>
                <a:srgbClr val="003776"/>
              </a:solidFill>
              <a:latin typeface="Arial" panose="020B0604020202020204"/>
            </a:endParaRPr>
          </a:p>
          <a:p>
            <a:r>
              <a:rPr lang="en-US" sz="2000" dirty="0">
                <a:solidFill>
                  <a:srgbClr val="0F5494"/>
                </a:solidFill>
                <a:latin typeface="Arial" panose="020B0604020202020204" pitchFamily="34" charset="0"/>
                <a:cs typeface="Arial" panose="020B0604020202020204" pitchFamily="34" charset="0"/>
              </a:rPr>
              <a:t>NGI International Collaboration - USA (RIA, € 4 million, 80% FSTP</a:t>
            </a:r>
            <a:r>
              <a:rPr lang="en-GB" sz="2000" dirty="0">
                <a:solidFill>
                  <a:srgbClr val="0F5494"/>
                </a:solidFill>
                <a:latin typeface="Arial" panose="020B0604020202020204" pitchFamily="34" charset="0"/>
                <a:cs typeface="Arial" panose="020B0604020202020204" pitchFamily="34" charset="0"/>
              </a:rPr>
              <a:t>)</a:t>
            </a:r>
            <a:endParaRPr lang="fr-FR" sz="2000" dirty="0">
              <a:solidFill>
                <a:srgbClr val="0F5494"/>
              </a:solidFill>
              <a:latin typeface="Arial" panose="020B0604020202020204" pitchFamily="34" charset="0"/>
              <a:cs typeface="Arial" panose="020B0604020202020204" pitchFamily="34" charset="0"/>
            </a:endParaRPr>
          </a:p>
          <a:p>
            <a:pPr marL="625475" lvl="1" indent="1588">
              <a:spcBef>
                <a:spcPts val="900"/>
              </a:spcBef>
            </a:pPr>
            <a:r>
              <a:rPr lang="en-US" sz="2000" dirty="0">
                <a:solidFill>
                  <a:srgbClr val="0F5494"/>
                </a:solidFill>
                <a:latin typeface="Arial" panose="020B0604020202020204" pitchFamily="34" charset="0"/>
                <a:cs typeface="Arial" panose="020B0604020202020204" pitchFamily="34" charset="0"/>
              </a:rPr>
              <a:t>R&amp;I projects between European NGI researchers / innovators and entities participating in Internet related projects funded by NSF</a:t>
            </a:r>
            <a:r>
              <a:rPr lang="en-GB" sz="2000" dirty="0">
                <a:solidFill>
                  <a:srgbClr val="0F5494"/>
                </a:solidFill>
                <a:latin typeface="Arial" panose="020B0604020202020204" pitchFamily="34" charset="0"/>
                <a:cs typeface="Arial" panose="020B0604020202020204" pitchFamily="34" charset="0"/>
              </a:rPr>
              <a:t>:</a:t>
            </a:r>
          </a:p>
          <a:p>
            <a:pPr marL="900113" lvl="1" indent="-273050">
              <a:spcBef>
                <a:spcPts val="900"/>
              </a:spcBef>
            </a:pPr>
            <a:r>
              <a:rPr lang="en-GB" sz="2000" dirty="0">
                <a:solidFill>
                  <a:srgbClr val="0F5494"/>
                </a:solidFill>
                <a:latin typeface="Arial" panose="020B0604020202020204" pitchFamily="34" charset="0"/>
                <a:cs typeface="Arial" panose="020B0604020202020204" pitchFamily="34" charset="0"/>
              </a:rPr>
              <a:t>-	</a:t>
            </a:r>
            <a:r>
              <a:rPr lang="en-US" sz="2000" dirty="0">
                <a:solidFill>
                  <a:srgbClr val="0F5494"/>
                </a:solidFill>
                <a:latin typeface="Arial" panose="020B0604020202020204" pitchFamily="34" charset="0"/>
                <a:cs typeface="Arial" panose="020B0604020202020204" pitchFamily="34" charset="0"/>
              </a:rPr>
              <a:t>Proposals should implement three open calls and should make provisions for the coordination with NSF of these open calls in terms of scope, proposals submission and selection, as well as implementation of the third party projects</a:t>
            </a:r>
            <a:endParaRPr lang="en-GB" sz="2000" dirty="0">
              <a:solidFill>
                <a:srgbClr val="0F5494"/>
              </a:solidFill>
              <a:latin typeface="Arial" panose="020B0604020202020204" pitchFamily="34" charset="0"/>
              <a:cs typeface="Arial" panose="020B0604020202020204" pitchFamily="34" charset="0"/>
            </a:endParaRPr>
          </a:p>
          <a:p>
            <a:pPr marL="900113" lvl="1" indent="-273050">
              <a:spcBef>
                <a:spcPts val="900"/>
              </a:spcBef>
            </a:pPr>
            <a:r>
              <a:rPr lang="en-US" sz="2000" dirty="0">
                <a:solidFill>
                  <a:srgbClr val="0F5494"/>
                </a:solidFill>
                <a:latin typeface="Arial" panose="020B0604020202020204" pitchFamily="34" charset="0"/>
                <a:cs typeface="Arial" panose="020B0604020202020204" pitchFamily="34" charset="0"/>
              </a:rPr>
              <a:t>-	The thematic focus should be on trust / privacy, data sharing and portability, sustainable internet, electronic identities, internet architecture renovation and </a:t>
            </a:r>
            <a:r>
              <a:rPr lang="en-US" sz="2000" dirty="0" err="1">
                <a:solidFill>
                  <a:srgbClr val="0F5494"/>
                </a:solidFill>
                <a:latin typeface="Arial" panose="020B0604020202020204" pitchFamily="34" charset="0"/>
                <a:cs typeface="Arial" panose="020B0604020202020204" pitchFamily="34" charset="0"/>
              </a:rPr>
              <a:t>decentralised</a:t>
            </a:r>
            <a:r>
              <a:rPr lang="en-US" sz="2000" dirty="0">
                <a:solidFill>
                  <a:srgbClr val="0F5494"/>
                </a:solidFill>
                <a:latin typeface="Arial" panose="020B0604020202020204" pitchFamily="34" charset="0"/>
                <a:cs typeface="Arial" panose="020B0604020202020204" pitchFamily="34" charset="0"/>
              </a:rPr>
              <a:t> technologies</a:t>
            </a:r>
          </a:p>
          <a:p>
            <a:pPr marL="900113" lvl="1" indent="-273050">
              <a:spcBef>
                <a:spcPts val="900"/>
              </a:spcBef>
            </a:pPr>
            <a:r>
              <a:rPr lang="en-US" sz="2000" dirty="0">
                <a:solidFill>
                  <a:srgbClr val="0F5494"/>
                </a:solidFill>
                <a:latin typeface="Arial" panose="020B0604020202020204" pitchFamily="34" charset="0"/>
                <a:cs typeface="Arial" panose="020B0604020202020204" pitchFamily="34" charset="0"/>
              </a:rPr>
              <a:t>-	Research leading to advanced technology development; may include joint demonstrators and joint contributions to standards</a:t>
            </a:r>
            <a:endParaRPr lang="en-GB" sz="2000" dirty="0">
              <a:solidFill>
                <a:srgbClr val="0F5494"/>
              </a:solidFill>
              <a:latin typeface="Arial" panose="020B0604020202020204" pitchFamily="34" charset="0"/>
              <a:cs typeface="Arial" panose="020B0604020202020204" pitchFamily="34" charset="0"/>
            </a:endParaRPr>
          </a:p>
          <a:p>
            <a:pPr marL="900113" lvl="1" indent="-273050">
              <a:spcBef>
                <a:spcPts val="0"/>
              </a:spcBef>
            </a:pPr>
            <a:endParaRPr lang="fr-BE" sz="1200" dirty="0">
              <a:solidFill>
                <a:srgbClr val="003776"/>
              </a:solidFill>
              <a:latin typeface="Arial" panose="020B0604020202020204"/>
            </a:endParaRPr>
          </a:p>
        </p:txBody>
      </p:sp>
    </p:spTree>
    <p:extLst>
      <p:ext uri="{BB962C8B-B14F-4D97-AF65-F5344CB8AC3E}">
        <p14:creationId xmlns:p14="http://schemas.microsoft.com/office/powerpoint/2010/main" val="35483361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71688" y="126876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8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hu-HU" kern="0" dirty="0" err="1">
                <a:latin typeface="Verdana"/>
              </a:rPr>
              <a:t>Work</a:t>
            </a:r>
            <a:r>
              <a:rPr lang="hu-HU" kern="0" dirty="0">
                <a:latin typeface="Verdana"/>
              </a:rPr>
              <a:t> Programme </a:t>
            </a:r>
            <a:r>
              <a:rPr lang="hu-HU" kern="0" dirty="0" err="1">
                <a:latin typeface="Verdana"/>
              </a:rPr>
              <a:t>topic</a:t>
            </a:r>
            <a:r>
              <a:rPr lang="en-IE" kern="0" dirty="0">
                <a:latin typeface="Verdana"/>
              </a:rPr>
              <a:t> (cont.) </a:t>
            </a:r>
          </a:p>
        </p:txBody>
      </p:sp>
      <p:sp>
        <p:nvSpPr>
          <p:cNvPr id="9" name="Text Placeholder 9"/>
          <p:cNvSpPr txBox="1">
            <a:spLocks/>
          </p:cNvSpPr>
          <p:nvPr/>
        </p:nvSpPr>
        <p:spPr bwMode="gray">
          <a:xfrm>
            <a:off x="475129" y="1988841"/>
            <a:ext cx="9689271" cy="3382475"/>
          </a:xfrm>
          <a:prstGeom prst="rect">
            <a:avLst/>
          </a:prstGeom>
        </p:spPr>
        <p:txBody>
          <a:bodyPr vert="horz" lIns="91440" tIns="45720" rIns="91440" bIns="45720" rtlCol="0">
            <a:noAutofit/>
          </a:bodyPr>
          <a:lstStyle>
            <a:lvl1pPr marL="273050" marR="0" indent="-27305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sz="1600" b="1" kern="1200">
                <a:solidFill>
                  <a:schemeClr val="tx2"/>
                </a:solidFill>
                <a:latin typeface="+mn-lt"/>
                <a:ea typeface="+mn-ea"/>
                <a:cs typeface="+mn-cs"/>
              </a:defRPr>
            </a:lvl1pPr>
            <a:lvl2pPr marL="273050" marR="0" indent="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None/>
              <a:tabLst/>
              <a:defRPr sz="1600" kern="1200">
                <a:solidFill>
                  <a:schemeClr val="tx2"/>
                </a:solidFill>
                <a:latin typeface="+mn-lt"/>
                <a:ea typeface="+mn-ea"/>
                <a:cs typeface="+mn-cs"/>
              </a:defRPr>
            </a:lvl2pPr>
            <a:lvl3pPr marL="622300" marR="0" indent="-285750" algn="l" defTabSz="914400" rtl="0" eaLnBrk="0" fontAlgn="base" latinLnBrk="0" hangingPunct="0">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mn-cs"/>
              </a:defRPr>
            </a:lvl3pPr>
            <a:lvl4pPr marL="895350" marR="0" indent="-273050" algn="l" defTabSz="914400" rtl="0" eaLnBrk="1" fontAlgn="base" latinLnBrk="0" hangingPunct="1">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Arial" panose="020B0604020202020204" pitchFamily="34" charset="0"/>
              </a:defRPr>
            </a:lvl4pPr>
            <a:lvl5pPr marL="1166813" marR="0" indent="-271463" algn="l" defTabSz="914400" rtl="0" eaLnBrk="1" fontAlgn="base" latinLnBrk="0" hangingPunct="1">
              <a:lnSpc>
                <a:spcPct val="100000"/>
              </a:lnSpc>
              <a:spcBef>
                <a:spcPct val="20000"/>
              </a:spcBef>
              <a:spcAft>
                <a:spcPct val="0"/>
              </a:spcAft>
              <a:buClr>
                <a:srgbClr val="92D050"/>
              </a:buClr>
              <a:buSzTx/>
              <a:buFont typeface="Arial" panose="020B0604020202020204" pitchFamily="34" charset="0"/>
              <a:buChar char="•"/>
              <a:tabLst/>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113" lvl="1" indent="-273050">
              <a:spcBef>
                <a:spcPts val="0"/>
              </a:spcBef>
            </a:pPr>
            <a:endParaRPr lang="fr-BE" sz="1200" dirty="0">
              <a:solidFill>
                <a:srgbClr val="003776"/>
              </a:solidFill>
              <a:latin typeface="Arial" panose="020B0604020202020204"/>
            </a:endParaRPr>
          </a:p>
          <a:p>
            <a:pPr marL="625475" lvl="1" indent="1588">
              <a:spcBef>
                <a:spcPts val="900"/>
              </a:spcBef>
            </a:pPr>
            <a:r>
              <a:rPr lang="en-US" sz="2000" dirty="0">
                <a:solidFill>
                  <a:srgbClr val="0F5494"/>
                </a:solidFill>
                <a:latin typeface="Arial" panose="020B0604020202020204" pitchFamily="34" charset="0"/>
                <a:cs typeface="Arial" panose="020B0604020202020204" pitchFamily="34" charset="0"/>
              </a:rPr>
              <a:t>The proposal should support open source software and open hardware design.</a:t>
            </a:r>
            <a:endParaRPr lang="en-GB" sz="2000" dirty="0">
              <a:solidFill>
                <a:srgbClr val="0F5494"/>
              </a:solidFill>
              <a:latin typeface="Arial" panose="020B0604020202020204" pitchFamily="34" charset="0"/>
              <a:cs typeface="Arial" panose="020B0604020202020204" pitchFamily="34" charset="0"/>
            </a:endParaRPr>
          </a:p>
          <a:p>
            <a:pPr marL="625475" lvl="1" indent="1588">
              <a:spcBef>
                <a:spcPts val="900"/>
              </a:spcBef>
            </a:pPr>
            <a:endParaRPr lang="en-GB" sz="2000" dirty="0">
              <a:solidFill>
                <a:srgbClr val="0F5494"/>
              </a:solidFill>
              <a:latin typeface="Arial" panose="020B0604020202020204" pitchFamily="34" charset="0"/>
              <a:cs typeface="Arial" panose="020B0604020202020204" pitchFamily="34" charset="0"/>
            </a:endParaRPr>
          </a:p>
          <a:p>
            <a:pPr marL="969963" lvl="1" indent="-342900">
              <a:spcBef>
                <a:spcPts val="900"/>
              </a:spcBef>
              <a:buFontTx/>
              <a:buChar char="-"/>
            </a:pPr>
            <a:r>
              <a:rPr lang="en-US" sz="2000" dirty="0">
                <a:solidFill>
                  <a:srgbClr val="0F5494"/>
                </a:solidFill>
                <a:latin typeface="Arial" panose="020B0604020202020204" pitchFamily="34" charset="0"/>
                <a:cs typeface="Arial" panose="020B0604020202020204" pitchFamily="34" charset="0"/>
              </a:rPr>
              <a:t>An overall duration of typically 48 months would allow these outcomes to be addressed appropriately, while allowing the implementation of three open calls for third party projects. Nonetheless, this does not preclude submission and selection of proposals requesting other durations. </a:t>
            </a:r>
          </a:p>
          <a:p>
            <a:pPr marL="627063" lvl="1">
              <a:spcBef>
                <a:spcPts val="900"/>
              </a:spcBef>
            </a:pPr>
            <a:endParaRPr lang="en-US" sz="2000" dirty="0">
              <a:solidFill>
                <a:srgbClr val="0F5494"/>
              </a:solidFill>
              <a:latin typeface="Arial" panose="020B0604020202020204" pitchFamily="34" charset="0"/>
              <a:cs typeface="Arial" panose="020B0604020202020204" pitchFamily="34" charset="0"/>
            </a:endParaRPr>
          </a:p>
          <a:p>
            <a:pPr marL="969963" lvl="1" indent="-342900">
              <a:spcBef>
                <a:spcPts val="900"/>
              </a:spcBef>
              <a:buFontTx/>
              <a:buChar char="-"/>
            </a:pPr>
            <a:r>
              <a:rPr lang="en-US" sz="2000" dirty="0">
                <a:solidFill>
                  <a:srgbClr val="0F5494"/>
                </a:solidFill>
                <a:latin typeface="Arial" panose="020B0604020202020204" pitchFamily="34" charset="0"/>
                <a:cs typeface="Arial" panose="020B0604020202020204" pitchFamily="34" charset="0"/>
              </a:rPr>
              <a:t>For ensuring focused effort, third parties should be funded through projects typically of EUR 150 000, with indicative duration of 18 months.</a:t>
            </a:r>
            <a:endParaRPr lang="en-GB" sz="2000" dirty="0">
              <a:solidFill>
                <a:srgbClr val="0F5494"/>
              </a:solidFill>
              <a:latin typeface="Arial" panose="020B0604020202020204" pitchFamily="34" charset="0"/>
              <a:cs typeface="Arial" panose="020B0604020202020204" pitchFamily="34" charset="0"/>
            </a:endParaRPr>
          </a:p>
          <a:p>
            <a:pPr marL="900113" lvl="1" indent="-273050">
              <a:spcBef>
                <a:spcPts val="0"/>
              </a:spcBef>
            </a:pPr>
            <a:endParaRPr lang="fr-BE" sz="1200" dirty="0">
              <a:solidFill>
                <a:srgbClr val="003776"/>
              </a:solidFill>
              <a:latin typeface="Arial" panose="020B0604020202020204"/>
            </a:endParaRPr>
          </a:p>
        </p:txBody>
      </p:sp>
    </p:spTree>
    <p:extLst>
      <p:ext uri="{BB962C8B-B14F-4D97-AF65-F5344CB8AC3E}">
        <p14:creationId xmlns:p14="http://schemas.microsoft.com/office/powerpoint/2010/main" val="3904298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912" y="2276476"/>
            <a:ext cx="9294800" cy="4006806"/>
          </a:xfrm>
          <a:ln>
            <a:noFill/>
          </a:ln>
        </p:spPr>
        <p:txBody>
          <a:bodyPr/>
          <a:lstStyle/>
          <a:p>
            <a:pPr>
              <a:buNone/>
            </a:pPr>
            <a:r>
              <a:rPr lang="hu-HU" sz="2200" dirty="0"/>
              <a:t>3</a:t>
            </a:r>
            <a:r>
              <a:rPr lang="en-US" sz="2200" dirty="0"/>
              <a:t>. Is this new or has it been called before?</a:t>
            </a:r>
          </a:p>
          <a:p>
            <a:pPr>
              <a:buNone/>
            </a:pPr>
            <a:r>
              <a:rPr lang="en-US" sz="2200" dirty="0"/>
              <a:t>4.	Current project portfolio</a:t>
            </a:r>
          </a:p>
          <a:p>
            <a:pPr marL="450850" indent="-450850">
              <a:spcBef>
                <a:spcPts val="1200"/>
              </a:spcBef>
              <a:buNone/>
            </a:pPr>
            <a:r>
              <a:rPr lang="en-US" dirty="0"/>
              <a:t>	</a:t>
            </a:r>
            <a:r>
              <a:rPr lang="en-US" sz="1600" i="1" dirty="0"/>
              <a:t>Since the last WPs of Horizon 2020, International Collaboration with the USA has been an active area in NGI, focusing on mobility of researchers and on R&amp;I collaborations. </a:t>
            </a:r>
          </a:p>
          <a:p>
            <a:pPr marL="450850" indent="-450850">
              <a:spcBef>
                <a:spcPts val="1200"/>
              </a:spcBef>
              <a:buNone/>
            </a:pPr>
            <a:r>
              <a:rPr lang="en-US" sz="1600" i="1" dirty="0"/>
              <a:t>	Running collaboration projects are: NGI Enrichers on mobility of researchers; NGI Atlantic and NGI Sargasso (to start soon) on R&amp;I collaborations. </a:t>
            </a:r>
            <a:r>
              <a:rPr lang="en-IE" sz="1600" i="1" dirty="0"/>
              <a:t>All the information on current NGI projects is available at: </a:t>
            </a:r>
            <a:r>
              <a:rPr lang="en-IE" sz="1600" i="1" dirty="0">
                <a:hlinkClick r:id="rId2"/>
              </a:rPr>
              <a:t>www.NGI.eu</a:t>
            </a:r>
            <a:endParaRPr lang="en-US" sz="1600" i="1" dirty="0"/>
          </a:p>
          <a:p>
            <a:pPr marL="450850" indent="-450850">
              <a:spcBef>
                <a:spcPts val="0"/>
              </a:spcBef>
              <a:buNone/>
            </a:pPr>
            <a:endParaRPr lang="en-US" sz="1600" i="1" dirty="0"/>
          </a:p>
          <a:p>
            <a:pPr marL="450850" indent="-450850">
              <a:spcBef>
                <a:spcPts val="1200"/>
              </a:spcBef>
              <a:buNone/>
            </a:pPr>
            <a:r>
              <a:rPr lang="en-US" sz="1600" b="1" i="1" dirty="0"/>
              <a:t>	</a:t>
            </a:r>
            <a:r>
              <a:rPr lang="en-US" sz="1600" i="1" dirty="0"/>
              <a:t>The new project from this call will concentrate on the same subject areas, but will differ in its exclusive focus on R&amp;I collaborations with NSF and in the size / duration of the third party projects, which will aim for more in-depth research collaborations.</a:t>
            </a:r>
          </a:p>
          <a:p>
            <a:pPr marL="450850" indent="-450850">
              <a:buNone/>
            </a:pPr>
            <a:endParaRPr lang="en-US" sz="800" i="1" dirty="0"/>
          </a:p>
          <a:p>
            <a:pPr marL="450850" indent="-450850">
              <a:spcBef>
                <a:spcPts val="1200"/>
              </a:spcBef>
              <a:buNone/>
            </a:pPr>
            <a:r>
              <a:rPr lang="en-US" sz="1400" i="1" dirty="0"/>
              <a:t>	 </a:t>
            </a:r>
            <a:br>
              <a:rPr lang="hu-HU" sz="1400" i="1" dirty="0"/>
            </a:br>
            <a:endParaRPr lang="en-US" sz="800" i="1" dirty="0"/>
          </a:p>
          <a:p>
            <a:pPr marL="450850" indent="-450850">
              <a:buNone/>
            </a:pPr>
            <a:r>
              <a:rPr lang="hu-HU" sz="1400" i="1" dirty="0"/>
              <a:t>	</a:t>
            </a: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919288" y="1339851"/>
            <a:ext cx="8748712" cy="936625"/>
          </a:xfrm>
        </p:spPr>
        <p:txBody>
          <a:bodyPr/>
          <a:lstStyle/>
          <a:p>
            <a:r>
              <a:rPr lang="en-IE" sz="2400" dirty="0"/>
              <a:t>NGI International Collaboration </a:t>
            </a:r>
            <a:r>
              <a:rPr lang="hu-HU" sz="2400" dirty="0"/>
              <a:t>– </a:t>
            </a:r>
            <a:r>
              <a:rPr lang="hu-HU" sz="2400" dirty="0" err="1"/>
              <a:t>topic</a:t>
            </a:r>
            <a:r>
              <a:rPr lang="hu-HU" sz="2400" dirty="0"/>
              <a:t> </a:t>
            </a:r>
            <a:r>
              <a:rPr lang="hu-HU" sz="2400" dirty="0" err="1"/>
              <a:t>evolution</a:t>
            </a:r>
            <a:endParaRPr lang="en-US" sz="2400" dirty="0"/>
          </a:p>
        </p:txBody>
      </p:sp>
    </p:spTree>
    <p:extLst>
      <p:ext uri="{BB962C8B-B14F-4D97-AF65-F5344CB8AC3E}">
        <p14:creationId xmlns:p14="http://schemas.microsoft.com/office/powerpoint/2010/main" val="14535973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718" y="2420888"/>
            <a:ext cx="9436514" cy="3672408"/>
          </a:xfrm>
          <a:ln>
            <a:noFill/>
          </a:ln>
        </p:spPr>
        <p:txBody>
          <a:bodyPr/>
          <a:lstStyle/>
          <a:p>
            <a:pPr marL="444500" indent="-444500">
              <a:buNone/>
            </a:pPr>
            <a:r>
              <a:rPr lang="en-US" sz="2200" dirty="0"/>
              <a:t>5. 	Who are the types of main stakeholders that are addressed?</a:t>
            </a:r>
          </a:p>
          <a:p>
            <a:pPr marL="444500" indent="6350">
              <a:spcBef>
                <a:spcPts val="900"/>
              </a:spcBef>
              <a:buNone/>
            </a:pPr>
            <a:endParaRPr lang="en-IE" sz="1000" i="1" dirty="0"/>
          </a:p>
          <a:p>
            <a:pPr marL="444500" indent="6350">
              <a:spcBef>
                <a:spcPts val="900"/>
              </a:spcBef>
              <a:buNone/>
            </a:pPr>
            <a:r>
              <a:rPr lang="en-IE" sz="1600" i="1" dirty="0"/>
              <a:t>These are organisations with long expertise in R&amp;I collaborations with the US, that have leadership in Internet R&amp;I and that can mobilise the ecosystem of Internet innovators.</a:t>
            </a:r>
          </a:p>
          <a:p>
            <a:pPr marL="444500" indent="6350">
              <a:spcBef>
                <a:spcPts val="900"/>
              </a:spcBef>
              <a:buNone/>
            </a:pPr>
            <a:r>
              <a:rPr lang="en-IE" sz="1600" i="1" dirty="0"/>
              <a:t>These organisations will have to run later on the FSTP calls for internet innovators.</a:t>
            </a:r>
          </a:p>
          <a:p>
            <a:pPr marL="808038" indent="-357188">
              <a:buNone/>
            </a:pPr>
            <a:endParaRPr lang="en-US" sz="1400" i="1" dirty="0"/>
          </a:p>
          <a:p>
            <a:pPr marL="444500" indent="-444500">
              <a:buNone/>
            </a:pPr>
            <a:r>
              <a:rPr lang="en-US" sz="2200" dirty="0"/>
              <a:t>6. 	Is there a key group of actors (</a:t>
            </a:r>
            <a:r>
              <a:rPr lang="en-US" sz="2200" dirty="0" err="1"/>
              <a:t>eg</a:t>
            </a:r>
            <a:r>
              <a:rPr lang="en-US" sz="2200" dirty="0"/>
              <a:t>. Partnership or other) driving this?</a:t>
            </a:r>
          </a:p>
          <a:p>
            <a:pPr marL="444500" indent="6350">
              <a:spcBef>
                <a:spcPts val="900"/>
              </a:spcBef>
              <a:buNone/>
            </a:pPr>
            <a:r>
              <a:rPr lang="en-IE" sz="1400" i="1" dirty="0"/>
              <a:t>No</a:t>
            </a:r>
          </a:p>
          <a:p>
            <a:pPr marL="444500" indent="-444500">
              <a:buNone/>
            </a:pPr>
            <a:endParaRPr lang="en-US" sz="1400" i="1" dirty="0"/>
          </a:p>
        </p:txBody>
      </p:sp>
      <p:sp>
        <p:nvSpPr>
          <p:cNvPr id="6" name="Title 1"/>
          <p:cNvSpPr>
            <a:spLocks noGrp="1"/>
          </p:cNvSpPr>
          <p:nvPr>
            <p:ph type="title"/>
          </p:nvPr>
        </p:nvSpPr>
        <p:spPr>
          <a:xfrm>
            <a:off x="1919288" y="1339851"/>
            <a:ext cx="8497192" cy="936625"/>
          </a:xfrm>
        </p:spPr>
        <p:txBody>
          <a:bodyPr/>
          <a:lstStyle/>
          <a:p>
            <a:r>
              <a:rPr lang="en-IE" dirty="0"/>
              <a:t>An Internet of Trust </a:t>
            </a:r>
            <a:r>
              <a:rPr lang="hu-HU" dirty="0"/>
              <a:t>– </a:t>
            </a:r>
            <a:r>
              <a:rPr lang="en-IE" dirty="0"/>
              <a:t>key actors</a:t>
            </a:r>
            <a:endParaRPr lang="en-US" dirty="0"/>
          </a:p>
        </p:txBody>
      </p:sp>
    </p:spTree>
    <p:extLst>
      <p:ext uri="{BB962C8B-B14F-4D97-AF65-F5344CB8AC3E}">
        <p14:creationId xmlns:p14="http://schemas.microsoft.com/office/powerpoint/2010/main" val="15005636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424" y="2276474"/>
            <a:ext cx="9690048" cy="4104854"/>
          </a:xfrm>
          <a:ln>
            <a:noFill/>
          </a:ln>
        </p:spPr>
        <p:txBody>
          <a:bodyPr/>
          <a:lstStyle/>
          <a:p>
            <a:pPr marL="446088" indent="-446088">
              <a:buNone/>
            </a:pPr>
            <a:r>
              <a:rPr lang="en-US" sz="2200" dirty="0"/>
              <a:t>7. Are there any additional / background documents?</a:t>
            </a:r>
          </a:p>
          <a:p>
            <a:pPr marL="446088" indent="-446088">
              <a:buNone/>
            </a:pPr>
            <a:r>
              <a:rPr lang="en-US" sz="2200" dirty="0"/>
              <a:t>8. </a:t>
            </a:r>
            <a:r>
              <a:rPr lang="en-GB" sz="2200" dirty="0"/>
              <a:t>Do you have </a:t>
            </a:r>
            <a:r>
              <a:rPr lang="hu-HU" sz="2200" dirty="0" err="1"/>
              <a:t>information</a:t>
            </a:r>
            <a:r>
              <a:rPr lang="hu-HU" sz="2200" dirty="0"/>
              <a:t> </a:t>
            </a:r>
            <a:r>
              <a:rPr lang="en-GB" sz="2200" dirty="0"/>
              <a:t>about future trends, emerging initiatives</a:t>
            </a:r>
            <a:r>
              <a:rPr lang="hu-HU" sz="2200" dirty="0"/>
              <a:t>,</a:t>
            </a:r>
            <a:r>
              <a:rPr lang="en-GB" sz="2200" dirty="0"/>
              <a:t> roadmaps</a:t>
            </a:r>
            <a:r>
              <a:rPr lang="hu-HU" sz="2200" dirty="0"/>
              <a:t>, </a:t>
            </a:r>
            <a:r>
              <a:rPr lang="fr-BE" sz="2200" dirty="0" err="1"/>
              <a:t>stakeholders</a:t>
            </a:r>
            <a:r>
              <a:rPr lang="en-IE" sz="2200" dirty="0"/>
              <a:t>?</a:t>
            </a:r>
          </a:p>
          <a:p>
            <a:pPr marL="446088" indent="-446088">
              <a:buNone/>
            </a:pPr>
            <a:r>
              <a:rPr lang="hu-HU" sz="2200" dirty="0"/>
              <a:t>9</a:t>
            </a:r>
            <a:r>
              <a:rPr lang="en-US" sz="2200" dirty="0"/>
              <a:t>. </a:t>
            </a:r>
            <a:r>
              <a:rPr lang="hu-HU" sz="2200" dirty="0" err="1"/>
              <a:t>Please</a:t>
            </a:r>
            <a:r>
              <a:rPr lang="hu-HU" sz="2200" dirty="0"/>
              <a:t> </a:t>
            </a:r>
            <a:r>
              <a:rPr lang="hu-HU" sz="2200" dirty="0" err="1"/>
              <a:t>list</a:t>
            </a:r>
            <a:r>
              <a:rPr lang="hu-HU" sz="2200" dirty="0"/>
              <a:t> </a:t>
            </a:r>
            <a:r>
              <a:rPr lang="hu-HU" sz="2200" dirty="0" err="1"/>
              <a:t>upcoming</a:t>
            </a:r>
            <a:r>
              <a:rPr lang="hu-HU" sz="2200" dirty="0"/>
              <a:t> </a:t>
            </a:r>
            <a:r>
              <a:rPr lang="hu-HU" sz="2200" dirty="0" err="1"/>
              <a:t>information</a:t>
            </a:r>
            <a:r>
              <a:rPr lang="hu-HU" sz="2200" dirty="0"/>
              <a:t> </a:t>
            </a:r>
            <a:r>
              <a:rPr lang="hu-HU" sz="2200" dirty="0" err="1"/>
              <a:t>days</a:t>
            </a:r>
            <a:r>
              <a:rPr lang="hu-HU" sz="2200" dirty="0"/>
              <a:t> and </a:t>
            </a:r>
            <a:r>
              <a:rPr lang="hu-HU" sz="2200" dirty="0" err="1"/>
              <a:t>other</a:t>
            </a:r>
            <a:r>
              <a:rPr lang="hu-HU" sz="2200" dirty="0"/>
              <a:t> </a:t>
            </a:r>
            <a:r>
              <a:rPr lang="hu-HU" sz="2200" dirty="0" err="1"/>
              <a:t>events</a:t>
            </a:r>
            <a:r>
              <a:rPr lang="hu-HU" sz="2200" dirty="0"/>
              <a:t> of </a:t>
            </a:r>
            <a:r>
              <a:rPr lang="hu-HU" sz="2200" dirty="0" err="1"/>
              <a:t>relevance</a:t>
            </a:r>
            <a:r>
              <a:rPr lang="hu-HU" sz="2200" dirty="0"/>
              <a:t> </a:t>
            </a:r>
            <a:r>
              <a:rPr lang="hu-HU" sz="2200" dirty="0" err="1"/>
              <a:t>to</a:t>
            </a:r>
            <a:r>
              <a:rPr lang="hu-HU" sz="2200" dirty="0"/>
              <a:t> </a:t>
            </a:r>
            <a:r>
              <a:rPr lang="hu-HU" sz="2200" dirty="0" err="1"/>
              <a:t>this</a:t>
            </a:r>
            <a:r>
              <a:rPr lang="hu-HU" sz="2200" dirty="0"/>
              <a:t> </a:t>
            </a:r>
            <a:r>
              <a:rPr lang="hu-HU" sz="2200" dirty="0" err="1"/>
              <a:t>are</a:t>
            </a:r>
            <a:r>
              <a:rPr lang="en-IE" sz="2200" dirty="0"/>
              <a:t>a</a:t>
            </a:r>
            <a:endParaRPr lang="en-US" sz="2200" dirty="0"/>
          </a:p>
          <a:p>
            <a:pPr marL="450850" indent="-450850">
              <a:spcBef>
                <a:spcPts val="600"/>
              </a:spcBef>
              <a:buNone/>
            </a:pPr>
            <a:r>
              <a:rPr lang="en-US" sz="1200" dirty="0"/>
              <a:t>	</a:t>
            </a:r>
            <a:endParaRPr lang="en-US" sz="1200" i="1" dirty="0"/>
          </a:p>
          <a:p>
            <a:pPr marL="450850" indent="-450850">
              <a:buNone/>
            </a:pPr>
            <a:r>
              <a:rPr lang="en-US" sz="1400" i="1" dirty="0"/>
              <a:t>	No, we do not have any background documents or any additional information elaborating the content of the call. We are not planning to organize any specific information day on NGI International Collaboration – USA</a:t>
            </a:r>
          </a:p>
          <a:p>
            <a:pPr marL="450850" indent="-450850">
              <a:buNone/>
            </a:pPr>
            <a:r>
              <a:rPr lang="en-US" sz="1400" i="1" dirty="0"/>
              <a:t>	Horizon Europe WP 2023 Information Day: 14 December 2022 10h-12h</a:t>
            </a:r>
          </a:p>
          <a:p>
            <a:pPr marL="450850" indent="-450850">
              <a:buNone/>
            </a:pPr>
            <a:endParaRPr lang="en-US" sz="1200" i="1" dirty="0"/>
          </a:p>
          <a:p>
            <a:pPr marL="450850" indent="-450850">
              <a:buNone/>
            </a:pPr>
            <a:r>
              <a:rPr lang="en-US" sz="1400" i="1" dirty="0"/>
              <a:t>	However, </a:t>
            </a:r>
            <a:r>
              <a:rPr lang="en-IE" sz="1400" i="1" dirty="0"/>
              <a:t>at: </a:t>
            </a:r>
            <a:r>
              <a:rPr lang="en-IE" sz="1400" i="1" dirty="0">
                <a:hlinkClick r:id="rId2"/>
              </a:rPr>
              <a:t>www.NGI.eu</a:t>
            </a:r>
            <a:r>
              <a:rPr lang="en-IE" sz="1400" i="1" dirty="0"/>
              <a:t>, you may find documents / reports relevant to Next Generation Internet as well as </a:t>
            </a:r>
            <a:r>
              <a:rPr lang="en-US" sz="1400" i="1" dirty="0"/>
              <a:t>events of relevance to this area;</a:t>
            </a:r>
            <a:r>
              <a:rPr lang="en-IE" sz="1400" i="1" dirty="0"/>
              <a:t> but these are not related to or supporting the call </a:t>
            </a: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919288" y="1339851"/>
            <a:ext cx="8641208" cy="936625"/>
          </a:xfrm>
          <a:ln>
            <a:noFill/>
          </a:ln>
        </p:spPr>
        <p:txBody>
          <a:bodyPr/>
          <a:lstStyle/>
          <a:p>
            <a:r>
              <a:rPr lang="en-IE" dirty="0"/>
              <a:t>An Internet of Trust -</a:t>
            </a:r>
            <a:r>
              <a:rPr lang="hu-HU" dirty="0"/>
              <a:t> </a:t>
            </a:r>
            <a:r>
              <a:rPr lang="en-IE" dirty="0"/>
              <a:t>documents</a:t>
            </a:r>
            <a:r>
              <a:rPr lang="en-IE" sz="2400" dirty="0"/>
              <a:t> / </a:t>
            </a:r>
            <a:r>
              <a:rPr lang="en-IE" dirty="0"/>
              <a:t>events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ttotitolo 8">
            <a:extLst>
              <a:ext uri="{FF2B5EF4-FFF2-40B4-BE49-F238E27FC236}">
                <a16:creationId xmlns:a16="http://schemas.microsoft.com/office/drawing/2014/main" id="{71E41ADC-000B-9646-940C-E7C6F6019C5E}"/>
              </a:ext>
            </a:extLst>
          </p:cNvPr>
          <p:cNvSpPr>
            <a:spLocks noGrp="1"/>
          </p:cNvSpPr>
          <p:nvPr>
            <p:ph type="subTitle" idx="1"/>
          </p:nvPr>
        </p:nvSpPr>
        <p:spPr>
          <a:xfrm>
            <a:off x="2152854" y="5839074"/>
            <a:ext cx="3754187" cy="326231"/>
          </a:xfrm>
        </p:spPr>
        <p:txBody>
          <a:bodyPr>
            <a:normAutofit/>
          </a:bodyPr>
          <a:lstStyle/>
          <a:p>
            <a:r>
              <a:rPr lang="it-CH" sz="1400" b="0" i="1" dirty="0"/>
              <a:t>European Commission – DG CONNECT</a:t>
            </a:r>
            <a:endParaRPr lang="it-CH" sz="1400" b="0" dirty="0"/>
          </a:p>
        </p:txBody>
      </p:sp>
      <p:sp>
        <p:nvSpPr>
          <p:cNvPr id="8" name="Titolo 7">
            <a:extLst>
              <a:ext uri="{FF2B5EF4-FFF2-40B4-BE49-F238E27FC236}">
                <a16:creationId xmlns:a16="http://schemas.microsoft.com/office/drawing/2014/main" id="{38E100B7-2C65-9048-BC62-02B237E39E55}"/>
              </a:ext>
            </a:extLst>
          </p:cNvPr>
          <p:cNvSpPr>
            <a:spLocks noGrp="1"/>
          </p:cNvSpPr>
          <p:nvPr>
            <p:ph type="ctrTitle"/>
          </p:nvPr>
        </p:nvSpPr>
        <p:spPr>
          <a:xfrm>
            <a:off x="1991545" y="3140968"/>
            <a:ext cx="8064551" cy="1584176"/>
          </a:xfrm>
        </p:spPr>
        <p:txBody>
          <a:bodyPr/>
          <a:lstStyle/>
          <a:p>
            <a:pPr>
              <a:spcBef>
                <a:spcPts val="600"/>
              </a:spcBef>
            </a:pPr>
            <a:r>
              <a:rPr lang="en-US" sz="2400" dirty="0"/>
              <a:t>NEXT GENERATION INTERNET IN WP 2023</a:t>
            </a:r>
            <a:br>
              <a:rPr lang="en-US" sz="2400" dirty="0"/>
            </a:br>
            <a:br>
              <a:rPr lang="en-US" sz="1100" dirty="0"/>
            </a:br>
            <a:r>
              <a:rPr lang="en-US" sz="2400" cap="none" dirty="0"/>
              <a:t>Section: An Internet of Trust</a:t>
            </a:r>
            <a:br>
              <a:rPr lang="en-US" sz="2400" dirty="0"/>
            </a:br>
            <a:br>
              <a:rPr lang="en-US" sz="800" dirty="0"/>
            </a:br>
            <a:r>
              <a:rPr lang="en-US" sz="2400" cap="none" dirty="0"/>
              <a:t>Topic: Next Generation Internet Commons Policy</a:t>
            </a:r>
          </a:p>
        </p:txBody>
      </p:sp>
      <p:sp>
        <p:nvSpPr>
          <p:cNvPr id="4" name="Sottotitolo 8">
            <a:extLst>
              <a:ext uri="{FF2B5EF4-FFF2-40B4-BE49-F238E27FC236}">
                <a16:creationId xmlns:a16="http://schemas.microsoft.com/office/drawing/2014/main" id="{DEA7E601-8E6E-BA42-9CF5-F22A7F4BEF56}"/>
              </a:ext>
            </a:extLst>
          </p:cNvPr>
          <p:cNvSpPr txBox="1">
            <a:spLocks/>
          </p:cNvSpPr>
          <p:nvPr/>
        </p:nvSpPr>
        <p:spPr>
          <a:xfrm>
            <a:off x="2152854" y="5479034"/>
            <a:ext cx="3754187" cy="326231"/>
          </a:xfrm>
          <a:prstGeom prst="rect">
            <a:avLst/>
          </a:prstGeom>
          <a:effectLst/>
        </p:spPr>
        <p:txBody>
          <a:bodyPr vert="horz" lIns="68580" tIns="34290" rIns="68580" bIns="34290" rtlCol="0" anchor="t">
            <a:normAutofit/>
          </a:bodyPr>
          <a:lstStyle>
            <a:lvl1pPr marL="0" indent="0" algn="l" defTabSz="457200" rtl="0" eaLnBrk="1" latinLnBrk="0" hangingPunct="1">
              <a:spcBef>
                <a:spcPct val="20000"/>
              </a:spcBef>
              <a:spcAft>
                <a:spcPts val="600"/>
              </a:spcAft>
              <a:buClr>
                <a:schemeClr val="accent3"/>
              </a:buClr>
              <a:buFont typeface="Wingdings 2" charset="2"/>
              <a:buNone/>
              <a:defRPr sz="1800" b="1" i="0" kern="1200">
                <a:solidFill>
                  <a:srgbClr val="205374"/>
                </a:solidFill>
                <a:latin typeface="Montserrat" charset="0"/>
                <a:ea typeface="Montserrat" charset="0"/>
                <a:cs typeface="Montserrat" charset="0"/>
              </a:defRPr>
            </a:lvl1pPr>
            <a:lvl2pPr marL="457200" indent="0" algn="ctr" defTabSz="457200" rtl="0" eaLnBrk="1" latinLnBrk="0" hangingPunct="1">
              <a:spcBef>
                <a:spcPct val="20000"/>
              </a:spcBef>
              <a:spcAft>
                <a:spcPts val="600"/>
              </a:spcAft>
              <a:buClr>
                <a:schemeClr val="accent3"/>
              </a:buClr>
              <a:buFont typeface="Wingdings 2" charset="2"/>
              <a:buNone/>
              <a:defRPr sz="1600" b="0" i="0" kern="1200">
                <a:solidFill>
                  <a:schemeClr val="tx1">
                    <a:tint val="75000"/>
                  </a:schemeClr>
                </a:solidFill>
                <a:latin typeface="Montserrat" charset="0"/>
                <a:ea typeface="Montserrat" charset="0"/>
                <a:cs typeface="Montserrat" charset="0"/>
              </a:defRPr>
            </a:lvl2pPr>
            <a:lvl3pPr marL="914400" indent="0" algn="ctr" defTabSz="457200" rtl="0" eaLnBrk="1" latinLnBrk="0" hangingPunct="1">
              <a:spcBef>
                <a:spcPct val="20000"/>
              </a:spcBef>
              <a:spcAft>
                <a:spcPts val="600"/>
              </a:spcAft>
              <a:buClr>
                <a:schemeClr val="accent3"/>
              </a:buClr>
              <a:buFont typeface="Wingdings 2" charset="2"/>
              <a:buNone/>
              <a:defRPr sz="1400" b="0" i="0" kern="1200">
                <a:solidFill>
                  <a:schemeClr val="tx1">
                    <a:tint val="75000"/>
                  </a:schemeClr>
                </a:solidFill>
                <a:latin typeface="Montserrat" charset="0"/>
                <a:ea typeface="Montserrat" charset="0"/>
                <a:cs typeface="Montserrat" charset="0"/>
              </a:defRPr>
            </a:lvl3pPr>
            <a:lvl4pPr marL="13716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4pPr>
            <a:lvl5pPr marL="1828800" indent="0" algn="ctr" defTabSz="457200" rtl="0" eaLnBrk="1" latinLnBrk="0" hangingPunct="1">
              <a:spcBef>
                <a:spcPct val="20000"/>
              </a:spcBef>
              <a:spcAft>
                <a:spcPts val="600"/>
              </a:spcAft>
              <a:buClr>
                <a:schemeClr val="accent3"/>
              </a:buClr>
              <a:buFont typeface="Wingdings 2" charset="2"/>
              <a:buNone/>
              <a:defRPr sz="1200" b="0" i="0" kern="1200">
                <a:solidFill>
                  <a:schemeClr val="tx1">
                    <a:tint val="75000"/>
                  </a:schemeClr>
                </a:solidFill>
                <a:latin typeface="Montserrat" charset="0"/>
                <a:ea typeface="Montserrat" charset="0"/>
                <a:cs typeface="Montserrat" charset="0"/>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450"/>
              </a:spcAft>
              <a:buClr>
                <a:srgbClr val="6D99A7"/>
              </a:buClr>
              <a:buSzTx/>
              <a:buFont typeface="Wingdings 2" charset="2"/>
              <a:buNone/>
              <a:tabLst/>
              <a:defRPr/>
            </a:pPr>
            <a:r>
              <a:rPr kumimoji="0" lang="en-US" sz="1600" b="1" i="0" u="none" strike="noStrike" kern="1200" cap="none" spc="0" normalizeH="0" baseline="0" noProof="0" dirty="0">
                <a:ln>
                  <a:noFill/>
                </a:ln>
                <a:solidFill>
                  <a:srgbClr val="205374"/>
                </a:solidFill>
                <a:effectLst/>
                <a:uLnTx/>
                <a:uFillTx/>
                <a:latin typeface="Montserrat" charset="0"/>
              </a:rPr>
              <a:t>Jean-Luc DOREL</a:t>
            </a:r>
            <a:endParaRPr kumimoji="0" lang="it-CH" sz="1600" b="0" i="0" u="none" strike="noStrike" kern="1200" cap="none" spc="0" normalizeH="0" baseline="0" noProof="0" dirty="0">
              <a:ln>
                <a:noFill/>
              </a:ln>
              <a:solidFill>
                <a:srgbClr val="205374"/>
              </a:solidFill>
              <a:effectLst/>
              <a:uLnTx/>
              <a:uFillTx/>
              <a:latin typeface="Montserrat" charset="0"/>
            </a:endParaRPr>
          </a:p>
        </p:txBody>
      </p:sp>
      <p:sp>
        <p:nvSpPr>
          <p:cNvPr id="5" name="TextBox 4">
            <a:extLst>
              <a:ext uri="{FF2B5EF4-FFF2-40B4-BE49-F238E27FC236}">
                <a16:creationId xmlns:a16="http://schemas.microsoft.com/office/drawing/2014/main" id="{D783CFAE-5942-44E3-B4E6-79AD274A0BE8}"/>
              </a:ext>
            </a:extLst>
          </p:cNvPr>
          <p:cNvSpPr txBox="1"/>
          <p:nvPr/>
        </p:nvSpPr>
        <p:spPr>
          <a:xfrm>
            <a:off x="6724231" y="5248136"/>
            <a:ext cx="4813345" cy="754053"/>
          </a:xfrm>
          <a:prstGeom prst="rect">
            <a:avLst/>
          </a:prstGeom>
          <a:noFill/>
        </p:spPr>
        <p:txBody>
          <a:bodyPr wrap="square" rtlCol="0">
            <a:spAutoFit/>
          </a:bodyPr>
          <a:lstStyle/>
          <a:p>
            <a:r>
              <a:rPr lang="en-IE" sz="2500" b="0" i="0" u="none" strike="noStrike" dirty="0">
                <a:solidFill>
                  <a:srgbClr val="034EA2"/>
                </a:solidFill>
                <a:effectLst/>
                <a:latin typeface="Calibri" panose="020F0502020204030204" pitchFamily="34" charset="0"/>
              </a:rPr>
              <a:t>HORIZON-CL4-2023-HUMAN-01-14</a:t>
            </a:r>
            <a:endParaRPr lang="en-IE" sz="2500" dirty="0">
              <a:solidFill>
                <a:srgbClr val="034EA2"/>
              </a:solidFill>
            </a:endParaRPr>
          </a:p>
          <a:p>
            <a:endParaRPr lang="en-IE" dirty="0"/>
          </a:p>
        </p:txBody>
      </p:sp>
    </p:spTree>
    <p:extLst>
      <p:ext uri="{BB962C8B-B14F-4D97-AF65-F5344CB8AC3E}">
        <p14:creationId xmlns:p14="http://schemas.microsoft.com/office/powerpoint/2010/main" val="2715550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506" y="2529098"/>
            <a:ext cx="9358354" cy="4104854"/>
          </a:xfrm>
          <a:ln>
            <a:noFill/>
          </a:ln>
        </p:spPr>
        <p:txBody>
          <a:bodyPr/>
          <a:lstStyle/>
          <a:p>
            <a:pPr marL="457200" indent="-457200">
              <a:buAutoNum type="arabicPeriod"/>
            </a:pPr>
            <a:r>
              <a:rPr lang="en-US" sz="2100" dirty="0"/>
              <a:t>What are you looking for?</a:t>
            </a:r>
            <a:br>
              <a:rPr lang="en-US" sz="2100" dirty="0"/>
            </a:br>
            <a:endParaRPr lang="en-US" sz="2100" dirty="0"/>
          </a:p>
          <a:p>
            <a:pPr marL="0" indent="0">
              <a:buNone/>
            </a:pPr>
            <a:r>
              <a:rPr lang="en-GB" sz="2100" dirty="0"/>
              <a:t>“</a:t>
            </a:r>
            <a:r>
              <a:rPr lang="en-US" sz="2100" dirty="0"/>
              <a:t>While </a:t>
            </a:r>
            <a:r>
              <a:rPr lang="en-US" sz="2100" b="1" dirty="0"/>
              <a:t>internet commons </a:t>
            </a:r>
            <a:r>
              <a:rPr lang="en-US" sz="2100" dirty="0"/>
              <a:t>are critical in our digital life </a:t>
            </a:r>
            <a:r>
              <a:rPr lang="en-US" sz="2100" b="1" dirty="0"/>
              <a:t>their importance it is not fully </a:t>
            </a:r>
          </a:p>
          <a:p>
            <a:pPr marL="0" indent="0">
              <a:buNone/>
            </a:pPr>
            <a:r>
              <a:rPr lang="en-US" sz="2100" b="1" dirty="0"/>
              <a:t>reflected </a:t>
            </a:r>
            <a:r>
              <a:rPr lang="en-US" sz="2100" dirty="0"/>
              <a:t>at the </a:t>
            </a:r>
            <a:r>
              <a:rPr lang="en-US" sz="2100" b="1" dirty="0"/>
              <a:t>strategic level </a:t>
            </a:r>
            <a:r>
              <a:rPr lang="en-US" sz="2100" dirty="0"/>
              <a:t>with little representation of the communities involved, lack of structure, gap between grass-root commoners and top-down sovereignty policies, fragmented </a:t>
            </a:r>
          </a:p>
          <a:p>
            <a:pPr marL="0" indent="0">
              <a:buNone/>
            </a:pPr>
            <a:r>
              <a:rPr lang="en-US" sz="2100" dirty="0"/>
              <a:t>funding landscape”</a:t>
            </a:r>
          </a:p>
          <a:p>
            <a:pPr marL="0" indent="0">
              <a:buNone/>
            </a:pPr>
            <a:endParaRPr lang="en-US" sz="2100" dirty="0"/>
          </a:p>
          <a:p>
            <a:pPr marL="0" indent="0">
              <a:buNone/>
            </a:pPr>
            <a:r>
              <a:rPr lang="en-US" sz="2100" dirty="0"/>
              <a:t>=&gt; The action should put in place the measures to bridge this gap</a:t>
            </a:r>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573741" y="1339851"/>
            <a:ext cx="10479741" cy="936625"/>
          </a:xfrm>
          <a:ln>
            <a:noFill/>
          </a:ln>
        </p:spPr>
        <p:txBody>
          <a:bodyPr/>
          <a:lstStyle/>
          <a:p>
            <a:r>
              <a:rPr lang="hu-HU" dirty="0"/>
              <a:t>Work Programme </a:t>
            </a:r>
            <a:r>
              <a:rPr lang="hu-HU" dirty="0" err="1"/>
              <a:t>topic</a:t>
            </a:r>
            <a:r>
              <a:rPr lang="fr-BE" dirty="0"/>
              <a:t>: Next </a:t>
            </a:r>
            <a:r>
              <a:rPr lang="fr-BE" dirty="0" err="1"/>
              <a:t>Generation</a:t>
            </a:r>
            <a:r>
              <a:rPr lang="fr-BE" dirty="0"/>
              <a:t> Internet Commons Policy (HUMAN-01-14 CSA – 2 M€)</a:t>
            </a:r>
            <a:endParaRPr lang="en-US" dirty="0">
              <a:highlight>
                <a:srgbClr val="FFFF00"/>
              </a:highlight>
            </a:endParaRPr>
          </a:p>
        </p:txBody>
      </p:sp>
    </p:spTree>
    <p:extLst>
      <p:ext uri="{BB962C8B-B14F-4D97-AF65-F5344CB8AC3E}">
        <p14:creationId xmlns:p14="http://schemas.microsoft.com/office/powerpoint/2010/main" val="17256123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082" y="2914580"/>
            <a:ext cx="9358354" cy="2240126"/>
          </a:xfrm>
          <a:ln>
            <a:noFill/>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2</a:t>
            </a:r>
            <a:r>
              <a:rPr kumimoji="0" lang="en-US" sz="2400" b="0" i="0" u="none" strike="noStrike" kern="0" cap="none" spc="0" normalizeH="0" baseline="0" noProof="0" dirty="0">
                <a:ln>
                  <a:noFill/>
                </a:ln>
                <a:solidFill>
                  <a:srgbClr val="0F5494"/>
                </a:solidFill>
                <a:effectLst/>
                <a:uLnTx/>
                <a:uFillTx/>
                <a:latin typeface="Verdana"/>
                <a:ea typeface="+mn-ea"/>
                <a:cs typeface="+mn-cs"/>
              </a:rPr>
              <a:t>. What do you </a:t>
            </a:r>
            <a:r>
              <a:rPr kumimoji="0" lang="en-US" sz="2400" b="0" i="0" u="sng" strike="noStrike" kern="0" cap="none" spc="0" normalizeH="0" baseline="0" noProof="0" dirty="0">
                <a:ln>
                  <a:noFill/>
                </a:ln>
                <a:solidFill>
                  <a:srgbClr val="0F5494"/>
                </a:solidFill>
                <a:effectLst/>
                <a:uLnTx/>
                <a:uFillTx/>
                <a:latin typeface="Verdana"/>
                <a:ea typeface="+mn-ea"/>
                <a:cs typeface="+mn-cs"/>
              </a:rPr>
              <a:t>NOT</a:t>
            </a:r>
            <a:r>
              <a:rPr kumimoji="0" lang="en-US" sz="2400" b="0" i="0" u="none" strike="noStrike" kern="0" cap="none" spc="0" normalizeH="0" baseline="0" noProof="0" dirty="0">
                <a:ln>
                  <a:noFill/>
                </a:ln>
                <a:solidFill>
                  <a:srgbClr val="0F5494"/>
                </a:solidFill>
                <a:effectLst/>
                <a:uLnTx/>
                <a:uFillTx/>
                <a:latin typeface="Verdana"/>
                <a:ea typeface="+mn-ea"/>
                <a:cs typeface="+mn-cs"/>
              </a:rPr>
              <a:t> want?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a:ln>
                  <a:noFill/>
                </a:ln>
                <a:solidFill>
                  <a:srgbClr val="0F5494"/>
                </a:solidFill>
                <a:effectLst/>
                <a:uLnTx/>
                <a:uFillTx/>
                <a:latin typeface="Verdana"/>
                <a:ea typeface="+mn-ea"/>
                <a:cs typeface="+mn-cs"/>
              </a:rPr>
              <a:t>General purpose study</a:t>
            </a: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228165" y="1555004"/>
            <a:ext cx="10479741" cy="936625"/>
          </a:xfrm>
          <a:ln>
            <a:noFill/>
          </a:ln>
        </p:spPr>
        <p:txBody>
          <a:body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fr-BE" sz="2800" b="1" i="0" u="none" strike="noStrike" kern="1200" cap="none" spc="0" normalizeH="0" baseline="0" noProof="0" dirty="0">
                <a:ln>
                  <a:noFill/>
                </a:ln>
                <a:solidFill>
                  <a:srgbClr val="0F5494"/>
                </a:solidFill>
                <a:effectLst/>
                <a:uLnTx/>
                <a:uFillTx/>
                <a:latin typeface="Verdana"/>
                <a:ea typeface="+mn-ea"/>
                <a:cs typeface="+mn-cs"/>
              </a:rPr>
              <a:t>Next </a:t>
            </a:r>
            <a:r>
              <a:rPr kumimoji="0" lang="fr-BE" sz="2800" b="1" i="0" u="none" strike="noStrike" kern="1200" cap="none" spc="0" normalizeH="0" baseline="0" noProof="0" dirty="0" err="1">
                <a:ln>
                  <a:noFill/>
                </a:ln>
                <a:solidFill>
                  <a:srgbClr val="0F5494"/>
                </a:solidFill>
                <a:effectLst/>
                <a:uLnTx/>
                <a:uFillTx/>
                <a:latin typeface="Verdana"/>
                <a:ea typeface="+mn-ea"/>
                <a:cs typeface="+mn-cs"/>
              </a:rPr>
              <a:t>Generation</a:t>
            </a:r>
            <a:r>
              <a:rPr kumimoji="0" lang="fr-BE" sz="2800" b="1" i="0" u="none" strike="noStrike" kern="1200" cap="none" spc="0" normalizeH="0" baseline="0" noProof="0" dirty="0">
                <a:ln>
                  <a:noFill/>
                </a:ln>
                <a:solidFill>
                  <a:srgbClr val="0F5494"/>
                </a:solidFill>
                <a:effectLst/>
                <a:uLnTx/>
                <a:uFillTx/>
                <a:latin typeface="Verdana"/>
                <a:ea typeface="+mn-ea"/>
                <a:cs typeface="+mn-cs"/>
              </a:rPr>
              <a:t> Internet Commons Policy</a:t>
            </a:r>
            <a:endParaRPr kumimoji="0" lang="en-US" sz="2800" b="1"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790344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082" y="2914580"/>
            <a:ext cx="9358354" cy="2240126"/>
          </a:xfrm>
          <a:ln>
            <a:noFill/>
          </a:ln>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3</a:t>
            </a:r>
            <a:r>
              <a:rPr kumimoji="0" lang="en-US" sz="2400" b="0" i="0" u="none" strike="noStrike" kern="0" cap="none" spc="0" normalizeH="0" baseline="0" noProof="0" dirty="0">
                <a:ln>
                  <a:noFill/>
                </a:ln>
                <a:solidFill>
                  <a:srgbClr val="0F5494"/>
                </a:solidFill>
                <a:effectLst/>
                <a:uLnTx/>
                <a:uFillTx/>
                <a:latin typeface="Verdana"/>
                <a:ea typeface="+mn-ea"/>
                <a:cs typeface="+mn-cs"/>
              </a:rPr>
              <a:t>. Is this new or has it been called before?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BE" sz="2400" b="0" i="0" u="none" strike="noStrike" kern="0" cap="none" spc="0" normalizeH="0" baseline="0" noProof="0" dirty="0">
                <a:ln>
                  <a:noFill/>
                </a:ln>
                <a:solidFill>
                  <a:srgbClr val="0F5494"/>
                </a:solidFill>
                <a:effectLst/>
                <a:uLnTx/>
                <a:uFillTx/>
                <a:latin typeface="Verdana"/>
                <a:ea typeface="+mn-ea"/>
                <a:cs typeface="+mn-cs"/>
              </a:rPr>
              <a:t>New </a:t>
            </a:r>
            <a:r>
              <a:rPr kumimoji="0" lang="fr-BE" sz="2400" b="0" i="0" u="none" strike="noStrike" kern="0" cap="none" spc="0" normalizeH="0" baseline="0" noProof="0" dirty="0" err="1">
                <a:ln>
                  <a:noFill/>
                </a:ln>
                <a:solidFill>
                  <a:srgbClr val="0F5494"/>
                </a:solidFill>
                <a:effectLst/>
                <a:uLnTx/>
                <a:uFillTx/>
                <a:latin typeface="Verdana"/>
                <a:ea typeface="+mn-ea"/>
                <a:cs typeface="+mn-cs"/>
              </a:rPr>
              <a:t>subject</a:t>
            </a: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228165" y="1555004"/>
            <a:ext cx="9646023" cy="936625"/>
          </a:xfrm>
          <a:ln>
            <a:noFill/>
          </a:ln>
        </p:spPr>
        <p:txBody>
          <a:body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fr-BE" sz="2800" b="1" i="0" u="none" strike="noStrike" kern="0" cap="none" spc="0" normalizeH="0" baseline="0" noProof="0" dirty="0">
                <a:ln>
                  <a:noFill/>
                </a:ln>
                <a:solidFill>
                  <a:srgbClr val="0F5494"/>
                </a:solidFill>
                <a:effectLst/>
                <a:uLnTx/>
                <a:uFillTx/>
                <a:latin typeface="Verdana"/>
                <a:ea typeface="+mj-ea"/>
                <a:cs typeface="+mj-cs"/>
              </a:rPr>
              <a:t>Next </a:t>
            </a:r>
            <a:r>
              <a:rPr kumimoji="0" lang="fr-BE" sz="2800" b="1" i="0" u="none" strike="noStrike" kern="0" cap="none" spc="0" normalizeH="0" baseline="0" noProof="0" dirty="0" err="1">
                <a:ln>
                  <a:noFill/>
                </a:ln>
                <a:solidFill>
                  <a:srgbClr val="0F5494"/>
                </a:solidFill>
                <a:effectLst/>
                <a:uLnTx/>
                <a:uFillTx/>
                <a:latin typeface="Verdana"/>
                <a:ea typeface="+mj-ea"/>
                <a:cs typeface="+mj-cs"/>
              </a:rPr>
              <a:t>Generation</a:t>
            </a:r>
            <a:r>
              <a:rPr kumimoji="0" lang="fr-BE" sz="2800" b="1" i="0" u="none" strike="noStrike" kern="0" cap="none" spc="0" normalizeH="0" baseline="0" noProof="0" dirty="0">
                <a:ln>
                  <a:noFill/>
                </a:ln>
                <a:solidFill>
                  <a:srgbClr val="0F5494"/>
                </a:solidFill>
                <a:effectLst/>
                <a:uLnTx/>
                <a:uFillTx/>
                <a:latin typeface="Verdana"/>
                <a:ea typeface="+mj-ea"/>
                <a:cs typeface="+mj-cs"/>
              </a:rPr>
              <a:t> Internet Commons Policy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r>
              <a:rPr kumimoji="0" lang="hu-HU" sz="2800" b="1" i="0" u="none" strike="noStrike" kern="0" cap="none" spc="0" normalizeH="0" baseline="0" noProof="0" dirty="0">
                <a:ln>
                  <a:noFill/>
                </a:ln>
                <a:solidFill>
                  <a:srgbClr val="0F5494"/>
                </a:solidFill>
                <a:effectLst/>
                <a:uLnTx/>
                <a:uFillTx/>
                <a:latin typeface="Verdana"/>
                <a:ea typeface="+mj-ea"/>
                <a:cs typeface="+mj-cs"/>
              </a:rPr>
              <a:t> – </a:t>
            </a:r>
            <a:r>
              <a:rPr kumimoji="0" lang="hu-HU" sz="2800" b="1" i="0" u="none" strike="noStrike" kern="0" cap="none" spc="0" normalizeH="0" baseline="0" noProof="0" dirty="0" err="1">
                <a:ln>
                  <a:noFill/>
                </a:ln>
                <a:solidFill>
                  <a:srgbClr val="0F5494"/>
                </a:solidFill>
                <a:effectLst/>
                <a:uLnTx/>
                <a:uFillTx/>
                <a:latin typeface="Verdana"/>
                <a:ea typeface="+mj-ea"/>
                <a:cs typeface="+mj-cs"/>
              </a:rPr>
              <a:t>topic</a:t>
            </a:r>
            <a:r>
              <a:rPr kumimoji="0" lang="hu-HU" sz="2800" b="1" i="0" u="none" strike="noStrike" kern="0" cap="none" spc="0" normalizeH="0" baseline="0" noProof="0" dirty="0">
                <a:ln>
                  <a:noFill/>
                </a:ln>
                <a:solidFill>
                  <a:srgbClr val="0F5494"/>
                </a:solidFill>
                <a:effectLst/>
                <a:uLnTx/>
                <a:uFillTx/>
                <a:latin typeface="Verdana"/>
                <a:ea typeface="+mj-ea"/>
                <a:cs typeface="+mj-cs"/>
              </a:rPr>
              <a:t> </a:t>
            </a:r>
            <a:r>
              <a:rPr kumimoji="0" lang="hu-HU" sz="2800" b="1" i="0" u="none" strike="noStrike" kern="0" cap="none" spc="0" normalizeH="0" baseline="0" noProof="0" dirty="0" err="1">
                <a:ln>
                  <a:noFill/>
                </a:ln>
                <a:solidFill>
                  <a:srgbClr val="0F5494"/>
                </a:solidFill>
                <a:effectLst/>
                <a:uLnTx/>
                <a:uFillTx/>
                <a:latin typeface="Verdana"/>
                <a:ea typeface="+mj-ea"/>
                <a:cs typeface="+mj-cs"/>
              </a:rPr>
              <a:t>evolution</a:t>
            </a:r>
            <a:endParaRPr kumimoji="0" lang="en-US" sz="2800" b="1"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68007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3248460"/>
            <a:ext cx="9505056" cy="2088232"/>
          </a:xfrm>
          <a:ln>
            <a:noFill/>
          </a:ln>
        </p:spPr>
        <p:txBody>
          <a:bodyPr/>
          <a:lstStyle/>
          <a:p>
            <a:pPr marL="450850" indent="-450850">
              <a:buNone/>
            </a:pPr>
            <a:r>
              <a:rPr lang="en-US" sz="2000" i="1" dirty="0"/>
              <a:t>The main focus of this topic is new –</a:t>
            </a:r>
          </a:p>
          <a:p>
            <a:pPr marL="450850" indent="-450850">
              <a:buNone/>
            </a:pPr>
            <a:endParaRPr lang="en-US" sz="2000" i="1" dirty="0"/>
          </a:p>
          <a:p>
            <a:pPr marL="450850" indent="-450850">
              <a:buNone/>
            </a:pPr>
            <a:r>
              <a:rPr lang="en-US" sz="2000" i="1" dirty="0"/>
              <a:t>However – large scale pilots were called for in Horizon 2020 ICT Leadership in Enabling and Industrial Technologies (LEIT)</a:t>
            </a:r>
            <a:endParaRPr lang="en-US" sz="1400" i="1" dirty="0"/>
          </a:p>
          <a:p>
            <a:pPr marL="450850" indent="-450850">
              <a:buNone/>
            </a:pPr>
            <a:r>
              <a:rPr lang="en-US" sz="1400" dirty="0"/>
              <a:t>	</a:t>
            </a:r>
            <a:endParaRPr lang="el-GR" sz="1400" dirty="0"/>
          </a:p>
          <a:p>
            <a:pPr marL="450850" indent="-450850">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551384" y="1628800"/>
            <a:ext cx="11377264" cy="936625"/>
          </a:xfrm>
        </p:spPr>
        <p:txBody>
          <a:bodyPr/>
          <a:lstStyle/>
          <a:p>
            <a:r>
              <a:rPr lang="hu-HU" dirty="0"/>
              <a:t>HORIZON-CL4-2023-HUMAN-01-0</a:t>
            </a:r>
            <a:r>
              <a:rPr lang="en-US" dirty="0"/>
              <a:t>2</a:t>
            </a:r>
            <a:br>
              <a:rPr lang="es-ES" dirty="0"/>
            </a:br>
            <a:br>
              <a:rPr lang="es-ES" dirty="0"/>
            </a:br>
            <a:r>
              <a:rPr lang="es-ES" dirty="0"/>
              <a:t>T</a:t>
            </a:r>
            <a:r>
              <a:rPr lang="hu-HU" dirty="0" err="1"/>
              <a:t>opic</a:t>
            </a:r>
            <a:r>
              <a:rPr lang="hu-HU" dirty="0"/>
              <a:t> </a:t>
            </a:r>
            <a:r>
              <a:rPr lang="hu-HU" dirty="0" err="1"/>
              <a:t>evolution</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082" y="2914580"/>
            <a:ext cx="9358354" cy="2240126"/>
          </a:xfrm>
          <a:ln>
            <a:noFill/>
          </a:ln>
        </p:spPr>
        <p:txBody>
          <a:bodyPr/>
          <a:lstStyle/>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hu-HU" sz="2400" b="0" i="0" u="none" strike="noStrike" kern="0" cap="none" spc="0" normalizeH="0" baseline="0" noProof="0" dirty="0">
                <a:ln>
                  <a:noFill/>
                </a:ln>
                <a:solidFill>
                  <a:srgbClr val="0F5494"/>
                </a:solidFill>
                <a:effectLst/>
                <a:uLnTx/>
                <a:uFillTx/>
                <a:latin typeface="Verdana"/>
                <a:ea typeface="+mn-ea"/>
                <a:cs typeface="+mn-cs"/>
              </a:rPr>
              <a:t>4</a:t>
            </a:r>
            <a:r>
              <a:rPr kumimoji="0" lang="en-US" sz="2400" b="0" i="0" u="none" strike="noStrike" kern="0" cap="none" spc="0" normalizeH="0" baseline="0" noProof="0" dirty="0">
                <a:ln>
                  <a:noFill/>
                </a:ln>
                <a:solidFill>
                  <a:srgbClr val="0F5494"/>
                </a:solidFill>
                <a:effectLst/>
                <a:uLnTx/>
                <a:uFillTx/>
                <a:latin typeface="Verdana"/>
                <a:ea typeface="+mn-ea"/>
                <a:cs typeface="+mn-cs"/>
              </a:rPr>
              <a:t>.</a:t>
            </a:r>
            <a:r>
              <a:rPr kumimoji="0" lang="en-US" sz="1400" b="0" i="0" u="none" strike="noStrike" kern="0" cap="none" spc="0" normalizeH="0" baseline="0" noProof="0" dirty="0">
                <a:ln>
                  <a:noFill/>
                </a:ln>
                <a:solidFill>
                  <a:srgbClr val="0F5494"/>
                </a:solidFill>
                <a:effectLst/>
                <a:uLnTx/>
                <a:uFillTx/>
                <a:latin typeface="Verdana"/>
                <a:ea typeface="+mn-ea"/>
                <a:cs typeface="+mn-cs"/>
              </a:rPr>
              <a:t> </a:t>
            </a:r>
            <a:r>
              <a:rPr kumimoji="0" lang="en-US" sz="2400" b="0" i="0" u="none" strike="noStrike" kern="0" cap="none" spc="0" normalizeH="0" baseline="0" noProof="0" dirty="0">
                <a:ln>
                  <a:noFill/>
                </a:ln>
                <a:solidFill>
                  <a:srgbClr val="0F5494"/>
                </a:solidFill>
                <a:effectLst/>
                <a:uLnTx/>
                <a:uFillTx/>
                <a:latin typeface="Verdana"/>
                <a:ea typeface="+mn-ea"/>
                <a:cs typeface="+mn-cs"/>
              </a:rPr>
              <a:t>Current project portfolio</a:t>
            </a:r>
          </a:p>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marL="45085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fr-BE" sz="2400" b="0" i="0" u="none" strike="noStrike" kern="0" cap="none" spc="0" normalizeH="0" baseline="0" noProof="0" dirty="0">
                <a:ln>
                  <a:noFill/>
                </a:ln>
                <a:solidFill>
                  <a:srgbClr val="0F5494"/>
                </a:solidFill>
                <a:effectLst/>
                <a:uLnTx/>
                <a:uFillTx/>
                <a:latin typeface="Verdana"/>
                <a:ea typeface="+mn-ea"/>
                <a:cs typeface="+mn-cs"/>
              </a:rPr>
              <a:t>The action </a:t>
            </a:r>
            <a:r>
              <a:rPr kumimoji="0" lang="fr-BE" sz="2400" b="0" i="0" u="none" strike="noStrike" kern="0" cap="none" spc="0" normalizeH="0" baseline="0" noProof="0" dirty="0" err="1">
                <a:ln>
                  <a:noFill/>
                </a:ln>
                <a:solidFill>
                  <a:srgbClr val="0F5494"/>
                </a:solidFill>
                <a:effectLst/>
                <a:uLnTx/>
                <a:uFillTx/>
                <a:latin typeface="Verdana"/>
                <a:ea typeface="+mn-ea"/>
                <a:cs typeface="+mn-cs"/>
              </a:rPr>
              <a:t>will</a:t>
            </a:r>
            <a:r>
              <a:rPr kumimoji="0" lang="fr-BE" sz="2400" b="0" i="0" u="none" strike="noStrike" kern="0" cap="none" spc="0" normalizeH="0" baseline="0" noProof="0" dirty="0">
                <a:ln>
                  <a:noFill/>
                </a:ln>
                <a:solidFill>
                  <a:srgbClr val="0F5494"/>
                </a:solidFill>
                <a:effectLst/>
                <a:uLnTx/>
                <a:uFillTx/>
                <a:latin typeface="Verdana"/>
                <a:ea typeface="+mn-ea"/>
                <a:cs typeface="+mn-cs"/>
              </a:rPr>
              <a:t> </a:t>
            </a:r>
            <a:r>
              <a:rPr kumimoji="0" lang="fr-BE" sz="2400" b="0" i="0" u="none" strike="noStrike" kern="0" cap="none" spc="0" normalizeH="0" baseline="0" noProof="0" dirty="0" err="1">
                <a:ln>
                  <a:noFill/>
                </a:ln>
                <a:solidFill>
                  <a:srgbClr val="0F5494"/>
                </a:solidFill>
                <a:effectLst/>
                <a:uLnTx/>
                <a:uFillTx/>
                <a:latin typeface="Verdana"/>
                <a:ea typeface="+mn-ea"/>
                <a:cs typeface="+mn-cs"/>
              </a:rPr>
              <a:t>strongly</a:t>
            </a:r>
            <a:r>
              <a:rPr kumimoji="0" lang="fr-BE" sz="2400" b="0" i="0" u="none" strike="noStrike" kern="0" cap="none" spc="0" normalizeH="0" baseline="0" noProof="0" dirty="0">
                <a:ln>
                  <a:noFill/>
                </a:ln>
                <a:solidFill>
                  <a:srgbClr val="0F5494"/>
                </a:solidFill>
                <a:effectLst/>
                <a:uLnTx/>
                <a:uFillTx/>
                <a:latin typeface="Verdana"/>
                <a:ea typeface="+mn-ea"/>
                <a:cs typeface="+mn-cs"/>
              </a:rPr>
              <a:t> relate to the NGI portfolio. </a:t>
            </a:r>
          </a:p>
          <a:p>
            <a:pPr marL="45085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fr-BE" sz="2400" b="0" i="0" u="none" strike="noStrike" kern="0" cap="none" spc="0" normalizeH="0" baseline="0" noProof="0" dirty="0" err="1">
                <a:ln>
                  <a:noFill/>
                </a:ln>
                <a:solidFill>
                  <a:srgbClr val="0F5494"/>
                </a:solidFill>
                <a:effectLst/>
                <a:uLnTx/>
                <a:uFillTx/>
                <a:latin typeface="Verdana"/>
                <a:ea typeface="+mn-ea"/>
                <a:cs typeface="+mn-cs"/>
              </a:rPr>
              <a:t>See</a:t>
            </a:r>
            <a:r>
              <a:rPr kumimoji="0" lang="fr-BE" sz="2400" b="0" i="0" u="none" strike="noStrike" kern="0" cap="none" spc="0" normalizeH="0" baseline="0" noProof="0" dirty="0">
                <a:ln>
                  <a:noFill/>
                </a:ln>
                <a:solidFill>
                  <a:srgbClr val="0F5494"/>
                </a:solidFill>
                <a:effectLst/>
                <a:uLnTx/>
                <a:uFillTx/>
                <a:latin typeface="Verdana"/>
                <a:ea typeface="+mn-ea"/>
                <a:cs typeface="+mn-cs"/>
              </a:rPr>
              <a:t>: </a:t>
            </a:r>
            <a:r>
              <a:rPr kumimoji="0" lang="en-US" sz="2400" b="0" i="0" u="none" strike="noStrike" kern="0" cap="none" spc="0" normalizeH="0" baseline="0" noProof="0" dirty="0">
                <a:ln>
                  <a:noFill/>
                </a:ln>
                <a:solidFill>
                  <a:srgbClr val="0F5494"/>
                </a:solidFill>
                <a:effectLst/>
                <a:uLnTx/>
                <a:uFillTx/>
                <a:latin typeface="Verdana"/>
                <a:ea typeface="+mn-ea"/>
                <a:cs typeface="+mn-cs"/>
                <a:hlinkClick r:id="rId2"/>
              </a:rPr>
              <a:t>NGI Projects | Next Generation Internet</a:t>
            </a:r>
            <a:endParaRPr kumimoji="0" lang="en-US" sz="2400" b="0" i="0" u="none" strike="noStrike" kern="0" cap="none" spc="0" normalizeH="0" baseline="0" noProof="0" dirty="0">
              <a:ln>
                <a:noFill/>
              </a:ln>
              <a:solidFill>
                <a:srgbClr val="0F5494"/>
              </a:solidFill>
              <a:effectLst/>
              <a:uLnTx/>
              <a:uFillTx/>
              <a:latin typeface="Verdana"/>
              <a:ea typeface="+mn-ea"/>
              <a:cs typeface="+mn-cs"/>
            </a:endParaRPr>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228165" y="1555004"/>
            <a:ext cx="9646023" cy="936625"/>
          </a:xfrm>
          <a:ln>
            <a:noFill/>
          </a:ln>
        </p:spPr>
        <p:txBody>
          <a:body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fr-BE" dirty="0"/>
              <a:t>Next </a:t>
            </a:r>
            <a:r>
              <a:rPr lang="fr-BE" dirty="0" err="1"/>
              <a:t>Generation</a:t>
            </a:r>
            <a:r>
              <a:rPr lang="fr-BE" dirty="0"/>
              <a:t> Internet Commons Policy </a:t>
            </a:r>
            <a:r>
              <a:rPr lang="hu-HU" dirty="0" err="1"/>
              <a:t>topic</a:t>
            </a:r>
            <a:r>
              <a:rPr lang="hu-HU" dirty="0"/>
              <a:t> – </a:t>
            </a:r>
            <a:r>
              <a:rPr lang="hu-HU" dirty="0" err="1"/>
              <a:t>topic</a:t>
            </a:r>
            <a:r>
              <a:rPr lang="hu-HU" dirty="0"/>
              <a:t> </a:t>
            </a:r>
            <a:r>
              <a:rPr lang="hu-HU" dirty="0" err="1"/>
              <a:t>evolution</a:t>
            </a:r>
            <a:endParaRPr kumimoji="0" lang="en-US" sz="2800" b="1"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20802470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5082" y="2914579"/>
            <a:ext cx="9358354" cy="2858691"/>
          </a:xfrm>
          <a:ln>
            <a:noFill/>
          </a:ln>
        </p:spPr>
        <p:txBody>
          <a:bodyPr/>
          <a:lstStyle/>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0" cap="none" spc="0" normalizeH="0" baseline="0" noProof="0" dirty="0">
                <a:ln>
                  <a:noFill/>
                </a:ln>
                <a:solidFill>
                  <a:srgbClr val="0F5494"/>
                </a:solidFill>
                <a:effectLst/>
                <a:uLnTx/>
                <a:uFillTx/>
                <a:latin typeface="Verdana"/>
                <a:ea typeface="+mn-ea"/>
                <a:cs typeface="+mn-cs"/>
              </a:rPr>
              <a:t>5. Who are the types of main stakeholders that are addressed?</a:t>
            </a:r>
          </a:p>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0" cap="none" spc="0" normalizeH="0" baseline="0" noProof="0" dirty="0">
                <a:ln>
                  <a:noFill/>
                </a:ln>
                <a:solidFill>
                  <a:srgbClr val="0F5494"/>
                </a:solidFill>
                <a:effectLst/>
                <a:uLnTx/>
                <a:uFillTx/>
                <a:latin typeface="Verdana"/>
                <a:ea typeface="+mn-ea"/>
                <a:cs typeface="+mn-cs"/>
              </a:rPr>
              <a:t>As per WP “Proposals should also demonstrate strong knowledge of the open source and internet commons context (e.g. funding mechanisms, methods of working, communities involved, commons life-cycle) and be familiar with the technology building blocks that make the internet.”  </a:t>
            </a:r>
          </a:p>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sz="1800" b="0" i="0" u="none" strike="noStrike" kern="0" cap="none" spc="0" normalizeH="0" baseline="0" noProof="0" dirty="0">
              <a:ln>
                <a:noFill/>
              </a:ln>
              <a:solidFill>
                <a:srgbClr val="0F5494"/>
              </a:solidFill>
              <a:effectLst/>
              <a:uLnTx/>
              <a:uFillTx/>
              <a:latin typeface="Verdana"/>
              <a:ea typeface="+mn-ea"/>
              <a:cs typeface="+mn-cs"/>
            </a:endParaRPr>
          </a:p>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0" cap="none" spc="0" normalizeH="0" baseline="0" noProof="0" dirty="0">
                <a:ln>
                  <a:noFill/>
                </a:ln>
                <a:solidFill>
                  <a:srgbClr val="0F5494"/>
                </a:solidFill>
                <a:effectLst/>
                <a:uLnTx/>
                <a:uFillTx/>
                <a:latin typeface="Verdana"/>
                <a:ea typeface="+mn-ea"/>
                <a:cs typeface="+mn-cs"/>
              </a:rPr>
              <a:t>6. Is there a key group of actors (</a:t>
            </a:r>
            <a:r>
              <a:rPr kumimoji="0" lang="en-US" sz="1800" b="0" i="0" u="none" strike="noStrike" kern="0" cap="none" spc="0" normalizeH="0" baseline="0" noProof="0" dirty="0" err="1">
                <a:ln>
                  <a:noFill/>
                </a:ln>
                <a:solidFill>
                  <a:srgbClr val="0F5494"/>
                </a:solidFill>
                <a:effectLst/>
                <a:uLnTx/>
                <a:uFillTx/>
                <a:latin typeface="Verdana"/>
                <a:ea typeface="+mn-ea"/>
                <a:cs typeface="+mn-cs"/>
              </a:rPr>
              <a:t>eg.</a:t>
            </a:r>
            <a:r>
              <a:rPr kumimoji="0" lang="en-US" sz="1800" b="0" i="0" u="none" strike="noStrike" kern="0" cap="none" spc="0" normalizeH="0" baseline="0" noProof="0" dirty="0">
                <a:ln>
                  <a:noFill/>
                </a:ln>
                <a:solidFill>
                  <a:srgbClr val="0F5494"/>
                </a:solidFill>
                <a:effectLst/>
                <a:uLnTx/>
                <a:uFillTx/>
                <a:latin typeface="Verdana"/>
                <a:ea typeface="+mn-ea"/>
                <a:cs typeface="+mn-cs"/>
              </a:rPr>
              <a:t> Partnership or other) driving this? </a:t>
            </a:r>
          </a:p>
          <a:p>
            <a:pPr marL="808038" marR="0" lvl="0" indent="-80803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0" cap="none" spc="0" normalizeH="0" baseline="0" noProof="0" dirty="0">
                <a:ln>
                  <a:noFill/>
                </a:ln>
                <a:solidFill>
                  <a:srgbClr val="0F5494"/>
                </a:solidFill>
                <a:effectLst/>
                <a:uLnTx/>
                <a:uFillTx/>
                <a:latin typeface="Verdana"/>
                <a:ea typeface="+mn-ea"/>
                <a:cs typeface="+mn-cs"/>
              </a:rPr>
              <a:t>No Partnership or other</a:t>
            </a:r>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1228165" y="1555004"/>
            <a:ext cx="9646023" cy="936625"/>
          </a:xfrm>
          <a:ln>
            <a:noFill/>
          </a:ln>
        </p:spPr>
        <p:txBody>
          <a:body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fr-BE" dirty="0"/>
              <a:t>Next </a:t>
            </a:r>
            <a:r>
              <a:rPr lang="fr-BE" dirty="0" err="1"/>
              <a:t>Generation</a:t>
            </a:r>
            <a:r>
              <a:rPr lang="fr-BE" dirty="0"/>
              <a:t> Internet Commons Policy </a:t>
            </a:r>
            <a:r>
              <a:rPr lang="hu-HU" dirty="0" err="1"/>
              <a:t>topic</a:t>
            </a:r>
            <a:r>
              <a:rPr lang="hu-HU" dirty="0"/>
              <a:t> – </a:t>
            </a:r>
            <a:r>
              <a:rPr lang="hu-HU" dirty="0" err="1"/>
              <a:t>topic</a:t>
            </a:r>
            <a:r>
              <a:rPr lang="hu-HU" dirty="0"/>
              <a:t> </a:t>
            </a:r>
            <a:r>
              <a:rPr lang="hu-HU" dirty="0" err="1"/>
              <a:t>evolution</a:t>
            </a:r>
            <a:endParaRPr kumimoji="0" lang="en-US" sz="2800" b="1"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1216540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2150970"/>
            <a:ext cx="9932894" cy="2858691"/>
          </a:xfrm>
          <a:ln>
            <a:noFill/>
          </a:ln>
        </p:spPr>
        <p:txBody>
          <a:bodyPr/>
          <a:lstStyle/>
          <a:p>
            <a:pPr>
              <a:buNone/>
            </a:pPr>
            <a:r>
              <a:rPr lang="en-US" sz="1800" dirty="0"/>
              <a:t>7. </a:t>
            </a:r>
            <a:r>
              <a:rPr lang="en-US" sz="2000" dirty="0"/>
              <a:t>Are there any additional / background documents? </a:t>
            </a:r>
          </a:p>
          <a:p>
            <a:pPr marL="0" indent="358775">
              <a:buNone/>
            </a:pPr>
            <a:r>
              <a:rPr lang="en-US" sz="2000" dirty="0"/>
              <a:t>Report “</a:t>
            </a:r>
            <a:r>
              <a:rPr lang="en-IE" sz="2000" dirty="0"/>
              <a:t>Towards a sovereign digital infrastructure of commons” </a:t>
            </a:r>
          </a:p>
          <a:p>
            <a:pPr marL="358775" indent="0">
              <a:buNone/>
            </a:pPr>
            <a:r>
              <a:rPr lang="en-US" sz="2000" dirty="0">
                <a:hlinkClick r:id="rId2"/>
              </a:rPr>
              <a:t>https://www.diplomatie.gouv.fr/IMG/pdf/report_of_the_european_working_team_on_digital_commons_digital_assembly_june_2022_wnetherlands_cle843dbf.pdf</a:t>
            </a:r>
            <a:endParaRPr lang="en-US" sz="2000" dirty="0"/>
          </a:p>
          <a:p>
            <a:pPr marL="0" indent="450850">
              <a:buNone/>
            </a:pPr>
            <a:endParaRPr lang="en-IE" sz="2000" dirty="0">
              <a:hlinkClick r:id="" action="ppaction://noaction"/>
            </a:endParaRPr>
          </a:p>
          <a:p>
            <a:pPr marL="447675" indent="3175">
              <a:buNone/>
            </a:pPr>
            <a:r>
              <a:rPr lang="en-IE" sz="2000" dirty="0">
                <a:hlinkClick r:id="" action="ppaction://noaction"/>
              </a:rPr>
              <a:t>www.NGI.eu</a:t>
            </a:r>
            <a:r>
              <a:rPr lang="en-IE" sz="2000" dirty="0"/>
              <a:t>, where you may find documents / reports relevant to Next Generation Internet as well as </a:t>
            </a:r>
            <a:r>
              <a:rPr lang="en-US" sz="2000" dirty="0"/>
              <a:t>events of relevance to this area;</a:t>
            </a:r>
            <a:r>
              <a:rPr lang="en-IE" sz="2000" dirty="0"/>
              <a:t> but these are not related to or supporting the call </a:t>
            </a:r>
          </a:p>
          <a:p>
            <a:pPr marL="0" lvl="0" indent="0">
              <a:buNone/>
            </a:pPr>
            <a:endParaRPr lang="en-US" sz="1000" dirty="0"/>
          </a:p>
          <a:p>
            <a:pPr marL="358775" lvl="0" indent="-358775">
              <a:buNone/>
            </a:pPr>
            <a:r>
              <a:rPr lang="en-US" sz="2000" dirty="0"/>
              <a:t>8. </a:t>
            </a:r>
            <a:r>
              <a:rPr lang="en-GB" sz="2000" dirty="0"/>
              <a:t>Do you have </a:t>
            </a:r>
            <a:r>
              <a:rPr lang="hu-HU" sz="2000" dirty="0" err="1"/>
              <a:t>information</a:t>
            </a:r>
            <a:r>
              <a:rPr lang="hu-HU" sz="2000" dirty="0"/>
              <a:t> </a:t>
            </a:r>
            <a:r>
              <a:rPr lang="en-GB" sz="2000" dirty="0"/>
              <a:t>about future trends, emerging initiatives</a:t>
            </a:r>
            <a:r>
              <a:rPr lang="hu-HU" sz="2000" dirty="0"/>
              <a:t>,</a:t>
            </a:r>
            <a:r>
              <a:rPr lang="en-GB" sz="2000" dirty="0"/>
              <a:t> roadmaps</a:t>
            </a:r>
            <a:r>
              <a:rPr lang="hu-HU" sz="2000" dirty="0"/>
              <a:t>, </a:t>
            </a:r>
            <a:r>
              <a:rPr lang="hu-HU" sz="2000" dirty="0" err="1"/>
              <a:t>key</a:t>
            </a:r>
            <a:r>
              <a:rPr lang="hu-HU" sz="2000" dirty="0"/>
              <a:t> </a:t>
            </a:r>
            <a:r>
              <a:rPr lang="hu-HU" sz="2000" dirty="0" err="1"/>
              <a:t>players</a:t>
            </a:r>
            <a:r>
              <a:rPr lang="hu-HU" sz="2000" dirty="0"/>
              <a:t> in </a:t>
            </a:r>
            <a:r>
              <a:rPr lang="hu-HU" sz="2000" dirty="0" err="1"/>
              <a:t>this</a:t>
            </a:r>
            <a:r>
              <a:rPr lang="hu-HU" sz="2000" dirty="0"/>
              <a:t> </a:t>
            </a:r>
            <a:r>
              <a:rPr lang="hu-HU" sz="2000" dirty="0" err="1"/>
              <a:t>area</a:t>
            </a:r>
            <a:r>
              <a:rPr lang="en-GB" sz="2000" dirty="0"/>
              <a:t>?</a:t>
            </a:r>
            <a:r>
              <a:rPr lang="en-US" sz="2000" dirty="0"/>
              <a:t>  N/A</a:t>
            </a:r>
          </a:p>
          <a:p>
            <a:pPr>
              <a:buNone/>
            </a:pPr>
            <a:endParaRPr lang="en-US" sz="1400" i="1" dirty="0"/>
          </a:p>
          <a:p>
            <a:pPr>
              <a:buNone/>
            </a:pPr>
            <a:endParaRPr lang="en-US" sz="1400" i="1" dirty="0"/>
          </a:p>
          <a:p>
            <a:pPr>
              <a:buNone/>
            </a:pPr>
            <a:endParaRPr lang="en-US" sz="1400" i="1" dirty="0"/>
          </a:p>
          <a:p>
            <a:pPr>
              <a:buNone/>
            </a:pPr>
            <a:endParaRPr lang="en-US" i="1" dirty="0"/>
          </a:p>
        </p:txBody>
      </p:sp>
      <p:sp>
        <p:nvSpPr>
          <p:cNvPr id="6" name="Title 1"/>
          <p:cNvSpPr>
            <a:spLocks noGrp="1"/>
          </p:cNvSpPr>
          <p:nvPr>
            <p:ph type="title"/>
          </p:nvPr>
        </p:nvSpPr>
        <p:spPr>
          <a:xfrm>
            <a:off x="806425" y="1214345"/>
            <a:ext cx="3380094" cy="936625"/>
          </a:xfrm>
          <a:ln>
            <a:noFill/>
          </a:ln>
        </p:spPr>
        <p:txBody>
          <a:body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en-US" dirty="0"/>
              <a:t>Future Outlook</a:t>
            </a:r>
            <a:endParaRPr kumimoji="0" lang="en-US" sz="2800" b="1" i="0" u="none" strike="noStrike" kern="0" cap="none" spc="0" normalizeH="0" baseline="0" noProof="0" dirty="0">
              <a:ln>
                <a:noFill/>
              </a:ln>
              <a:solidFill>
                <a:srgbClr val="0F5494"/>
              </a:solidFill>
              <a:effectLst/>
              <a:uLnTx/>
              <a:uFillTx/>
              <a:latin typeface="Verdana"/>
              <a:ea typeface="+mn-ea"/>
              <a:cs typeface="+mn-cs"/>
            </a:endParaRPr>
          </a:p>
        </p:txBody>
      </p:sp>
    </p:spTree>
    <p:extLst>
      <p:ext uri="{BB962C8B-B14F-4D97-AF65-F5344CB8AC3E}">
        <p14:creationId xmlns:p14="http://schemas.microsoft.com/office/powerpoint/2010/main" val="11589238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397551"/>
            <a:ext cx="11329589" cy="1081038"/>
          </a:xfrm>
        </p:spPr>
        <p:txBody>
          <a:bodyPr/>
          <a:lstStyle/>
          <a:p>
            <a:pPr marL="0" indent="0"/>
            <a:r>
              <a:rPr lang="en-IE" sz="2000" dirty="0"/>
              <a:t>HORIZON-CL4-2023-HUMAN-01-21: Next Generation eXtended Reality (RIA)</a:t>
            </a:r>
            <a:br>
              <a:rPr lang="en-IE" sz="2000" dirty="0"/>
            </a:br>
            <a:r>
              <a:rPr lang="en-IE" sz="3200" b="0" dirty="0"/>
              <a:t>We are looking for:</a:t>
            </a:r>
            <a:endParaRPr lang="en-IE" b="0" dirty="0"/>
          </a:p>
        </p:txBody>
      </p:sp>
      <p:sp>
        <p:nvSpPr>
          <p:cNvPr id="3" name="Content Placeholder 2"/>
          <p:cNvSpPr>
            <a:spLocks noGrp="1"/>
          </p:cNvSpPr>
          <p:nvPr>
            <p:ph idx="1"/>
          </p:nvPr>
        </p:nvSpPr>
        <p:spPr>
          <a:xfrm>
            <a:off x="540000" y="2492896"/>
            <a:ext cx="10972800" cy="3960440"/>
          </a:xfrm>
          <a:ln>
            <a:noFill/>
          </a:ln>
        </p:spPr>
        <p:txBody>
          <a:bodyPr tIns="0" bIns="0" anchor="ctr" anchorCtr="0"/>
          <a:lstStyle/>
          <a:p>
            <a:pPr marL="285750" lvl="1" indent="-285750">
              <a:spcAft>
                <a:spcPts val="600"/>
              </a:spcAft>
              <a:buFont typeface="Arial" panose="020B0604020202020204" pitchFamily="34" charset="0"/>
              <a:buChar char="•"/>
            </a:pPr>
            <a:r>
              <a:rPr lang="en-IE" sz="2400" dirty="0">
                <a:solidFill>
                  <a:srgbClr val="0F5494"/>
                </a:solidFill>
              </a:rPr>
              <a:t>Next generation of XR devices and applications (incl. virtual worlds)</a:t>
            </a:r>
          </a:p>
          <a:p>
            <a:pPr marL="719138" lvl="2" indent="-185738">
              <a:spcAft>
                <a:spcPts val="600"/>
              </a:spcAft>
              <a:buFont typeface="Arial" panose="020B0604020202020204" pitchFamily="34" charset="0"/>
              <a:buChar char="•"/>
            </a:pPr>
            <a:r>
              <a:rPr lang="en-IE" sz="1800" b="0" dirty="0"/>
              <a:t>Human-centred</a:t>
            </a:r>
          </a:p>
          <a:p>
            <a:pPr marL="719138" lvl="2" indent="-185738">
              <a:spcAft>
                <a:spcPts val="600"/>
              </a:spcAft>
              <a:buFont typeface="Arial" panose="020B0604020202020204" pitchFamily="34" charset="0"/>
              <a:buChar char="•"/>
            </a:pPr>
            <a:r>
              <a:rPr lang="en-IE" sz="1800" dirty="0"/>
              <a:t>Providing i</a:t>
            </a:r>
            <a:r>
              <a:rPr lang="en-IE" sz="1800" b="0" dirty="0"/>
              <a:t>ntuitive and realistic user experiences</a:t>
            </a:r>
          </a:p>
          <a:p>
            <a:pPr marL="719138" lvl="2" indent="-185738">
              <a:spcAft>
                <a:spcPts val="600"/>
              </a:spcAft>
              <a:buFont typeface="Arial" panose="020B0604020202020204" pitchFamily="34" charset="0"/>
              <a:buChar char="•"/>
            </a:pPr>
            <a:r>
              <a:rPr lang="en-IE" sz="1800" b="0" dirty="0"/>
              <a:t>Technologies: 5G/6G, IoT, data, AI, edge-cloud, microelectronics</a:t>
            </a:r>
          </a:p>
          <a:p>
            <a:pPr marL="719138" lvl="2" indent="-185738">
              <a:spcAft>
                <a:spcPts val="600"/>
              </a:spcAft>
              <a:buFont typeface="Arial" panose="020B0604020202020204" pitchFamily="34" charset="0"/>
              <a:buChar char="•"/>
            </a:pPr>
            <a:r>
              <a:rPr lang="en-IE" sz="1800" dirty="0"/>
              <a:t>Domains of use: </a:t>
            </a:r>
            <a:r>
              <a:rPr lang="en-IE" sz="1800" b="0" dirty="0"/>
              <a:t>education, manufacturing, health, cultural heritage, media, security...</a:t>
            </a:r>
          </a:p>
          <a:p>
            <a:pPr marL="719138" lvl="2" indent="-185738">
              <a:spcAft>
                <a:spcPts val="600"/>
              </a:spcAft>
              <a:buFont typeface="Arial" panose="020B0604020202020204" pitchFamily="34" charset="0"/>
              <a:buChar char="•"/>
            </a:pPr>
            <a:r>
              <a:rPr lang="en-IE" sz="1800" dirty="0"/>
              <a:t>More realistic, more affordable and gender-neutral</a:t>
            </a:r>
          </a:p>
          <a:p>
            <a:pPr marL="719138" lvl="2" indent="-185738">
              <a:spcAft>
                <a:spcPts val="600"/>
              </a:spcAft>
              <a:buFont typeface="Arial" panose="020B0604020202020204" pitchFamily="34" charset="0"/>
              <a:buChar char="•"/>
            </a:pPr>
            <a:r>
              <a:rPr lang="en-IE" sz="1800" dirty="0"/>
              <a:t>Developed by European companies</a:t>
            </a:r>
          </a:p>
          <a:p>
            <a:pPr marL="719138" lvl="2" indent="-185738">
              <a:spcAft>
                <a:spcPts val="600"/>
              </a:spcAft>
              <a:buFont typeface="Arial" panose="020B0604020202020204" pitchFamily="34" charset="0"/>
              <a:buChar char="•"/>
            </a:pPr>
            <a:r>
              <a:rPr lang="en-IE" sz="1800" dirty="0"/>
              <a:t>Respecting European values of ethics, privacy, security and safety, </a:t>
            </a:r>
          </a:p>
          <a:p>
            <a:pPr marL="719138" lvl="2" indent="-185738">
              <a:spcAft>
                <a:spcPts val="600"/>
              </a:spcAft>
              <a:buFont typeface="Arial" panose="020B0604020202020204" pitchFamily="34" charset="0"/>
              <a:buChar char="•"/>
            </a:pPr>
            <a:r>
              <a:rPr lang="en-IE" sz="1800" dirty="0"/>
              <a:t>Aiming at technological sovereignty and resilience</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397551"/>
            <a:ext cx="11329589" cy="1081038"/>
          </a:xfrm>
        </p:spPr>
        <p:txBody>
          <a:bodyPr/>
          <a:lstStyle/>
          <a:p>
            <a:pPr marL="0" indent="0"/>
            <a:r>
              <a:rPr lang="en-IE" sz="2000" dirty="0"/>
              <a:t>HORIZON-CL4-2023-HUMAN-01-21: Next Generation eXtended Reality (RIA)</a:t>
            </a:r>
            <a:br>
              <a:rPr lang="en-IE" sz="2000" dirty="0"/>
            </a:br>
            <a:r>
              <a:rPr lang="en-IE" sz="3200" b="0" dirty="0"/>
              <a:t>We do not want:</a:t>
            </a:r>
            <a:endParaRPr lang="en-IE" b="0" dirty="0"/>
          </a:p>
        </p:txBody>
      </p:sp>
      <p:sp>
        <p:nvSpPr>
          <p:cNvPr id="3" name="Content Placeholder 2"/>
          <p:cNvSpPr>
            <a:spLocks noGrp="1"/>
          </p:cNvSpPr>
          <p:nvPr>
            <p:ph idx="1"/>
          </p:nvPr>
        </p:nvSpPr>
        <p:spPr>
          <a:xfrm>
            <a:off x="540000" y="2492896"/>
            <a:ext cx="10972800" cy="3960440"/>
          </a:xfrm>
          <a:ln>
            <a:noFill/>
          </a:ln>
        </p:spPr>
        <p:txBody>
          <a:bodyPr lIns="360000" tIns="0" bIns="0" anchor="ctr" anchorCtr="0"/>
          <a:lstStyle/>
          <a:p>
            <a:pPr marL="285750" lvl="1" indent="-285750">
              <a:spcAft>
                <a:spcPts val="600"/>
              </a:spcAft>
              <a:buFont typeface="Arial" panose="020B0604020202020204" pitchFamily="34" charset="0"/>
              <a:buChar char="•"/>
            </a:pPr>
            <a:r>
              <a:rPr lang="en-US" sz="2400" dirty="0">
                <a:solidFill>
                  <a:srgbClr val="0F5494"/>
                </a:solidFill>
              </a:rPr>
              <a:t>State-of-the-art XR components and applications</a:t>
            </a:r>
          </a:p>
          <a:p>
            <a:pPr marL="285750" lvl="1" indent="-285750">
              <a:spcAft>
                <a:spcPts val="600"/>
              </a:spcAft>
              <a:buFont typeface="Arial" panose="020B0604020202020204" pitchFamily="34" charset="0"/>
              <a:buChar char="•"/>
            </a:pPr>
            <a:r>
              <a:rPr lang="en-US" sz="2400" dirty="0">
                <a:solidFill>
                  <a:srgbClr val="0F5494"/>
                </a:solidFill>
              </a:rPr>
              <a:t>Non suitable, unethical or unsafe solutions	</a:t>
            </a:r>
          </a:p>
          <a:p>
            <a:pPr marL="285750" lvl="1" indent="-285750">
              <a:spcAft>
                <a:spcPts val="600"/>
              </a:spcAft>
              <a:buFont typeface="Arial" panose="020B0604020202020204" pitchFamily="34" charset="0"/>
              <a:buChar char="•"/>
            </a:pPr>
            <a:r>
              <a:rPr lang="en-US" sz="2400" dirty="0">
                <a:solidFill>
                  <a:srgbClr val="0F5494"/>
                </a:solidFill>
              </a:rPr>
              <a:t>Research non-grounded into real world use cases and scenarios </a:t>
            </a:r>
          </a:p>
          <a:p>
            <a:pPr marL="285750" lvl="1" indent="-285750">
              <a:spcAft>
                <a:spcPts val="600"/>
              </a:spcAft>
              <a:buFont typeface="Arial" panose="020B0604020202020204" pitchFamily="34" charset="0"/>
              <a:buChar char="•"/>
            </a:pPr>
            <a:r>
              <a:rPr lang="en-US" sz="2400" dirty="0">
                <a:solidFill>
                  <a:srgbClr val="0F5494"/>
                </a:solidFill>
              </a:rPr>
              <a:t>Non-transdisciplinary research</a:t>
            </a:r>
          </a:p>
          <a:p>
            <a:pPr marL="285750" lvl="1" indent="-285750">
              <a:spcAft>
                <a:spcPts val="600"/>
              </a:spcAft>
              <a:buFont typeface="Arial" panose="020B0604020202020204" pitchFamily="34" charset="0"/>
              <a:buChar char="•"/>
            </a:pPr>
            <a:r>
              <a:rPr lang="en-US" sz="2400" dirty="0">
                <a:solidFill>
                  <a:srgbClr val="0F5494"/>
                </a:solidFill>
              </a:rPr>
              <a:t>Research that does not involve end-users</a:t>
            </a:r>
          </a:p>
          <a:p>
            <a:pPr marL="285750" lvl="1" indent="-285750">
              <a:spcAft>
                <a:spcPts val="600"/>
              </a:spcAft>
              <a:buFont typeface="Arial" panose="020B0604020202020204" pitchFamily="34" charset="0"/>
              <a:buChar char="•"/>
            </a:pPr>
            <a:r>
              <a:rPr lang="en-US" sz="2400" dirty="0">
                <a:solidFill>
                  <a:srgbClr val="0F5494"/>
                </a:solidFill>
              </a:rPr>
              <a:t>Research that does not involve SSH</a:t>
            </a:r>
          </a:p>
        </p:txBody>
      </p:sp>
    </p:spTree>
    <p:extLst>
      <p:ext uri="{BB962C8B-B14F-4D97-AF65-F5344CB8AC3E}">
        <p14:creationId xmlns:p14="http://schemas.microsoft.com/office/powerpoint/2010/main" val="38557586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397551"/>
            <a:ext cx="11329589" cy="1081038"/>
          </a:xfrm>
          <a:ln>
            <a:noFill/>
          </a:ln>
        </p:spPr>
        <p:txBody>
          <a:bodyPr/>
          <a:lstStyle/>
          <a:p>
            <a:pPr marL="0" indent="0"/>
            <a:r>
              <a:rPr lang="en-IE" sz="2000" dirty="0"/>
              <a:t>HORIZON-CL4-2023-HUMAN-01-21: Next Generation eXtended Reality (RIA)</a:t>
            </a:r>
            <a:br>
              <a:rPr lang="en-IE" sz="2000" dirty="0"/>
            </a:br>
            <a:r>
              <a:rPr lang="en-IE" sz="3200" b="0" dirty="0"/>
              <a:t>Topic evolution:</a:t>
            </a:r>
            <a:endParaRPr lang="en-IE" b="0" dirty="0"/>
          </a:p>
        </p:txBody>
      </p:sp>
      <p:sp>
        <p:nvSpPr>
          <p:cNvPr id="3" name="Content Placeholder 2"/>
          <p:cNvSpPr>
            <a:spLocks noGrp="1"/>
          </p:cNvSpPr>
          <p:nvPr>
            <p:ph idx="1"/>
          </p:nvPr>
        </p:nvSpPr>
        <p:spPr>
          <a:xfrm>
            <a:off x="791012" y="2322566"/>
            <a:ext cx="10972800" cy="3960440"/>
          </a:xfrm>
          <a:ln>
            <a:noFill/>
          </a:ln>
        </p:spPr>
        <p:txBody>
          <a:bodyPr lIns="360000" tIns="0" bIns="0" anchor="ctr" anchorCtr="0"/>
          <a:lstStyle/>
          <a:p>
            <a:pPr marL="285750" lvl="1" indent="-285750">
              <a:spcAft>
                <a:spcPts val="600"/>
              </a:spcAft>
              <a:buFont typeface="Arial" panose="020B0604020202020204" pitchFamily="34" charset="0"/>
              <a:buChar char="•"/>
            </a:pPr>
            <a:r>
              <a:rPr lang="en-US" sz="2400" b="1" dirty="0">
                <a:solidFill>
                  <a:srgbClr val="0F5494"/>
                </a:solidFill>
              </a:rPr>
              <a:t>XR Modelling (RIA - 2021)</a:t>
            </a:r>
          </a:p>
          <a:p>
            <a:pPr marL="285750" lvl="1" indent="-285750">
              <a:spcAft>
                <a:spcPts val="600"/>
              </a:spcAft>
              <a:buFont typeface="Arial" panose="020B0604020202020204" pitchFamily="34" charset="0"/>
              <a:buChar char="•"/>
            </a:pPr>
            <a:r>
              <a:rPr lang="en-US" sz="2400" dirty="0">
                <a:solidFill>
                  <a:srgbClr val="0F5494"/>
                </a:solidFill>
              </a:rPr>
              <a:t>XR for All – Haptics (RIA - 2021)</a:t>
            </a:r>
          </a:p>
          <a:p>
            <a:pPr marL="285750" lvl="1" indent="-285750">
              <a:spcAft>
                <a:spcPts val="600"/>
              </a:spcAft>
              <a:buFont typeface="Arial" panose="020B0604020202020204" pitchFamily="34" charset="0"/>
              <a:buChar char="•"/>
            </a:pPr>
            <a:r>
              <a:rPr lang="en-US" sz="2400" dirty="0">
                <a:solidFill>
                  <a:srgbClr val="0F5494"/>
                </a:solidFill>
              </a:rPr>
              <a:t>eXtended Collaborative Telepresence (IA – 2021)</a:t>
            </a:r>
          </a:p>
          <a:p>
            <a:pPr marL="285750" lvl="1" indent="-285750">
              <a:spcAft>
                <a:spcPts val="600"/>
              </a:spcAft>
              <a:buFont typeface="Arial" panose="020B0604020202020204" pitchFamily="34" charset="0"/>
              <a:buChar char="•"/>
            </a:pPr>
            <a:r>
              <a:rPr lang="en-US" sz="2400" dirty="0">
                <a:solidFill>
                  <a:srgbClr val="0F5494"/>
                </a:solidFill>
              </a:rPr>
              <a:t>Innovation for Media, including XR (IA - 2021)</a:t>
            </a:r>
          </a:p>
          <a:p>
            <a:pPr marL="285750" lvl="1" indent="-285750">
              <a:spcAft>
                <a:spcPts val="600"/>
              </a:spcAft>
              <a:buFont typeface="Arial" panose="020B0604020202020204" pitchFamily="34" charset="0"/>
              <a:buChar char="•"/>
            </a:pPr>
            <a:r>
              <a:rPr lang="en-US" sz="2400" dirty="0">
                <a:solidFill>
                  <a:srgbClr val="0F5494"/>
                </a:solidFill>
              </a:rPr>
              <a:t>XR Ethics, Interoperability and Impact (CSA – 2021)</a:t>
            </a:r>
          </a:p>
          <a:p>
            <a:pPr marL="285750" lvl="1" indent="-285750">
              <a:spcAft>
                <a:spcPts val="600"/>
              </a:spcAft>
              <a:buFont typeface="Arial" panose="020B0604020202020204" pitchFamily="34" charset="0"/>
              <a:buChar char="•"/>
            </a:pPr>
            <a:r>
              <a:rPr lang="en-US" sz="2400" dirty="0">
                <a:solidFill>
                  <a:srgbClr val="0F5494"/>
                </a:solidFill>
              </a:rPr>
              <a:t>XR Learning - Engage and Interact (IA - 2022)</a:t>
            </a:r>
          </a:p>
          <a:p>
            <a:pPr marL="285750" lvl="1" indent="-285750">
              <a:spcAft>
                <a:spcPts val="600"/>
              </a:spcAft>
              <a:buFont typeface="Arial" panose="020B0604020202020204" pitchFamily="34" charset="0"/>
              <a:buChar char="•"/>
            </a:pPr>
            <a:r>
              <a:rPr lang="en-US" sz="2400" b="1" dirty="0">
                <a:solidFill>
                  <a:srgbClr val="0F5494"/>
                </a:solidFill>
              </a:rPr>
              <a:t>XR Technologies (RIA - 2022)</a:t>
            </a:r>
          </a:p>
        </p:txBody>
      </p:sp>
    </p:spTree>
    <p:extLst>
      <p:ext uri="{BB962C8B-B14F-4D97-AF65-F5344CB8AC3E}">
        <p14:creationId xmlns:p14="http://schemas.microsoft.com/office/powerpoint/2010/main" val="34652589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397551"/>
            <a:ext cx="11329589" cy="1081038"/>
          </a:xfrm>
        </p:spPr>
        <p:txBody>
          <a:bodyPr/>
          <a:lstStyle/>
          <a:p>
            <a:pPr marL="0" indent="0"/>
            <a:r>
              <a:rPr lang="en-IE" sz="2000" dirty="0"/>
              <a:t>HORIZON-CL4-2023-HUMAN-01-21: Next Generation eXtended Reality (RIA)</a:t>
            </a:r>
            <a:br>
              <a:rPr lang="en-IE" sz="2000" dirty="0"/>
            </a:br>
            <a:r>
              <a:rPr lang="en-IE" sz="3200" b="0" dirty="0"/>
              <a:t>Links to other topics in current WP:</a:t>
            </a:r>
            <a:endParaRPr lang="en-IE" b="0" dirty="0"/>
          </a:p>
        </p:txBody>
      </p:sp>
      <p:sp>
        <p:nvSpPr>
          <p:cNvPr id="3" name="Content Placeholder 2"/>
          <p:cNvSpPr>
            <a:spLocks noGrp="1"/>
          </p:cNvSpPr>
          <p:nvPr>
            <p:ph idx="1"/>
          </p:nvPr>
        </p:nvSpPr>
        <p:spPr>
          <a:xfrm>
            <a:off x="540000" y="2492896"/>
            <a:ext cx="10972800" cy="3960440"/>
          </a:xfrm>
          <a:ln>
            <a:noFill/>
          </a:ln>
        </p:spPr>
        <p:txBody>
          <a:bodyPr lIns="360000" tIns="0" bIns="0" anchor="ctr" anchorCtr="0"/>
          <a:lstStyle/>
          <a:p>
            <a:pPr marL="285750" lvl="1" indent="-285750">
              <a:spcBef>
                <a:spcPts val="0"/>
              </a:spcBef>
              <a:spcAft>
                <a:spcPts val="1200"/>
              </a:spcAft>
              <a:buFont typeface="Arial" panose="020B0604020202020204" pitchFamily="34" charset="0"/>
              <a:buChar char="•"/>
            </a:pPr>
            <a:r>
              <a:rPr lang="en-US" b="1" dirty="0">
                <a:solidFill>
                  <a:srgbClr val="0F5494"/>
                </a:solidFill>
              </a:rPr>
              <a:t>eXtended Reality for Industry 5.0 (IA) </a:t>
            </a:r>
          </a:p>
          <a:p>
            <a:pPr marL="285750" lvl="1" indent="-285750">
              <a:spcBef>
                <a:spcPts val="0"/>
              </a:spcBef>
              <a:spcAft>
                <a:spcPts val="2400"/>
              </a:spcAft>
              <a:buFont typeface="Arial" panose="020B0604020202020204" pitchFamily="34" charset="0"/>
              <a:buChar char="•"/>
            </a:pPr>
            <a:r>
              <a:rPr lang="en-US" b="1" dirty="0">
                <a:solidFill>
                  <a:srgbClr val="0F5494"/>
                </a:solidFill>
              </a:rPr>
              <a:t>Supporting the emergence of an open human-centric Metaverse (CSA)</a:t>
            </a:r>
          </a:p>
          <a:p>
            <a:pPr marL="285750" lvl="1" indent="-285750">
              <a:spcBef>
                <a:spcPts val="0"/>
              </a:spcBef>
              <a:spcAft>
                <a:spcPts val="1200"/>
              </a:spcAft>
              <a:buFont typeface="Arial" panose="020B0604020202020204" pitchFamily="34" charset="0"/>
              <a:buChar char="•"/>
            </a:pPr>
            <a:r>
              <a:rPr lang="en-US" dirty="0">
                <a:solidFill>
                  <a:srgbClr val="0F5494"/>
                </a:solidFill>
              </a:rPr>
              <a:t>CL4-2023-DIGITAL-EMERGING-01-57: Advanced imaging and sensing technologies (IA) (Photonics Partnership)</a:t>
            </a:r>
          </a:p>
          <a:p>
            <a:pPr marL="285750" lvl="1" indent="-285750">
              <a:spcBef>
                <a:spcPts val="0"/>
              </a:spcBef>
              <a:spcAft>
                <a:spcPts val="1200"/>
              </a:spcAft>
              <a:buFont typeface="Arial" panose="020B0604020202020204" pitchFamily="34" charset="0"/>
              <a:buChar char="•"/>
            </a:pPr>
            <a:r>
              <a:rPr lang="en-US" dirty="0">
                <a:solidFill>
                  <a:srgbClr val="0F5494"/>
                </a:solidFill>
              </a:rPr>
              <a:t>CL4-2024-TWIN-TRANSITION-01-44: Digital transformation and ensuring a better use of industrial data, which can </a:t>
            </a:r>
            <a:r>
              <a:rPr lang="en-US" dirty="0" err="1">
                <a:solidFill>
                  <a:srgbClr val="0F5494"/>
                </a:solidFill>
              </a:rPr>
              <a:t>optimise</a:t>
            </a:r>
            <a:r>
              <a:rPr lang="en-US" dirty="0">
                <a:solidFill>
                  <a:srgbClr val="0F5494"/>
                </a:solidFill>
              </a:rPr>
              <a:t> steel supply chains (Clean Steel Partnership) (IA)</a:t>
            </a:r>
          </a:p>
          <a:p>
            <a:pPr marL="285750" lvl="1">
              <a:spcBef>
                <a:spcPts val="0"/>
              </a:spcBef>
              <a:spcAft>
                <a:spcPts val="1200"/>
              </a:spcAft>
              <a:buFont typeface="Arial" panose="020B0604020202020204" pitchFamily="34" charset="0"/>
              <a:buChar char="•"/>
            </a:pPr>
            <a:r>
              <a:rPr lang="en-US" dirty="0">
                <a:solidFill>
                  <a:srgbClr val="0F5494"/>
                </a:solidFill>
              </a:rPr>
              <a:t>EUSPA-2023-SPACE-01-41: EGNSS - Transition toward a green, smart and more secure post-pandemic society</a:t>
            </a:r>
            <a:endParaRPr lang="en-US" sz="2400" dirty="0">
              <a:solidFill>
                <a:srgbClr val="0F5494"/>
              </a:solidFill>
            </a:endParaRPr>
          </a:p>
        </p:txBody>
      </p:sp>
    </p:spTree>
    <p:extLst>
      <p:ext uri="{BB962C8B-B14F-4D97-AF65-F5344CB8AC3E}">
        <p14:creationId xmlns:p14="http://schemas.microsoft.com/office/powerpoint/2010/main" val="27491463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621668"/>
            <a:ext cx="11329589" cy="1081038"/>
          </a:xfrm>
        </p:spPr>
        <p:txBody>
          <a:bodyPr/>
          <a:lstStyle/>
          <a:p>
            <a:pPr marL="0" indent="0"/>
            <a:r>
              <a:rPr lang="en-IE" sz="2000" dirty="0"/>
              <a:t>HORIZON-CL4-2023-HUMAN-01-21: Next Generation eXtended Reality (RIA)</a:t>
            </a:r>
            <a:br>
              <a:rPr lang="en-IE" sz="2000" dirty="0"/>
            </a:br>
            <a:br>
              <a:rPr lang="en-IE" sz="2000" dirty="0"/>
            </a:br>
            <a:r>
              <a:rPr lang="en-IE" sz="3200" b="0" dirty="0"/>
              <a:t>Key actors:</a:t>
            </a:r>
            <a:endParaRPr lang="en-IE" b="0" dirty="0"/>
          </a:p>
        </p:txBody>
      </p:sp>
      <p:sp>
        <p:nvSpPr>
          <p:cNvPr id="3" name="Content Placeholder 2"/>
          <p:cNvSpPr>
            <a:spLocks noGrp="1"/>
          </p:cNvSpPr>
          <p:nvPr>
            <p:ph idx="1"/>
          </p:nvPr>
        </p:nvSpPr>
        <p:spPr>
          <a:xfrm>
            <a:off x="540000" y="2897560"/>
            <a:ext cx="10972800" cy="2579875"/>
          </a:xfrm>
          <a:ln>
            <a:noFill/>
          </a:ln>
        </p:spPr>
        <p:txBody>
          <a:bodyPr lIns="360000" tIns="0" bIns="0" anchor="ctr" anchorCtr="0"/>
          <a:lstStyle/>
          <a:p>
            <a:pPr marL="285750" lvl="1" indent="-285750">
              <a:spcAft>
                <a:spcPts val="600"/>
              </a:spcAft>
              <a:buFont typeface="Arial" panose="020B0604020202020204" pitchFamily="34" charset="0"/>
              <a:buChar char="•"/>
            </a:pPr>
            <a:r>
              <a:rPr lang="en-US" sz="2400" dirty="0">
                <a:solidFill>
                  <a:srgbClr val="0F5494"/>
                </a:solidFill>
              </a:rPr>
              <a:t>Research institutions and universities</a:t>
            </a:r>
          </a:p>
          <a:p>
            <a:pPr marL="285750" lvl="1" indent="-285750">
              <a:spcAft>
                <a:spcPts val="600"/>
              </a:spcAft>
              <a:buFont typeface="Arial" panose="020B0604020202020204" pitchFamily="34" charset="0"/>
              <a:buChar char="•"/>
            </a:pPr>
            <a:r>
              <a:rPr lang="en-US" sz="2400" dirty="0">
                <a:solidFill>
                  <a:srgbClr val="0F5494"/>
                </a:solidFill>
              </a:rPr>
              <a:t>Industry, SMEs and start-ups (XR, microelectronics, photonics)</a:t>
            </a:r>
          </a:p>
          <a:p>
            <a:pPr marL="285750" lvl="1">
              <a:spcAft>
                <a:spcPts val="600"/>
              </a:spcAft>
              <a:buFont typeface="Arial" panose="020B0604020202020204" pitchFamily="34" charset="0"/>
              <a:buChar char="•"/>
            </a:pPr>
            <a:r>
              <a:rPr lang="en-US" sz="2400" dirty="0">
                <a:solidFill>
                  <a:srgbClr val="0F5494"/>
                </a:solidFill>
              </a:rPr>
              <a:t>End-users</a:t>
            </a:r>
          </a:p>
          <a:p>
            <a:pPr marL="285750" lvl="1">
              <a:spcAft>
                <a:spcPts val="600"/>
              </a:spcAft>
              <a:buFont typeface="Arial" panose="020B0604020202020204" pitchFamily="34" charset="0"/>
              <a:buChar char="•"/>
            </a:pPr>
            <a:r>
              <a:rPr lang="en-US" sz="2400" dirty="0">
                <a:solidFill>
                  <a:srgbClr val="0F5494"/>
                </a:solidFill>
              </a:rPr>
              <a:t>SSH experts</a:t>
            </a:r>
          </a:p>
        </p:txBody>
      </p:sp>
    </p:spTree>
    <p:extLst>
      <p:ext uri="{BB962C8B-B14F-4D97-AF65-F5344CB8AC3E}">
        <p14:creationId xmlns:p14="http://schemas.microsoft.com/office/powerpoint/2010/main" val="3834381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397551"/>
            <a:ext cx="11329589" cy="1081038"/>
          </a:xfrm>
        </p:spPr>
        <p:txBody>
          <a:bodyPr/>
          <a:lstStyle/>
          <a:p>
            <a:pPr marL="0" indent="0"/>
            <a:r>
              <a:rPr lang="en-IE" sz="2000" dirty="0"/>
              <a:t>HORIZON-CL4-2023-HUMAN-01-21: Next Generation eXtended Reality (RIA)</a:t>
            </a:r>
            <a:br>
              <a:rPr lang="en-IE" sz="2000" dirty="0"/>
            </a:br>
            <a:r>
              <a:rPr lang="en-IE" sz="3200" b="0" dirty="0"/>
              <a:t>Future outlook:</a:t>
            </a:r>
            <a:endParaRPr lang="en-IE" b="0" dirty="0"/>
          </a:p>
        </p:txBody>
      </p:sp>
      <p:sp>
        <p:nvSpPr>
          <p:cNvPr id="3" name="Content Placeholder 2"/>
          <p:cNvSpPr>
            <a:spLocks noGrp="1"/>
          </p:cNvSpPr>
          <p:nvPr>
            <p:ph idx="1"/>
          </p:nvPr>
        </p:nvSpPr>
        <p:spPr>
          <a:xfrm>
            <a:off x="540000" y="2313602"/>
            <a:ext cx="10972800" cy="3960440"/>
          </a:xfrm>
          <a:ln>
            <a:noFill/>
          </a:ln>
        </p:spPr>
        <p:txBody>
          <a:bodyPr lIns="360000" tIns="0" bIns="0" anchor="ctr" anchorCtr="0"/>
          <a:lstStyle/>
          <a:p>
            <a:pPr marL="0" lvl="1" indent="0">
              <a:spcAft>
                <a:spcPts val="600"/>
              </a:spcAft>
              <a:buNone/>
            </a:pPr>
            <a:r>
              <a:rPr lang="en-IE" sz="2400" b="1" dirty="0">
                <a:solidFill>
                  <a:srgbClr val="0F5494"/>
                </a:solidFill>
              </a:rPr>
              <a:t>Commission Work Programme 2023</a:t>
            </a:r>
          </a:p>
          <a:p>
            <a:pPr marL="0" lvl="1" indent="0">
              <a:spcBef>
                <a:spcPts val="0"/>
              </a:spcBef>
              <a:spcAft>
                <a:spcPts val="1200"/>
              </a:spcAft>
              <a:buNone/>
            </a:pPr>
            <a:r>
              <a:rPr lang="en-IE" dirty="0">
                <a:solidFill>
                  <a:srgbClr val="0F5494"/>
                </a:solidFill>
                <a:sym typeface="Wingdings" panose="05000000000000000000" pitchFamily="2" charset="2"/>
              </a:rPr>
              <a:t> </a:t>
            </a:r>
            <a:r>
              <a:rPr lang="en-IE" i="0" u="none" strike="noStrike" baseline="0" dirty="0">
                <a:solidFill>
                  <a:srgbClr val="0F5494"/>
                </a:solidFill>
                <a:latin typeface="+mj-lt"/>
              </a:rPr>
              <a:t>Initiative on virtual worlds, such as metaverse (non-legislative, Q2 2023)</a:t>
            </a:r>
            <a:endParaRPr lang="en-IE" dirty="0">
              <a:solidFill>
                <a:srgbClr val="0F5494"/>
              </a:solidFill>
            </a:endParaRPr>
          </a:p>
          <a:p>
            <a:pPr marL="0" indent="0">
              <a:spcBef>
                <a:spcPts val="0"/>
              </a:spcBef>
              <a:spcAft>
                <a:spcPts val="600"/>
              </a:spcAft>
              <a:buNone/>
            </a:pPr>
            <a:r>
              <a:rPr lang="en-IE" sz="2000" b="0" i="0" u="none" strike="noStrike" baseline="0" dirty="0">
                <a:solidFill>
                  <a:srgbClr val="000000"/>
                </a:solidFill>
                <a:latin typeface="Times New Roman" panose="02020603050405020304" pitchFamily="18" charset="0"/>
              </a:rPr>
              <a:t>“Apart from our continued joint efforts with Member States to deliver on targets under the Digital Decade, we will propose tools on </a:t>
            </a:r>
            <a:r>
              <a:rPr lang="en-IE" sz="2000" b="1" i="0" u="none" strike="noStrike" baseline="0" dirty="0">
                <a:solidFill>
                  <a:srgbClr val="000000"/>
                </a:solidFill>
                <a:latin typeface="Times New Roman" panose="02020603050405020304" pitchFamily="18" charset="0"/>
              </a:rPr>
              <a:t>developing open human-centric virtual worlds</a:t>
            </a:r>
            <a:r>
              <a:rPr lang="en-IE" sz="2000" b="0" i="0" u="none" strike="noStrike" baseline="0" dirty="0">
                <a:solidFill>
                  <a:srgbClr val="000000"/>
                </a:solidFill>
                <a:latin typeface="Times New Roman" panose="02020603050405020304" pitchFamily="18" charset="0"/>
              </a:rPr>
              <a:t>, such as metaverses. These provide a myriad of possibilities for industries and service sectors, the creative arts and citizens, as well as opportunities to address broader social challenges such as health and smart cities.”</a:t>
            </a:r>
            <a:endParaRPr lang="en-IE" sz="2000" b="1" dirty="0">
              <a:solidFill>
                <a:srgbClr val="002060"/>
              </a:solidFill>
              <a:latin typeface="Calibri" panose="020F0502020204030204" pitchFamily="34" charset="0"/>
              <a:cs typeface="Calibri" panose="020F0502020204030204" pitchFamily="34" charset="0"/>
            </a:endParaRPr>
          </a:p>
          <a:p>
            <a:pPr marL="0" indent="0">
              <a:spcBef>
                <a:spcPts val="0"/>
              </a:spcBef>
              <a:spcAft>
                <a:spcPts val="600"/>
              </a:spcAft>
              <a:buNone/>
            </a:pPr>
            <a:r>
              <a:rPr lang="en-IE" sz="2000" b="0" i="0" u="none" strike="noStrike" baseline="0" dirty="0">
                <a:solidFill>
                  <a:srgbClr val="000000"/>
                </a:solidFill>
                <a:latin typeface="Times New Roman" panose="02020603050405020304" pitchFamily="18" charset="0"/>
              </a:rPr>
              <a:t>“Building on the success of the Conference on the Future of Europe, citizens’ panels are now part of the Commission’s policymaking in certain key areas. The </a:t>
            </a:r>
            <a:r>
              <a:rPr lang="en-IE" sz="2000" b="1" i="0" u="none" strike="noStrike" baseline="0" dirty="0">
                <a:solidFill>
                  <a:srgbClr val="000000"/>
                </a:solidFill>
                <a:latin typeface="Times New Roman" panose="02020603050405020304" pitchFamily="18" charset="0"/>
              </a:rPr>
              <a:t>new generation of citizens’ panels </a:t>
            </a:r>
            <a:r>
              <a:rPr lang="en-IE" sz="2000" b="0" i="0" u="none" strike="noStrike" baseline="0" dirty="0">
                <a:solidFill>
                  <a:srgbClr val="000000"/>
                </a:solidFill>
                <a:latin typeface="Times New Roman" panose="02020603050405020304" pitchFamily="18" charset="0"/>
              </a:rPr>
              <a:t>will deliberate on next year’s initiatives on food waste, learning mobility and virtual worlds.”</a:t>
            </a:r>
            <a:endParaRPr lang="en-IE" sz="2400" b="1" dirty="0">
              <a:solidFill>
                <a:srgbClr val="0F5494"/>
              </a:solidFill>
            </a:endParaRPr>
          </a:p>
        </p:txBody>
      </p:sp>
    </p:spTree>
    <p:extLst>
      <p:ext uri="{BB962C8B-B14F-4D97-AF65-F5344CB8AC3E}">
        <p14:creationId xmlns:p14="http://schemas.microsoft.com/office/powerpoint/2010/main" val="12533949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1297062"/>
          </a:xfrm>
        </p:spPr>
        <p:txBody>
          <a:bodyPr/>
          <a:lstStyle/>
          <a:p>
            <a:pPr indent="0"/>
            <a:r>
              <a:rPr lang="en-US" sz="2400" dirty="0"/>
              <a:t>HORIZON-CL4-2023-HUMAN-01-22: </a:t>
            </a:r>
            <a:r>
              <a:rPr lang="en-US" sz="2400" dirty="0" err="1"/>
              <a:t>eXtended</a:t>
            </a:r>
            <a:r>
              <a:rPr lang="en-US" sz="2400" dirty="0"/>
              <a:t> Reality for Industry 5.0 (IA)</a:t>
            </a:r>
            <a:br>
              <a:rPr lang="hu-HU" sz="2400" dirty="0"/>
            </a:br>
            <a:r>
              <a:rPr lang="hu-HU" sz="2400" dirty="0" err="1"/>
              <a:t>Expected</a:t>
            </a:r>
            <a:r>
              <a:rPr lang="hu-HU" sz="2400" dirty="0"/>
              <a:t> </a:t>
            </a:r>
            <a:r>
              <a:rPr lang="hu-HU" sz="2400" dirty="0" err="1"/>
              <a:t>outcome</a:t>
            </a:r>
            <a:endParaRPr lang="en-US" sz="2400" dirty="0"/>
          </a:p>
        </p:txBody>
      </p:sp>
      <p:sp>
        <p:nvSpPr>
          <p:cNvPr id="3" name="Content Placeholder 2"/>
          <p:cNvSpPr>
            <a:spLocks noGrp="1"/>
          </p:cNvSpPr>
          <p:nvPr>
            <p:ph idx="1"/>
          </p:nvPr>
        </p:nvSpPr>
        <p:spPr>
          <a:xfrm>
            <a:off x="767408" y="2852936"/>
            <a:ext cx="10297144" cy="3319264"/>
          </a:xfrm>
          <a:ln>
            <a:noFill/>
          </a:ln>
        </p:spPr>
        <p:txBody>
          <a:bodyPr/>
          <a:lstStyle/>
          <a:p>
            <a:pPr marL="457200" indent="-457200">
              <a:buAutoNum type="arabicPeriod"/>
            </a:pPr>
            <a:r>
              <a:rPr lang="en-US" dirty="0"/>
              <a:t>Develop “XR made in Europe”, contributing to technological sovereignty</a:t>
            </a:r>
            <a:endParaRPr lang="hu-HU" dirty="0"/>
          </a:p>
          <a:p>
            <a:pPr marL="457200" indent="-457200">
              <a:buAutoNum type="arabicPeriod"/>
            </a:pPr>
            <a:endParaRPr lang="hu-HU" dirty="0"/>
          </a:p>
          <a:p>
            <a:pPr marL="457200" indent="-457200">
              <a:buAutoNum type="arabicPeriod"/>
            </a:pPr>
            <a:r>
              <a:rPr lang="en-US" dirty="0"/>
              <a:t>Contribute to develop virtual worlds European platforms</a:t>
            </a:r>
            <a:endParaRPr lang="hu-HU" dirty="0"/>
          </a:p>
          <a:p>
            <a:pPr marL="457200" indent="-457200">
              <a:buAutoNum type="arabicPeriod"/>
            </a:pPr>
            <a:endParaRPr lang="hu-HU" dirty="0"/>
          </a:p>
          <a:p>
            <a:pPr marL="457200" indent="-457200">
              <a:buAutoNum type="arabicPeriod"/>
            </a:pPr>
            <a:r>
              <a:rPr lang="en-US" dirty="0"/>
              <a:t>Support the use of XR technologies for a sustainable, human-centric and resilient European industry</a:t>
            </a: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1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GI - PPT template">
  <a:themeElements>
    <a:clrScheme name="NGI - color scheme">
      <a:dk1>
        <a:srgbClr val="000000"/>
      </a:dk1>
      <a:lt1>
        <a:srgbClr val="FFFFFF"/>
      </a:lt1>
      <a:dk2>
        <a:srgbClr val="515151"/>
      </a:dk2>
      <a:lt2>
        <a:srgbClr val="C0C0C0"/>
      </a:lt2>
      <a:accent1>
        <a:srgbClr val="205374"/>
      </a:accent1>
      <a:accent2>
        <a:srgbClr val="00AEBC"/>
      </a:accent2>
      <a:accent3>
        <a:srgbClr val="6D99A7"/>
      </a:accent3>
      <a:accent4>
        <a:srgbClr val="205374"/>
      </a:accent4>
      <a:accent5>
        <a:srgbClr val="00AEBC"/>
      </a:accent5>
      <a:accent6>
        <a:srgbClr val="6E99A7"/>
      </a:accent6>
      <a:hlink>
        <a:srgbClr val="00AEBC"/>
      </a:hlink>
      <a:folHlink>
        <a:srgbClr val="6D99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17071</TotalTime>
  <Words>12940</Words>
  <Application>Microsoft Office PowerPoint</Application>
  <PresentationFormat>Laiekraan</PresentationFormat>
  <Paragraphs>1373</Paragraphs>
  <Slides>151</Slides>
  <Notes>17</Notes>
  <HiddenSlides>0</HiddenSlides>
  <MMClips>0</MMClips>
  <ScaleCrop>false</ScaleCrop>
  <HeadingPairs>
    <vt:vector size="6" baseType="variant">
      <vt:variant>
        <vt:lpstr>Kasutatud fondid</vt:lpstr>
      </vt:variant>
      <vt:variant>
        <vt:i4>14</vt:i4>
      </vt:variant>
      <vt:variant>
        <vt:lpstr>Kujundus</vt:lpstr>
      </vt:variant>
      <vt:variant>
        <vt:i4>5</vt:i4>
      </vt:variant>
      <vt:variant>
        <vt:lpstr>Slaidipealkirjad</vt:lpstr>
      </vt:variant>
      <vt:variant>
        <vt:i4>151</vt:i4>
      </vt:variant>
    </vt:vector>
  </HeadingPairs>
  <TitlesOfParts>
    <vt:vector size="170" baseType="lpstr">
      <vt:lpstr>Arial</vt:lpstr>
      <vt:lpstr>Arial</vt:lpstr>
      <vt:lpstr>Calibri</vt:lpstr>
      <vt:lpstr>Calibri Light</vt:lpstr>
      <vt:lpstr>EC Square Sans Pro Light</vt:lpstr>
      <vt:lpstr>IBM Plex Sans Medium</vt:lpstr>
      <vt:lpstr>Montserrat</vt:lpstr>
      <vt:lpstr>Montserrat Medium</vt:lpstr>
      <vt:lpstr>Times</vt:lpstr>
      <vt:lpstr>Times New Roman</vt:lpstr>
      <vt:lpstr>Verdana</vt:lpstr>
      <vt:lpstr>Verdana Bold</vt:lpstr>
      <vt:lpstr>Wingdings</vt:lpstr>
      <vt:lpstr>Wingdings 2</vt:lpstr>
      <vt:lpstr>1_Office Theme</vt:lpstr>
      <vt:lpstr>Slide_Master</vt:lpstr>
      <vt:lpstr>2_Office Theme</vt:lpstr>
      <vt:lpstr>NGI - PPT template</vt:lpstr>
      <vt:lpstr>1_Slide_Master</vt:lpstr>
      <vt:lpstr>HORIZON-CL4-2023-HUMAN-01-01 Efficient trustworthy AI - making the best of data  (AI, Data and Robotics Partnership) (RIA) </vt:lpstr>
      <vt:lpstr>HORIZON-CL4-2023-HUMAN-01-01 - Focus  </vt:lpstr>
      <vt:lpstr>HORIZON-CL4-2023-HUMAN-01-01 Efficient trustworthy AI - making the best of data (AI, Data and Robotics Partnership) (RIA)</vt:lpstr>
      <vt:lpstr>HORIZON-CL4-2023-HUMAN-01-01- Topic evolution</vt:lpstr>
      <vt:lpstr>HORIZON-CL4-2023-HUMAN-01-01 Key actors</vt:lpstr>
      <vt:lpstr>HORIZON-CL4-2023-HUMAN-01-01</vt:lpstr>
      <vt:lpstr>HORIZON-CL4-2023-HUMAN-01-02: Large Scale pilots on trustworthy AI data and robotics addressing key societal challenges (AI Data and Robotics Partnership) (IA) </vt:lpstr>
      <vt:lpstr>HORIZON-CL4-2023-HUMAN-01-02</vt:lpstr>
      <vt:lpstr>HORIZON-CL4-2023-HUMAN-01-02  Topic evolution</vt:lpstr>
      <vt:lpstr>HORIZON-CL4-2023-HUMAN-01-02 Key actors</vt:lpstr>
      <vt:lpstr>HORIZON-CL4-2023-HUMAN-01-02</vt:lpstr>
      <vt:lpstr>Future Outlook</vt:lpstr>
      <vt:lpstr>Upcoming events / information days</vt:lpstr>
      <vt:lpstr>HORIZON-CL4-2023-HUMAN-01-04 Open innovation: Addressing Grand challenges in AI  (AI Data and Robotics Partnership) (CSA) </vt:lpstr>
      <vt:lpstr>HORIZON-CL4-2023-HUMAN-01-04 Open innovation: Addressing Grand challenges in AI (AI Data and Robotics Partnership) (CSA) </vt:lpstr>
      <vt:lpstr>HORIZON-CL4-2023-HUMAN-01-04 Open innovation: Addressing Grand challenges in AI (AI Data and Robotics Partnership) (CSA)</vt:lpstr>
      <vt:lpstr>HORIZON-CL4-2023-HUMAN-01-04 Topic evolution</vt:lpstr>
      <vt:lpstr>HORIZON-CL4-2023-HUMAN-01-04 Key actors</vt:lpstr>
      <vt:lpstr>HORIZON-CL4-2023-HUMAN-01-04</vt:lpstr>
      <vt:lpstr>Future Outlook</vt:lpstr>
      <vt:lpstr>Upcoming events / information days</vt:lpstr>
      <vt:lpstr>Work Programme topic: HORIZON-CL4-2023-HUMAN-01-05 Through AI from Disinformation to Trust </vt:lpstr>
      <vt:lpstr>PowerPointi esitlus</vt:lpstr>
      <vt:lpstr>Work Programme topic – topic evolution</vt:lpstr>
      <vt:lpstr>Work Programme topic – topic evolution</vt:lpstr>
      <vt:lpstr>Work Programme topic – Key actors</vt:lpstr>
      <vt:lpstr>Work Programme topic</vt:lpstr>
      <vt:lpstr>Future Outlook</vt:lpstr>
      <vt:lpstr>PowerPointi esitlus</vt:lpstr>
      <vt:lpstr>   HORIZON-CL4-2023-HUMAN-01-05: Through AI from Disinformation to Trust </vt:lpstr>
      <vt:lpstr>   HORIZON-CL4-2023-HUMAN-01-05: Through AI from Disinformation to Trust </vt:lpstr>
      <vt:lpstr>Topic Horizon-CL4-2023-HUMAN-01-65</vt:lpstr>
      <vt:lpstr>Support facility for digital standardisation and international cooperation in digital partnerships  </vt:lpstr>
      <vt:lpstr>Support facility for digital standardisation and international cooperation in digital partnerships  </vt:lpstr>
      <vt:lpstr>Support facility for digital standardisation and international cooperation in digital partnerships – Topic evolution </vt:lpstr>
      <vt:lpstr>Support facility for digital standardisation and international cooperation in digital partnerships – Topic evolution </vt:lpstr>
      <vt:lpstr>Support facility for digital standardisation and international cooperation in digital partnerships – Key actors</vt:lpstr>
      <vt:lpstr>Support facility for digital standardisation and international cooperation in digital partnerships</vt:lpstr>
      <vt:lpstr>Support facility for digital standardisation and international cooperation in digital partnerships – Future outlook</vt:lpstr>
      <vt:lpstr>Topic Horizon-CL4-2023-HUMAN-01-66</vt:lpstr>
      <vt:lpstr>Promoting EU standards globally</vt:lpstr>
      <vt:lpstr>Promoting EU standards globally</vt:lpstr>
      <vt:lpstr>Promoting EU standards globally– Topic evolution </vt:lpstr>
      <vt:lpstr>Promoting EU standards globally– Topic evolution </vt:lpstr>
      <vt:lpstr>Promoting EU standards globally– Key actors</vt:lpstr>
      <vt:lpstr>Promoting EU standards globally</vt:lpstr>
      <vt:lpstr>Promoting EU standards globally– Future outlook</vt:lpstr>
      <vt:lpstr>PowerPointi esitlus</vt:lpstr>
      <vt:lpstr> HORIZON-CL4-2023-HUMAN-01-63: Provide for a strong and sustainable pool of experts for European Standardisation: attract the students of university/HEI</vt:lpstr>
      <vt:lpstr>PowerPointi esitlus</vt:lpstr>
      <vt:lpstr> HORIZON-CL4-2023-HUMAN-01-63: Provide for a strong and sustainable pool of experts for European Standardisation – Evolution</vt:lpstr>
      <vt:lpstr> HORIZON-CL4-2023-HUMAN-01-63: Provide for a strong and sustainable pool of experts for European Standardisation – Evolution</vt:lpstr>
      <vt:lpstr>Work Programme topic – Key actors</vt:lpstr>
      <vt:lpstr> HORIZON-CL4-2023-HUMAN-01-63: Provide for a strong and sustainable pool of experts for European Standardisation</vt:lpstr>
      <vt:lpstr>Future Outlook</vt:lpstr>
      <vt:lpstr> HORIZON-CL4-2023-HUMAN-01-64 Pre-normative research and standardisation in industrial ecosystems </vt:lpstr>
      <vt:lpstr>PowerPointi esitlus</vt:lpstr>
      <vt:lpstr> HORIZON-CL4-2023-HUMAN-01-64 Pre-normative research and standardisation in industrial ecosystems – Evolution</vt:lpstr>
      <vt:lpstr> HORIZON-CL4-2023-HUMAN-01-64 Pre-normative research and standardisation in industrial ecosystems - Evolution</vt:lpstr>
      <vt:lpstr> HORIZON-CL4-2023-HUMAN-01-64 Pre-normative research and standardisation in industrial ecosystems – Key actors</vt:lpstr>
      <vt:lpstr> HORIZON-CL4-2023-HUMAN-01-64 Pre-normative research and standardisation in industrial ecosystems</vt:lpstr>
      <vt:lpstr>Future Outlook</vt:lpstr>
      <vt:lpstr>NEXT GENERATION INTERNET IN WP 2023  Section: An Internet of Trust  Topic: Next Generation Internet Fund topic</vt:lpstr>
      <vt:lpstr>Next Generation Internet Fund topic</vt:lpstr>
      <vt:lpstr>PowerPointi esitlus</vt:lpstr>
      <vt:lpstr>Next Generation Internet Fund topic – topic evolution</vt:lpstr>
      <vt:lpstr>Next Generation Internet Fund topic – topic evolution</vt:lpstr>
      <vt:lpstr>Next Generation Internet Fund topic – Key actors</vt:lpstr>
      <vt:lpstr>Next Generation Internet Fund topic</vt:lpstr>
      <vt:lpstr>Upcoming events / information days</vt:lpstr>
      <vt:lpstr>NEXT GENERATION INTERNET IN WP 2023  Section: An Internet of Trust  Topic: Pilots for the Next Generation Internet Topic </vt:lpstr>
      <vt:lpstr>Next Generation Internet Pilots topic</vt:lpstr>
      <vt:lpstr>PowerPointi esitlus</vt:lpstr>
      <vt:lpstr>Work Programme topic – topic evolution</vt:lpstr>
      <vt:lpstr>Work Programme topic – topic evolution</vt:lpstr>
      <vt:lpstr>Work Programme topic – Key actors</vt:lpstr>
      <vt:lpstr>Work Programme topic</vt:lpstr>
      <vt:lpstr>Upcoming events / information days</vt:lpstr>
      <vt:lpstr>NEXT GENERATION INTERNET IN WP 2023  Section: An Internet of Trust  Topic: NGI International Collaboration – USA</vt:lpstr>
      <vt:lpstr>Work Programme:</vt:lpstr>
      <vt:lpstr>PowerPointi esitlus</vt:lpstr>
      <vt:lpstr>PowerPointi esitlus</vt:lpstr>
      <vt:lpstr>NGI International Collaboration – topic evolution</vt:lpstr>
      <vt:lpstr>An Internet of Trust – key actors</vt:lpstr>
      <vt:lpstr>An Internet of Trust - documents / events</vt:lpstr>
      <vt:lpstr>NEXT GENERATION INTERNET IN WP 2023  Section: An Internet of Trust  Topic: Next Generation Internet Commons Policy</vt:lpstr>
      <vt:lpstr>Work Programme topic: Next Generation Internet Commons Policy (HUMAN-01-14 CSA – 2 M€)</vt:lpstr>
      <vt:lpstr>Next Generation Internet Commons Policy</vt:lpstr>
      <vt:lpstr>Next Generation Internet Commons Policy topic – topic evolution</vt:lpstr>
      <vt:lpstr>Next Generation Internet Commons Policy topic – topic evolution</vt:lpstr>
      <vt:lpstr>Next Generation Internet Commons Policy topic – topic evolution</vt:lpstr>
      <vt:lpstr>Future Outlook</vt:lpstr>
      <vt:lpstr>HORIZON-CL4-2023-HUMAN-01-21: Next Generation eXtended Reality (RIA) We are looking for:</vt:lpstr>
      <vt:lpstr>HORIZON-CL4-2023-HUMAN-01-21: Next Generation eXtended Reality (RIA) We do not want:</vt:lpstr>
      <vt:lpstr>HORIZON-CL4-2023-HUMAN-01-21: Next Generation eXtended Reality (RIA) Topic evolution:</vt:lpstr>
      <vt:lpstr>HORIZON-CL4-2023-HUMAN-01-21: Next Generation eXtended Reality (RIA) Links to other topics in current WP:</vt:lpstr>
      <vt:lpstr>HORIZON-CL4-2023-HUMAN-01-21: Next Generation eXtended Reality (RIA)  Key actors:</vt:lpstr>
      <vt:lpstr>HORIZON-CL4-2023-HUMAN-01-21: Next Generation eXtended Reality (RIA) Future outlook:</vt:lpstr>
      <vt:lpstr>HORIZON-CL4-2023-HUMAN-01-22: eXtended Reality for Industry 5.0 (IA) Expected outcome</vt:lpstr>
      <vt:lpstr>PowerPointi esitlus</vt:lpstr>
      <vt:lpstr>HORIZON-CL4-2023-HUMAN-01-22: eXtended Reality for Industry 5.0 (IA)  Topic evolution:</vt:lpstr>
      <vt:lpstr>HORIZON-CL4-2023-HUMAN-01-22: eXtended Reality for Industry 5.0 (IA) Links to other topics in current WP </vt:lpstr>
      <vt:lpstr>HORIZON-CL4-2023-HUMAN-01-22: eXtended Reality for Industry 5.0 (IA) Key actors</vt:lpstr>
      <vt:lpstr>  HORIZON-CL4-2023-HUMAN-01-22: eXtended Reality for Industry 5.0 (IA) Additional / background documents </vt:lpstr>
      <vt:lpstr> HORIZON-CL4-2023-HUMAN-01-22: eXtended Reality for Industry 5.0 (IA) Future Outlook</vt:lpstr>
      <vt:lpstr>HORIZON-CL4-2023-HUMAN-01-22: eXtended Reality for Industry 5.0 (IA) Upcoming events / Information days</vt:lpstr>
      <vt:lpstr>HORIZON-CL4-2023-HUMAN-01-23: Supporting the emergence of an open human-centric Metaverse</vt:lpstr>
      <vt:lpstr>PowerPointi esitlus</vt:lpstr>
      <vt:lpstr>HORIZON-CL4-2023-HUMAN-01-23: Supporting the emergence of an open human-centric Metaverse</vt:lpstr>
      <vt:lpstr>HORIZON-CL4-2023-HUMAN-01-23: Supporting the emergence of an open human-centric Metaverse</vt:lpstr>
      <vt:lpstr>HORIZON-CL4-2023-HUMAN-01-23: Supporting the emergence of an open human-centric Metaverse</vt:lpstr>
      <vt:lpstr>HORIZON-CL4-2023-HUMAN-01-23: Supporting the emergence of an open human-centric Metaverse</vt:lpstr>
      <vt:lpstr>Call:HORIZON-CL4-2023-HUMAN-01</vt:lpstr>
      <vt:lpstr>Digital Humanism - Putting people at the centre of the digital transformation (CSA) </vt:lpstr>
      <vt:lpstr>Work Programme topic – topic evolution</vt:lpstr>
      <vt:lpstr>Work Programme topic – Key actors</vt:lpstr>
      <vt:lpstr>Work Programme topic</vt:lpstr>
      <vt:lpstr>Future Outlook</vt:lpstr>
      <vt:lpstr>HORIZON-CL4-2023-HUMAN-01-82 Art-driven digital innovation  Towards human compatible and ecologically conscious technology   What are we looking for : Activities envisaged</vt:lpstr>
      <vt:lpstr> What are we looking for : STARTS residencies</vt:lpstr>
      <vt:lpstr>Art-driven use experiments and design:  The don’ts</vt:lpstr>
      <vt:lpstr>PowerPointi esitlus</vt:lpstr>
      <vt:lpstr> </vt:lpstr>
      <vt:lpstr> Examples</vt:lpstr>
      <vt:lpstr>   </vt:lpstr>
      <vt:lpstr>PowerPointi esitlus</vt:lpstr>
      <vt:lpstr>PowerPointi esitlus</vt:lpstr>
      <vt:lpstr>PowerPointi esitlus</vt:lpstr>
      <vt:lpstr> Work Programme topic: HORIZON-CL4-2023-HUMAN-01-91: International Hub for Digital Partnerships in the Indo-Pacific (CSA) </vt:lpstr>
      <vt:lpstr>PowerPointi esitlus</vt:lpstr>
      <vt:lpstr>PowerPointi esitlus</vt:lpstr>
      <vt:lpstr>Work Programme topic – Key actors</vt:lpstr>
      <vt:lpstr>Work Programme topic</vt:lpstr>
      <vt:lpstr>Future Outlook</vt:lpstr>
      <vt:lpstr> Work Programme topic: HORIZON-CL4-2023-HUMAN-01-93 R&amp;I cooperation with Latin America (Mexico, Brazil, Argentina, and other countries in the BELLA network or members of RedClara) (CSA) </vt:lpstr>
      <vt:lpstr>PowerPointi esitlus</vt:lpstr>
      <vt:lpstr>How (non prescriptive)?</vt:lpstr>
      <vt:lpstr>PowerPointi esitlus</vt:lpstr>
      <vt:lpstr>Work Programme topic – Key actors</vt:lpstr>
      <vt:lpstr>Work Programme topic</vt:lpstr>
      <vt:lpstr>Future Outlook</vt:lpstr>
      <vt:lpstr> Work Programme topic: HORIZON-CL4-2023-HUMAN-01-92: R&amp;I cooperation with Sub-Saharan Africa (CSA) </vt:lpstr>
      <vt:lpstr>Work Programme topic (cont.)</vt:lpstr>
      <vt:lpstr>PowerPointi esitlus</vt:lpstr>
      <vt:lpstr>Work Programme topic – Key actors</vt:lpstr>
      <vt:lpstr>Work Programme topic</vt:lpstr>
      <vt:lpstr>Future Outlook</vt:lpstr>
      <vt:lpstr>PowerPointi esitlus</vt:lpstr>
      <vt:lpstr>PowerPointi esitlus</vt:lpstr>
      <vt:lpstr>PowerPointi esitlus</vt:lpstr>
      <vt:lpstr>PowerPointi esitlus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Rebekka Vedina</cp:lastModifiedBy>
  <cp:revision>365</cp:revision>
  <dcterms:created xsi:type="dcterms:W3CDTF">2020-12-04T09:35:19Z</dcterms:created>
  <dcterms:modified xsi:type="dcterms:W3CDTF">2022-12-08T12:48:48Z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2022-11-18T10:23:34Z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55e100ef-e432-4541-a257-8bca2d593cf7</vt:lpwstr>
  </property>
  <property fmtid="{D5CDD505-2E9C-101B-9397-08002B2CF9AE}" pid="8" name="MSIP_Label_6bd9ddd1-4d20-43f6-abfa-fc3c07406f94_ContentBits">
    <vt:lpwstr>0</vt:lpwstr>
  </property>
</Properties>
</file>