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9" r:id="rId2"/>
    <p:sldMasterId id="2147483695" r:id="rId3"/>
    <p:sldMasterId id="2147483790" r:id="rId4"/>
    <p:sldMasterId id="2147483807" r:id="rId5"/>
  </p:sldMasterIdLst>
  <p:notesMasterIdLst>
    <p:notesMasterId r:id="rId87"/>
  </p:notesMasterIdLst>
  <p:sldIdLst>
    <p:sldId id="505" r:id="rId6"/>
    <p:sldId id="506" r:id="rId7"/>
    <p:sldId id="520" r:id="rId8"/>
    <p:sldId id="342" r:id="rId9"/>
    <p:sldId id="326" r:id="rId10"/>
    <p:sldId id="327" r:id="rId11"/>
    <p:sldId id="324" r:id="rId12"/>
    <p:sldId id="346" r:id="rId13"/>
    <p:sldId id="347" r:id="rId14"/>
    <p:sldId id="344" r:id="rId15"/>
    <p:sldId id="350" r:id="rId16"/>
    <p:sldId id="351" r:id="rId17"/>
    <p:sldId id="343" r:id="rId18"/>
    <p:sldId id="348" r:id="rId19"/>
    <p:sldId id="349" r:id="rId20"/>
    <p:sldId id="507" r:id="rId21"/>
    <p:sldId id="508" r:id="rId22"/>
    <p:sldId id="1182" r:id="rId23"/>
    <p:sldId id="1183" r:id="rId24"/>
    <p:sldId id="1184" r:id="rId25"/>
    <p:sldId id="1185" r:id="rId26"/>
    <p:sldId id="1186" r:id="rId27"/>
    <p:sldId id="1187" r:id="rId28"/>
    <p:sldId id="1188" r:id="rId29"/>
    <p:sldId id="1174" r:id="rId30"/>
    <p:sldId id="1175" r:id="rId31"/>
    <p:sldId id="1176" r:id="rId32"/>
    <p:sldId id="1177" r:id="rId33"/>
    <p:sldId id="1178" r:id="rId34"/>
    <p:sldId id="1179" r:id="rId35"/>
    <p:sldId id="1180" r:id="rId36"/>
    <p:sldId id="1181" r:id="rId37"/>
    <p:sldId id="509" r:id="rId38"/>
    <p:sldId id="492" r:id="rId39"/>
    <p:sldId id="468" r:id="rId40"/>
    <p:sldId id="469" r:id="rId41"/>
    <p:sldId id="470" r:id="rId42"/>
    <p:sldId id="466" r:id="rId43"/>
    <p:sldId id="510" r:id="rId44"/>
    <p:sldId id="495" r:id="rId45"/>
    <p:sldId id="337" r:id="rId46"/>
    <p:sldId id="533" r:id="rId47"/>
    <p:sldId id="534" r:id="rId48"/>
    <p:sldId id="535" r:id="rId49"/>
    <p:sldId id="536" r:id="rId50"/>
    <p:sldId id="1158" r:id="rId51"/>
    <p:sldId id="1159" r:id="rId52"/>
    <p:sldId id="1160" r:id="rId53"/>
    <p:sldId id="1161" r:id="rId54"/>
    <p:sldId id="1162" r:id="rId55"/>
    <p:sldId id="1163" r:id="rId56"/>
    <p:sldId id="1164" r:id="rId57"/>
    <p:sldId id="345" r:id="rId58"/>
    <p:sldId id="1165" r:id="rId59"/>
    <p:sldId id="341" r:id="rId60"/>
    <p:sldId id="1166" r:id="rId61"/>
    <p:sldId id="1167" r:id="rId62"/>
    <p:sldId id="1168" r:id="rId63"/>
    <p:sldId id="1169" r:id="rId64"/>
    <p:sldId id="1170" r:id="rId65"/>
    <p:sldId id="1171" r:id="rId66"/>
    <p:sldId id="1172" r:id="rId67"/>
    <p:sldId id="1173" r:id="rId68"/>
    <p:sldId id="511" r:id="rId69"/>
    <p:sldId id="497" r:id="rId70"/>
    <p:sldId id="265" r:id="rId71"/>
    <p:sldId id="266" r:id="rId72"/>
    <p:sldId id="267" r:id="rId73"/>
    <p:sldId id="512" r:id="rId74"/>
    <p:sldId id="269" r:id="rId75"/>
    <p:sldId id="270" r:id="rId76"/>
    <p:sldId id="268" r:id="rId77"/>
    <p:sldId id="271" r:id="rId78"/>
    <p:sldId id="513" r:id="rId79"/>
    <p:sldId id="514" r:id="rId80"/>
    <p:sldId id="515" r:id="rId81"/>
    <p:sldId id="516" r:id="rId82"/>
    <p:sldId id="517" r:id="rId83"/>
    <p:sldId id="518" r:id="rId84"/>
    <p:sldId id="519" r:id="rId85"/>
    <p:sldId id="31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4660"/>
  </p:normalViewPr>
  <p:slideViewPr>
    <p:cSldViewPr snapToGrid="0">
      <p:cViewPr varScale="1">
        <p:scale>
          <a:sx n="69" d="100"/>
          <a:sy n="69" d="100"/>
        </p:scale>
        <p:origin x="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563BB-5807-4A0F-A86A-F3F5BEE8908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979C2AA-8015-4018-A446-897A8E397EAE}" type="pres">
      <dgm:prSet presAssocID="{31F563BB-5807-4A0F-A86A-F3F5BEE8908B}" presName="linear" presStyleCnt="0">
        <dgm:presLayoutVars>
          <dgm:dir/>
          <dgm:animLvl val="lvl"/>
          <dgm:resizeHandles val="exact"/>
        </dgm:presLayoutVars>
      </dgm:prSet>
      <dgm:spPr/>
    </dgm:pt>
  </dgm:ptLst>
  <dgm:cxnLst>
    <dgm:cxn modelId="{4D060E34-B002-4098-A2D7-3C15CDC6F904}" type="presOf" srcId="{31F563BB-5807-4A0F-A86A-F3F5BEE8908B}" destId="{8979C2AA-8015-4018-A446-897A8E397EAE}"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735CE-1C0A-43F0-9FC9-6FD4AD608219}" type="datetimeFigureOut">
              <a:rPr lang="en-IE" smtClean="0"/>
              <a:t>08/12/2022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6372A-6110-44CF-B1BF-AD3F85DD3BBC}" type="slidenum">
              <a:rPr lang="en-IE" smtClean="0"/>
              <a:t>‹#›</a:t>
            </a:fld>
            <a:endParaRPr lang="en-IE"/>
          </a:p>
        </p:txBody>
      </p:sp>
    </p:spTree>
    <p:extLst>
      <p:ext uri="{BB962C8B-B14F-4D97-AF65-F5344CB8AC3E}">
        <p14:creationId xmlns:p14="http://schemas.microsoft.com/office/powerpoint/2010/main" val="180192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772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17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05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3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493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4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59CF2995-AB43-4B7C-B8CD-9DC7C3692A9C}"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41</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6834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316062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11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Projects are expected to contribute to at least three of the following outcomes: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Improved key metrics for communications (speed, power consumption, density) or for sensing (sensitivity, compactness, power consumption), making photonics ubiquitous in digital systems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photonic-enabled sensing functions, not feasible with a technology platform based on a single material, or computing paradigms enabling new systems architectures (e.g. neuromorphic computing)</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Vital contribution to Technological Sovereignty, Green Deal, Digital Transformation or Competitiveness which demonstrates new functionality, higher performance and more cost-effective systems across multiple application domains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Maintaining European technology leadership in the face of strong global competition</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53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007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041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7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04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05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12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289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7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1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u="sng"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3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Scope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Proposals should address one of the following areas of activities: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Co-integration of photonics and microelectronics on single or multiple die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chiplet</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approach)</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Co-integration of multiple photonic IC material systems or components to address new wavelengths and sensor functions or new computing paradigms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Proposals should demonstrate at least two use cases linked to commercial applications for example in computing, communications, robotic and autonomous systems, sensors or Internet of Things.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660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946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i="0" dirty="0">
                <a:solidFill>
                  <a:srgbClr val="000000"/>
                </a:solidFill>
                <a:effectLst/>
                <a:latin typeface="Times New Roman" panose="02020603050405020304" pitchFamily="18" charset="0"/>
              </a:rPr>
              <a:t>Proposals should address all of the following </a:t>
            </a:r>
            <a:r>
              <a:rPr lang="en-US" b="0" i="0" dirty="0">
                <a:solidFill>
                  <a:srgbClr val="000000"/>
                </a:solidFill>
                <a:effectLst/>
                <a:latin typeface="Times New Roman" panose="02020603050405020304" pitchFamily="18" charset="0"/>
              </a:rPr>
              <a:t>: </a:t>
            </a:r>
          </a:p>
          <a:p>
            <a:pPr marL="171450" indent="-171450">
              <a:buFontTx/>
              <a:buChar char="-"/>
            </a:pPr>
            <a:r>
              <a:rPr lang="en-US" b="0" i="0" dirty="0">
                <a:solidFill>
                  <a:srgbClr val="000000"/>
                </a:solidFill>
                <a:effectLst/>
                <a:latin typeface="Times New Roman" panose="02020603050405020304" pitchFamily="18" charset="0"/>
              </a:rPr>
              <a:t>Critical examination of 2DM health and environment issues, ranging from general toxicology, to occupational health and environmental impact.</a:t>
            </a:r>
          </a:p>
          <a:p>
            <a:pPr algn="l"/>
            <a:r>
              <a:rPr lang="en-US" b="0" i="0" dirty="0">
                <a:solidFill>
                  <a:srgbClr val="000000"/>
                </a:solidFill>
                <a:effectLst/>
                <a:latin typeface="Times New Roman" panose="02020603050405020304" pitchFamily="18" charset="0"/>
              </a:rPr>
              <a:t>- Studies and tests of biocompatibility and safety of 2DMs and composites along their life cycle;</a:t>
            </a:r>
          </a:p>
          <a:p>
            <a:pPr algn="l"/>
            <a:r>
              <a:rPr lang="en-US" b="0" i="0" dirty="0">
                <a:solidFill>
                  <a:srgbClr val="000000"/>
                </a:solidFill>
                <a:effectLst/>
                <a:latin typeface="Times New Roman" panose="02020603050405020304" pitchFamily="18" charset="0"/>
              </a:rPr>
              <a:t>- Development of solutions to modulate potential risks by developing appropriate chemical/physical approaches towards safer manufactured materials and nanomaterials (safe-by-design 2DMs).</a:t>
            </a:r>
          </a:p>
          <a:p>
            <a:pPr algn="l"/>
            <a:r>
              <a:rPr lang="en-US" b="0" i="0" dirty="0">
                <a:solidFill>
                  <a:srgbClr val="000000"/>
                </a:solidFill>
                <a:effectLst/>
                <a:latin typeface="Times New Roman" panose="02020603050405020304" pitchFamily="18" charset="0"/>
              </a:rPr>
              <a:t>- Assessing the safety of 2DMs and composites at different TRL levels to develop and test best practices along the product development process, from prototypes to products tested in relevant environments in order to guarantee the highest impact possible.</a:t>
            </a:r>
          </a:p>
          <a:p>
            <a:endParaRPr lang="en-GB"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69</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266027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i="0" dirty="0">
                <a:solidFill>
                  <a:srgbClr val="000000"/>
                </a:solidFill>
                <a:effectLst/>
                <a:latin typeface="Times New Roman" panose="02020603050405020304" pitchFamily="18" charset="0"/>
              </a:rPr>
              <a:t>Proposals should address all of the following </a:t>
            </a:r>
            <a:r>
              <a:rPr lang="en-US" b="0" i="0" dirty="0">
                <a:solidFill>
                  <a:srgbClr val="000000"/>
                </a:solidFill>
                <a:effectLst/>
                <a:latin typeface="Times New Roman" panose="02020603050405020304" pitchFamily="18" charset="0"/>
              </a:rPr>
              <a:t>: </a:t>
            </a:r>
          </a:p>
          <a:p>
            <a:pPr marL="171450" indent="-171450">
              <a:buFontTx/>
              <a:buChar char="-"/>
            </a:pPr>
            <a:r>
              <a:rPr lang="en-US" b="0" i="0" dirty="0">
                <a:solidFill>
                  <a:srgbClr val="000000"/>
                </a:solidFill>
                <a:effectLst/>
                <a:latin typeface="Times New Roman" panose="02020603050405020304" pitchFamily="18" charset="0"/>
              </a:rPr>
              <a:t>Critical examination of 2DM health and environment issues, ranging from general toxicology, to occupational health and environmental impact.</a:t>
            </a:r>
          </a:p>
          <a:p>
            <a:pPr algn="l"/>
            <a:r>
              <a:rPr lang="en-US" b="0" i="0" dirty="0">
                <a:solidFill>
                  <a:srgbClr val="000000"/>
                </a:solidFill>
                <a:effectLst/>
                <a:latin typeface="Times New Roman" panose="02020603050405020304" pitchFamily="18" charset="0"/>
              </a:rPr>
              <a:t>- Studies and tests of biocompatibility and safety of 2DMs and composites along their life cycle;</a:t>
            </a:r>
          </a:p>
          <a:p>
            <a:pPr algn="l"/>
            <a:r>
              <a:rPr lang="en-US" b="0" i="0" dirty="0">
                <a:solidFill>
                  <a:srgbClr val="000000"/>
                </a:solidFill>
                <a:effectLst/>
                <a:latin typeface="Times New Roman" panose="02020603050405020304" pitchFamily="18" charset="0"/>
              </a:rPr>
              <a:t>- Development of solutions to modulate potential risks by developing appropriate chemical/physical approaches towards safer manufactured materials and nanomaterials (safe-by-design 2DMs).</a:t>
            </a:r>
          </a:p>
          <a:p>
            <a:pPr algn="l"/>
            <a:r>
              <a:rPr lang="en-US" b="0" i="0" dirty="0">
                <a:solidFill>
                  <a:srgbClr val="000000"/>
                </a:solidFill>
                <a:effectLst/>
                <a:latin typeface="Times New Roman" panose="02020603050405020304" pitchFamily="18" charset="0"/>
              </a:rPr>
              <a:t>- Assessing the safety of 2DMs and composites at different TRL levels to develop and test best practices along the product development process, from prototypes to products tested in relevant environments in order to guarantee the highest impact possible.</a:t>
            </a:r>
          </a:p>
          <a:p>
            <a:endParaRPr lang="en-GB"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70</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69848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i="0" dirty="0">
                <a:solidFill>
                  <a:srgbClr val="000000"/>
                </a:solidFill>
                <a:effectLst/>
                <a:latin typeface="Times New Roman" panose="02020603050405020304" pitchFamily="18" charset="0"/>
              </a:rPr>
              <a:t>Proposals should address all of the following </a:t>
            </a:r>
            <a:r>
              <a:rPr lang="en-US" b="0" i="0" dirty="0">
                <a:solidFill>
                  <a:srgbClr val="000000"/>
                </a:solidFill>
                <a:effectLst/>
                <a:latin typeface="Times New Roman" panose="02020603050405020304" pitchFamily="18" charset="0"/>
              </a:rPr>
              <a:t>: </a:t>
            </a:r>
          </a:p>
          <a:p>
            <a:pPr marL="171450" indent="-171450">
              <a:buFontTx/>
              <a:buChar char="-"/>
            </a:pPr>
            <a:r>
              <a:rPr lang="en-US" b="0" i="0" dirty="0">
                <a:solidFill>
                  <a:srgbClr val="000000"/>
                </a:solidFill>
                <a:effectLst/>
                <a:latin typeface="Times New Roman" panose="02020603050405020304" pitchFamily="18" charset="0"/>
              </a:rPr>
              <a:t>Critical examination of 2DM health and environment issues, ranging from general toxicology, to occupational health and environmental impact.</a:t>
            </a:r>
          </a:p>
          <a:p>
            <a:pPr algn="l"/>
            <a:r>
              <a:rPr lang="en-US" b="0" i="0" dirty="0">
                <a:solidFill>
                  <a:srgbClr val="000000"/>
                </a:solidFill>
                <a:effectLst/>
                <a:latin typeface="Times New Roman" panose="02020603050405020304" pitchFamily="18" charset="0"/>
              </a:rPr>
              <a:t>- Studies and tests of biocompatibility and safety of 2DMs and composites along their life cycle;</a:t>
            </a:r>
          </a:p>
          <a:p>
            <a:pPr algn="l"/>
            <a:r>
              <a:rPr lang="en-US" b="0" i="0" dirty="0">
                <a:solidFill>
                  <a:srgbClr val="000000"/>
                </a:solidFill>
                <a:effectLst/>
                <a:latin typeface="Times New Roman" panose="02020603050405020304" pitchFamily="18" charset="0"/>
              </a:rPr>
              <a:t>- Development of solutions to modulate potential risks by developing appropriate chemical/physical approaches towards safer manufactured materials and nanomaterials (safe-by-design 2DMs).</a:t>
            </a:r>
          </a:p>
          <a:p>
            <a:pPr algn="l"/>
            <a:r>
              <a:rPr lang="en-US" b="0" i="0" dirty="0">
                <a:solidFill>
                  <a:srgbClr val="000000"/>
                </a:solidFill>
                <a:effectLst/>
                <a:latin typeface="Times New Roman" panose="02020603050405020304" pitchFamily="18" charset="0"/>
              </a:rPr>
              <a:t>- Assessing the safety of 2DMs and composites at different TRL levels to develop and test best practices along the product development process, from prototypes to products tested in relevant environments in order to guarantee the highest impact possible.</a:t>
            </a:r>
          </a:p>
          <a:p>
            <a:endParaRPr lang="en-GB"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71</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489685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Times New Roman" panose="02020603050405020304" pitchFamily="18" charset="0"/>
              </a:rPr>
              <a:t>Proposals should address all of the following: </a:t>
            </a:r>
          </a:p>
          <a:p>
            <a:pPr algn="l"/>
            <a:r>
              <a:rPr lang="en-US" b="0" i="0" dirty="0">
                <a:solidFill>
                  <a:srgbClr val="000000"/>
                </a:solidFill>
                <a:effectLst/>
                <a:latin typeface="Times New Roman" panose="02020603050405020304" pitchFamily="18" charset="0"/>
              </a:rPr>
              <a:t>- Identification and demonstration of new properties and physical phenomena such as those based on the twist degree of freedom, and processes enabling new functionalities, and their implementation in proof-of-principle digital devices;</a:t>
            </a:r>
          </a:p>
          <a:p>
            <a:pPr algn="l"/>
            <a:r>
              <a:rPr lang="en-US" b="0" i="0" dirty="0">
                <a:solidFill>
                  <a:srgbClr val="000000"/>
                </a:solidFill>
                <a:effectLst/>
                <a:latin typeface="Times New Roman" panose="02020603050405020304" pitchFamily="18" charset="0"/>
              </a:rPr>
              <a:t>- Development of new characterization methods and of controlled, ultra clean and large-scale synthesis, fabrication methods and design of 2D materials and hetero-structures based on novel approaches e.g. Artificial Intelligence assisting material assembly and material simulation, robotics-based assembly, and advanced synthetic, preparation and growth methods combined with the help of modelling and simulation.</a:t>
            </a:r>
          </a:p>
          <a:p>
            <a:endParaRPr lang="en-GB"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72</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60206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i="0" dirty="0">
                <a:solidFill>
                  <a:srgbClr val="000000"/>
                </a:solidFill>
                <a:effectLst/>
                <a:latin typeface="Times New Roman" panose="02020603050405020304" pitchFamily="18" charset="0"/>
              </a:rPr>
              <a:t>Proposals should address all of the following </a:t>
            </a:r>
            <a:r>
              <a:rPr lang="en-US" b="0" i="0" dirty="0">
                <a:solidFill>
                  <a:srgbClr val="000000"/>
                </a:solidFill>
                <a:effectLst/>
                <a:latin typeface="Times New Roman" panose="02020603050405020304" pitchFamily="18" charset="0"/>
              </a:rPr>
              <a:t>: </a:t>
            </a:r>
          </a:p>
          <a:p>
            <a:pPr marL="171450" indent="-171450">
              <a:buFontTx/>
              <a:buChar char="-"/>
            </a:pPr>
            <a:r>
              <a:rPr lang="en-US" b="0" i="0" dirty="0">
                <a:solidFill>
                  <a:srgbClr val="000000"/>
                </a:solidFill>
                <a:effectLst/>
                <a:latin typeface="Times New Roman" panose="02020603050405020304" pitchFamily="18" charset="0"/>
              </a:rPr>
              <a:t>Critical examination of 2DM health and environment issues, ranging from general toxicology, to occupational health and environmental impact.</a:t>
            </a:r>
          </a:p>
          <a:p>
            <a:pPr algn="l"/>
            <a:r>
              <a:rPr lang="en-US" b="0" i="0" dirty="0">
                <a:solidFill>
                  <a:srgbClr val="000000"/>
                </a:solidFill>
                <a:effectLst/>
                <a:latin typeface="Times New Roman" panose="02020603050405020304" pitchFamily="18" charset="0"/>
              </a:rPr>
              <a:t>- Studies and tests of biocompatibility and safety of 2DMs and composites along their life cycle;</a:t>
            </a:r>
          </a:p>
          <a:p>
            <a:pPr algn="l"/>
            <a:r>
              <a:rPr lang="en-US" b="0" i="0" dirty="0">
                <a:solidFill>
                  <a:srgbClr val="000000"/>
                </a:solidFill>
                <a:effectLst/>
                <a:latin typeface="Times New Roman" panose="02020603050405020304" pitchFamily="18" charset="0"/>
              </a:rPr>
              <a:t>- Development of solutions to modulate potential risks by developing appropriate chemical/physical approaches towards safer manufactured materials and nanomaterials (safe-by-design 2DMs).</a:t>
            </a:r>
          </a:p>
          <a:p>
            <a:pPr algn="l"/>
            <a:r>
              <a:rPr lang="en-US" b="0" i="0" dirty="0">
                <a:solidFill>
                  <a:srgbClr val="000000"/>
                </a:solidFill>
                <a:effectLst/>
                <a:latin typeface="Times New Roman" panose="02020603050405020304" pitchFamily="18" charset="0"/>
              </a:rPr>
              <a:t>- Assessing the safety of 2DMs and composites at different TRL levels to develop and test best practices along the product development process, from prototypes to products tested in relevant environments in order to guarantee the highest impact possible.</a:t>
            </a:r>
          </a:p>
          <a:p>
            <a:endParaRPr lang="en-GB"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73</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705321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79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Outcome 1: Increased manufacturing productivity or increased quality and speed of diagnosis results;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Outcome 2: Increased accuracy and/or reduced feature size in microelectronics production including packaging for the integration of photonic and electronic functionalities on chips;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Outcome 3: Increased specificity of diagnosis of human tissue, specific single cells, or molecular biomarkers in body liquids.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8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Scope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Proposals should address new versatile light sources and lasers, concept and systems for extended and new fields of applications. Research challenges include:</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Sources with multi-specification / multi-application potential;</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Extended or new wavelength ranges, novel coherent sources;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Flexible and variable energy deposition (e.g. material processing, medical diagnosis)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Versatility by flexible pulse shapes, repetition rates and intensities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cw</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down to fs and bursts);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Miniaturized light sources and lasers employing photonic integrated circuit technology</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Versatility by spectral tuneability, coherence and multi-wavelength emission;</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Laser concepts and systems for multiphoton microscopy, spectroscopy and imaging.  </a:t>
            </a:r>
          </a:p>
          <a:p>
            <a:pPr marL="342900" lvl="0" indent="-342900" algn="just">
              <a:lnSpc>
                <a:spcPct val="115000"/>
              </a:lnSpc>
              <a:spcAft>
                <a:spcPts val="1000"/>
              </a:spcAft>
              <a:buFont typeface="+mj-lt"/>
              <a:buAutoNum type="arabicPeriod"/>
            </a:pPr>
            <a:endPar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 typeface="+mj-lt"/>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Proposals submitted under this topic should include a business case and exploitation strategy, as outlined in the introduction to this Destination.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results and benefits of the developed technologies should be demonstrated in at least two realistic use cases.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20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Outcome: Projects are expected to contribute to at least one of the following outcomes:</a:t>
            </a:r>
          </a:p>
          <a:p>
            <a:r>
              <a:rPr lang="en-US" dirty="0"/>
              <a:t>•	Reinforced value chains and deployment of photonics technologies by stronger cooperation of photonics stakeholders, clusters and end-users;</a:t>
            </a:r>
          </a:p>
          <a:p>
            <a:r>
              <a:rPr lang="en-US" dirty="0"/>
              <a:t>•	Increased competitiveness of the European photonics sector and improved access to finance for the photonics sector in Europe;</a:t>
            </a:r>
          </a:p>
          <a:p>
            <a:r>
              <a:rPr lang="en-US" dirty="0"/>
              <a:t>•	More and better prepared professionals in the photonics sector.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69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15000"/>
              </a:lnSpc>
              <a:spcAft>
                <a:spcPts val="100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Type 1: Supporting the industrial strategy for photonics in Europe (EU contribution around 3 million EUR). The objective is to support the development and implementation of a comprehensive industrial strategy for photonics in Europe. The action should include the development of strategic technology road-maps, strong stakeholder engagement (in particular Photonics21 stakeholders, National Technology Platforms, regional Clusters, end-user industries), coordination of regional, national and European strategies and priorities, fostering collaboration with other European Partnerships to identify synergies and fields of common interest, and fostering strategic collaboration with financial institutions to improve financing conditions for Photonics industry, e.g. loans for growth financing, Venture Capital.</a:t>
            </a:r>
          </a:p>
          <a:p>
            <a:pPr marL="0" lvl="0" indent="0" algn="just">
              <a:lnSpc>
                <a:spcPct val="115000"/>
              </a:lnSpc>
              <a:spcAft>
                <a:spcPts val="1000"/>
              </a:spcAft>
              <a:buFont typeface="+mj-l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15000"/>
              </a:lnSpc>
              <a:spcAft>
                <a:spcPts val="100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Type 2: Fostering careers in photonics (EU contribution around 1 million EUR). The objective is to reach out to STEM graduates/PhD students and young postdocs in order to encourage more of them to pursue a career in photonics. Actions should help make students more industry ready and should provide the appropriate training, encourage innovation and entrepreneurship. Action should seek synergies with the skills development activities called for in the Digital Europe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programme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with the activities on strategy development called for under type 1.</a:t>
            </a:r>
          </a:p>
          <a:p>
            <a:pPr marL="0" lvl="0" indent="0" algn="just">
              <a:lnSpc>
                <a:spcPct val="115000"/>
              </a:lnSpc>
              <a:spcAft>
                <a:spcPts val="1000"/>
              </a:spcAft>
              <a:buFont typeface="+mj-lt"/>
              <a:buNone/>
            </a:pP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7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Expected Outcome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Projects are expected to contribute to the following outcomes: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development of next generations sensory systems based on photonic technologies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Technology leadership in autonomous vehicles, robots and sensory systems; Growth in a number of strategic industries such as medical devices, automotive, manufacturing, agriculture &amp; food, security of large added value which are in Europe.</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Contribution to the Digital Green deal policy and/or to the technological sovereignty of Europe.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3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u="sng" dirty="0">
                <a:effectLst/>
                <a:latin typeface="Times New Roman" panose="02020603050405020304" pitchFamily="18" charset="0"/>
                <a:ea typeface="Times New Roman" panose="02020603050405020304" pitchFamily="18" charset="0"/>
                <a:cs typeface="Times New Roman" panose="02020603050405020304" pitchFamily="18" charset="0"/>
              </a:rPr>
              <a:t>Scope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Innovative hardware and software approaches, or to explore novel techniques with potential to outperform the current standards.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projects should demonstrate the technology in the form of complete function (or building blocks) showing feasibility for future industrialisation.</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should address the following sectors: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Automotive, where detection of pedestrians, obstacles and other vehicles at long distance is required in order to safely prepare the reaction of the vehicle in all weather conditions;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Safety and security, where fast reconnaissance and identification of collaborative or non-collaborative targets and surveillance of infrastructures are required;</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Industry, where imaging can be used for logistics and inspection and analysis of safety and quality control of processes or produced goods;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Health, where minimally and non-invasive spectroscopic and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biophotonic</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imaging and sensing techniques enable diagnosis, screening, monitoring and treatment of a patient, possibly including augmented reality (AR) visualization;</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Agriculture and food, where spectroscopic imaging and sensing enables non-destructive measurement/monitoring of plants and crops and plant nutrients during production and post-harvest (e.g., phenotyping); this allows fast interactions/adjustments and enables monitoring of plant materials and food products along the entire production chain for quality and safety aspects.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Technologies covering more than one application sectors above are encouraged, such as: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 range, high speed, eye-safe imaging for automotive, security, and industrial systems</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mj-lt"/>
              <a:buAutoNum type="arabicPeriod"/>
            </a:pP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Imaging in presence of obscurants for medical, automotive, manufacturing, agriculture, food and security, spectroscopic imaging and sensing for medical, environmental, agriculture, food monitoring and security. </a:t>
            </a: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245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503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51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6032374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1056577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3648577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441229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567077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113671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442903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690232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33791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17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3020346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354315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154706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260349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43771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1827666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1862040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4124176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1681622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3740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03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3383355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1851471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962008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11F3-DA76-4CC4-A149-38835FA59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42CA12B-A3EE-43B9-98AB-E8C692319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D6AB00F-00EC-4E80-A5D8-F719688C9018}"/>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71AFC979-6642-4980-9CEA-70EBAD42BB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1E3CFB0-8A00-4DF8-B5A1-5B207046287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9270870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0CA8-A48F-484E-ABF4-B834C75A872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1028946-0FF0-4236-9E12-81E5681CD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141C2C-FBE7-4DC1-B7D0-6C9145A7237A}"/>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2BF071C4-789F-4851-8AB6-BF005868E5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2B42B8-F22C-4169-8DDE-592007069374}"/>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1710953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AFE8-9474-4A0F-97A6-AC5951117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A19CCCD-3C5F-4601-A01A-FC7691F65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2EA72-B9DB-40C0-935D-800C1E0FA672}"/>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C0108965-F74E-49E3-BBA3-FE7AC27EB4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D4FA377-65B7-4978-B54F-D98FD3ED6BF8}"/>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121776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A926-E71C-43F3-866A-3A321D49AB6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F5877BC-6A4D-485A-86DE-336E8A3B1B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6FD25D7-5C20-4534-B208-2D91C5920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2F5914-7929-4519-ACCE-F222B6F30775}"/>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ACDA1B57-C946-4F48-980D-D5EDCEC9AA2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9A8FA0E-0FC9-4470-9820-1CFCBE7721D6}"/>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831921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233C-58EC-4E7D-8C2E-41F512008EA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2734081-23E4-4294-94CE-638A9D8E3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26966-59AB-4DAF-9D60-0028AF358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196DD3B-1098-4A82-9ECD-15296BEDC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1C382-0638-4AF5-B6B0-A089DF137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5253A43-E813-4767-B6BF-9687ACE398E8}"/>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8" name="Footer Placeholder 7">
            <a:extLst>
              <a:ext uri="{FF2B5EF4-FFF2-40B4-BE49-F238E27FC236}">
                <a16:creationId xmlns:a16="http://schemas.microsoft.com/office/drawing/2014/main" id="{C66C69FE-E51D-4512-87D9-E77E06E5DCC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653DF5E-DDDE-4233-99FE-EB788ADDD71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2890804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D31A-64C4-4B4A-A27D-CBCA431D773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E1AB4BD-2D56-4884-AB25-AB21281F8C0A}"/>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4" name="Footer Placeholder 3">
            <a:extLst>
              <a:ext uri="{FF2B5EF4-FFF2-40B4-BE49-F238E27FC236}">
                <a16:creationId xmlns:a16="http://schemas.microsoft.com/office/drawing/2014/main" id="{BD908EA9-3FB7-4A51-8226-171FA4B9B96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94FBC27-8D85-43EE-9782-250FC93E7628}"/>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986026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3CAB4-84C7-47EB-B030-8831BB1B7B2B}"/>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3" name="Footer Placeholder 2">
            <a:extLst>
              <a:ext uri="{FF2B5EF4-FFF2-40B4-BE49-F238E27FC236}">
                <a16:creationId xmlns:a16="http://schemas.microsoft.com/office/drawing/2014/main" id="{728AB5B4-1540-41BC-A2E6-DEC269F5785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E13009A-3818-4732-8FF3-4ED45F31280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200519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858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2990-F2B1-4EC5-A3E7-8D054D61D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FCA3FBE-F74F-4CFF-90AA-06EFC0C02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8CEE4BA-633D-46C6-ABD4-B493017FE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EF37A-2E0D-42AB-BC42-A1F3F39AE6C4}"/>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99612977-2D5C-4A4E-86F4-623D32E1C4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19C29C-A5D4-4598-987A-0142F03BBBAA}"/>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4247494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388B-90BD-4AFF-944A-438EAB9F5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C3D0636-DF0E-44E7-82AE-850BE34CE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492C4F0-4B39-436F-B296-F05487475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5BEF8-0FE5-407F-895A-D8EB9F46F332}"/>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E3AD2708-36DA-4411-90A9-FCAC5E74E13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A6A04DA-2FF4-4BBA-BC66-EC555325D2E0}"/>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2394831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C06B-B21D-49F6-882B-7F5C9920F6E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D265348-6337-47AE-AD16-5D746274C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C6846EF-21D7-44FF-BCAB-911A229359AF}"/>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5991CA54-3B56-4504-A219-8738C392D8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F44A4F-FCE1-4E03-85AE-3244FB436FD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260313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8C474-32BA-4AEF-959F-CEED11904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575721C-A7E9-48D4-BB71-ABC86A2DF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779DDAA-938A-49E5-9291-2A85B32F18D0}"/>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760C3620-0F6A-412C-86DA-F37EAFE32B9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38332D-18A2-4AAE-8611-C926CBC80165}"/>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309397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118025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2392492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3278418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4167889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24062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2311459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523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1191731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267518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1983798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15879674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966817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1551431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3517220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12933770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1842033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306998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5227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675271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916" y="2125985"/>
            <a:ext cx="10369023"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827" y="3840485"/>
            <a:ext cx="85391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41989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1124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943" y="1577345"/>
            <a:ext cx="53065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407" y="1577345"/>
            <a:ext cx="530650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3818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134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983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4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69359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24570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23.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5.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7482431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0297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B1FA3-8240-49E0-AD9E-6F8982C40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B9917-AECD-47CC-A530-938D7A67B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90B573-A207-4301-9E35-2B39C98FD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8AD1AE14-6F7D-458C-AC08-062A3FC8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23134A2-1649-4C04-A18C-EEB1043AA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4A1F-5BF4-4358-B4D5-C13A5C0B4805}" type="slidenum">
              <a:rPr lang="en-IE" smtClean="0"/>
              <a:t>‹#›</a:t>
            </a:fld>
            <a:endParaRPr lang="en-IE"/>
          </a:p>
        </p:txBody>
      </p:sp>
    </p:spTree>
    <p:extLst>
      <p:ext uri="{BB962C8B-B14F-4D97-AF65-F5344CB8AC3E}">
        <p14:creationId xmlns:p14="http://schemas.microsoft.com/office/powerpoint/2010/main" val="3638221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11039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6" name="bk object 16"/>
          <p:cNvSpPr/>
          <p:nvPr/>
        </p:nvSpPr>
        <p:spPr>
          <a:xfrm>
            <a:off x="5907046" y="138319"/>
            <a:ext cx="1728114" cy="1489048"/>
          </a:xfrm>
          <a:custGeom>
            <a:avLst/>
            <a:gdLst/>
            <a:ahLst/>
            <a:cxnLst/>
            <a:rect l="l" t="t" r="r" b="b"/>
            <a:pathLst>
              <a:path w="1602104" h="1602105">
                <a:moveTo>
                  <a:pt x="1601584" y="800785"/>
                </a:moveTo>
                <a:lnTo>
                  <a:pt x="1600122" y="752002"/>
                </a:lnTo>
                <a:lnTo>
                  <a:pt x="1595794" y="703992"/>
                </a:lnTo>
                <a:lnTo>
                  <a:pt x="1588682" y="656839"/>
                </a:lnTo>
                <a:lnTo>
                  <a:pt x="1578871" y="610627"/>
                </a:lnTo>
                <a:lnTo>
                  <a:pt x="1566444" y="565439"/>
                </a:lnTo>
                <a:lnTo>
                  <a:pt x="1551485" y="521359"/>
                </a:lnTo>
                <a:lnTo>
                  <a:pt x="1534078" y="478471"/>
                </a:lnTo>
                <a:lnTo>
                  <a:pt x="1514306" y="436859"/>
                </a:lnTo>
                <a:lnTo>
                  <a:pt x="1492253" y="396606"/>
                </a:lnTo>
                <a:lnTo>
                  <a:pt x="1468004" y="357797"/>
                </a:lnTo>
                <a:lnTo>
                  <a:pt x="1441641" y="320515"/>
                </a:lnTo>
                <a:lnTo>
                  <a:pt x="1413249" y="284843"/>
                </a:lnTo>
                <a:lnTo>
                  <a:pt x="1382911" y="250865"/>
                </a:lnTo>
                <a:lnTo>
                  <a:pt x="1350711" y="218666"/>
                </a:lnTo>
                <a:lnTo>
                  <a:pt x="1316733" y="188329"/>
                </a:lnTo>
                <a:lnTo>
                  <a:pt x="1281061" y="159938"/>
                </a:lnTo>
                <a:lnTo>
                  <a:pt x="1243778" y="133576"/>
                </a:lnTo>
                <a:lnTo>
                  <a:pt x="1204968" y="109327"/>
                </a:lnTo>
                <a:lnTo>
                  <a:pt x="1164714" y="87275"/>
                </a:lnTo>
                <a:lnTo>
                  <a:pt x="1123102" y="67504"/>
                </a:lnTo>
                <a:lnTo>
                  <a:pt x="1080213" y="50097"/>
                </a:lnTo>
                <a:lnTo>
                  <a:pt x="1036133" y="35138"/>
                </a:lnTo>
                <a:lnTo>
                  <a:pt x="990945" y="22712"/>
                </a:lnTo>
                <a:lnTo>
                  <a:pt x="944732" y="12901"/>
                </a:lnTo>
                <a:lnTo>
                  <a:pt x="897579" y="5789"/>
                </a:lnTo>
                <a:lnTo>
                  <a:pt x="849569" y="1461"/>
                </a:lnTo>
                <a:lnTo>
                  <a:pt x="800785" y="0"/>
                </a:lnTo>
                <a:lnTo>
                  <a:pt x="752003" y="1461"/>
                </a:lnTo>
                <a:lnTo>
                  <a:pt x="703994" y="5789"/>
                </a:lnTo>
                <a:lnTo>
                  <a:pt x="656842" y="12901"/>
                </a:lnTo>
                <a:lnTo>
                  <a:pt x="610631" y="22712"/>
                </a:lnTo>
                <a:lnTo>
                  <a:pt x="565443" y="35138"/>
                </a:lnTo>
                <a:lnTo>
                  <a:pt x="521364" y="50097"/>
                </a:lnTo>
                <a:lnTo>
                  <a:pt x="478477" y="67504"/>
                </a:lnTo>
                <a:lnTo>
                  <a:pt x="436865" y="87275"/>
                </a:lnTo>
                <a:lnTo>
                  <a:pt x="396612" y="109327"/>
                </a:lnTo>
                <a:lnTo>
                  <a:pt x="357803" y="133576"/>
                </a:lnTo>
                <a:lnTo>
                  <a:pt x="320520" y="159938"/>
                </a:lnTo>
                <a:lnTo>
                  <a:pt x="284848" y="188329"/>
                </a:lnTo>
                <a:lnTo>
                  <a:pt x="250870" y="218666"/>
                </a:lnTo>
                <a:lnTo>
                  <a:pt x="218671" y="250865"/>
                </a:lnTo>
                <a:lnTo>
                  <a:pt x="188333" y="284843"/>
                </a:lnTo>
                <a:lnTo>
                  <a:pt x="159941" y="320515"/>
                </a:lnTo>
                <a:lnTo>
                  <a:pt x="133579" y="357797"/>
                </a:lnTo>
                <a:lnTo>
                  <a:pt x="109330" y="396606"/>
                </a:lnTo>
                <a:lnTo>
                  <a:pt x="87277" y="436859"/>
                </a:lnTo>
                <a:lnTo>
                  <a:pt x="67506" y="478471"/>
                </a:lnTo>
                <a:lnTo>
                  <a:pt x="50098" y="521359"/>
                </a:lnTo>
                <a:lnTo>
                  <a:pt x="35139" y="565439"/>
                </a:lnTo>
                <a:lnTo>
                  <a:pt x="22712" y="610627"/>
                </a:lnTo>
                <a:lnTo>
                  <a:pt x="12901" y="656839"/>
                </a:lnTo>
                <a:lnTo>
                  <a:pt x="5789" y="703992"/>
                </a:lnTo>
                <a:lnTo>
                  <a:pt x="1461" y="752002"/>
                </a:lnTo>
                <a:lnTo>
                  <a:pt x="0" y="800785"/>
                </a:lnTo>
                <a:lnTo>
                  <a:pt x="1461" y="849569"/>
                </a:lnTo>
                <a:lnTo>
                  <a:pt x="5789" y="897579"/>
                </a:lnTo>
                <a:lnTo>
                  <a:pt x="12901" y="944732"/>
                </a:lnTo>
                <a:lnTo>
                  <a:pt x="22712" y="990945"/>
                </a:lnTo>
                <a:lnTo>
                  <a:pt x="35139" y="1036133"/>
                </a:lnTo>
                <a:lnTo>
                  <a:pt x="50098" y="1080213"/>
                </a:lnTo>
                <a:lnTo>
                  <a:pt x="67506" y="1123102"/>
                </a:lnTo>
                <a:lnTo>
                  <a:pt x="87277" y="1164714"/>
                </a:lnTo>
                <a:lnTo>
                  <a:pt x="109330" y="1204968"/>
                </a:lnTo>
                <a:lnTo>
                  <a:pt x="133579" y="1243778"/>
                </a:lnTo>
                <a:lnTo>
                  <a:pt x="159941" y="1281061"/>
                </a:lnTo>
                <a:lnTo>
                  <a:pt x="188333" y="1316733"/>
                </a:lnTo>
                <a:lnTo>
                  <a:pt x="218671" y="1350711"/>
                </a:lnTo>
                <a:lnTo>
                  <a:pt x="250870" y="1382911"/>
                </a:lnTo>
                <a:lnTo>
                  <a:pt x="284848" y="1413249"/>
                </a:lnTo>
                <a:lnTo>
                  <a:pt x="320520" y="1441641"/>
                </a:lnTo>
                <a:lnTo>
                  <a:pt x="357803" y="1468004"/>
                </a:lnTo>
                <a:lnTo>
                  <a:pt x="396612" y="1492253"/>
                </a:lnTo>
                <a:lnTo>
                  <a:pt x="436865" y="1514306"/>
                </a:lnTo>
                <a:lnTo>
                  <a:pt x="478477" y="1534078"/>
                </a:lnTo>
                <a:lnTo>
                  <a:pt x="521364" y="1551485"/>
                </a:lnTo>
                <a:lnTo>
                  <a:pt x="565443" y="1566444"/>
                </a:lnTo>
                <a:lnTo>
                  <a:pt x="610631" y="1578871"/>
                </a:lnTo>
                <a:lnTo>
                  <a:pt x="656842" y="1588682"/>
                </a:lnTo>
                <a:lnTo>
                  <a:pt x="703994" y="1595794"/>
                </a:lnTo>
                <a:lnTo>
                  <a:pt x="752003" y="1600122"/>
                </a:lnTo>
                <a:lnTo>
                  <a:pt x="800785" y="1601584"/>
                </a:lnTo>
                <a:lnTo>
                  <a:pt x="849569" y="1600122"/>
                </a:lnTo>
                <a:lnTo>
                  <a:pt x="897579" y="1595794"/>
                </a:lnTo>
                <a:lnTo>
                  <a:pt x="944732" y="1588682"/>
                </a:lnTo>
                <a:lnTo>
                  <a:pt x="990945" y="1578871"/>
                </a:lnTo>
                <a:lnTo>
                  <a:pt x="1036133" y="1566444"/>
                </a:lnTo>
                <a:lnTo>
                  <a:pt x="1080213" y="1551485"/>
                </a:lnTo>
                <a:lnTo>
                  <a:pt x="1123102" y="1534078"/>
                </a:lnTo>
                <a:lnTo>
                  <a:pt x="1164714" y="1514306"/>
                </a:lnTo>
                <a:lnTo>
                  <a:pt x="1204968" y="1492253"/>
                </a:lnTo>
                <a:lnTo>
                  <a:pt x="1243778" y="1468004"/>
                </a:lnTo>
                <a:lnTo>
                  <a:pt x="1281061" y="1441641"/>
                </a:lnTo>
                <a:lnTo>
                  <a:pt x="1316733" y="1413249"/>
                </a:lnTo>
                <a:lnTo>
                  <a:pt x="1350711" y="1382911"/>
                </a:lnTo>
                <a:lnTo>
                  <a:pt x="1382911" y="1350711"/>
                </a:lnTo>
                <a:lnTo>
                  <a:pt x="1413249" y="1316733"/>
                </a:lnTo>
                <a:lnTo>
                  <a:pt x="1441641" y="1281061"/>
                </a:lnTo>
                <a:lnTo>
                  <a:pt x="1468004" y="1243778"/>
                </a:lnTo>
                <a:lnTo>
                  <a:pt x="1492253" y="1204968"/>
                </a:lnTo>
                <a:lnTo>
                  <a:pt x="1514306" y="1164714"/>
                </a:lnTo>
                <a:lnTo>
                  <a:pt x="1534078" y="1123102"/>
                </a:lnTo>
                <a:lnTo>
                  <a:pt x="1551485" y="1080213"/>
                </a:lnTo>
                <a:lnTo>
                  <a:pt x="1566444" y="1036133"/>
                </a:lnTo>
                <a:lnTo>
                  <a:pt x="1578871" y="990945"/>
                </a:lnTo>
                <a:lnTo>
                  <a:pt x="1588682" y="944732"/>
                </a:lnTo>
                <a:lnTo>
                  <a:pt x="1595794" y="897579"/>
                </a:lnTo>
                <a:lnTo>
                  <a:pt x="1600122" y="849569"/>
                </a:lnTo>
                <a:lnTo>
                  <a:pt x="1601584" y="800785"/>
                </a:lnTo>
                <a:close/>
              </a:path>
            </a:pathLst>
          </a:custGeom>
          <a:ln w="25400">
            <a:solidFill>
              <a:srgbClr val="004FA3"/>
            </a:solidFill>
            <a:prstDash val="dash"/>
          </a:ln>
        </p:spPr>
        <p:txBody>
          <a:bodyPr wrap="square" lIns="0" tIns="0" rIns="0" bIns="0" rtlCol="0"/>
          <a:lstStyle/>
          <a:p>
            <a:endParaRPr sz="1673"/>
          </a:p>
        </p:txBody>
      </p:sp>
      <p:sp>
        <p:nvSpPr>
          <p:cNvPr id="17" name="bk object 17"/>
          <p:cNvSpPr/>
          <p:nvPr/>
        </p:nvSpPr>
        <p:spPr>
          <a:xfrm>
            <a:off x="1840650" y="5"/>
            <a:ext cx="10353021" cy="3093134"/>
          </a:xfrm>
          <a:prstGeom prst="rect">
            <a:avLst/>
          </a:prstGeom>
          <a:blipFill>
            <a:blip r:embed="rId7" cstate="print"/>
            <a:stretch>
              <a:fillRect/>
            </a:stretch>
          </a:blipFill>
        </p:spPr>
        <p:txBody>
          <a:bodyPr wrap="square" lIns="0" tIns="0" rIns="0" bIns="0" rtlCol="0"/>
          <a:lstStyle/>
          <a:p>
            <a:endParaRPr sz="1673"/>
          </a:p>
        </p:txBody>
      </p:sp>
      <p:sp>
        <p:nvSpPr>
          <p:cNvPr id="2" name="Holder 2"/>
          <p:cNvSpPr>
            <a:spLocks noGrp="1"/>
          </p:cNvSpPr>
          <p:nvPr>
            <p:ph type="title"/>
          </p:nvPr>
        </p:nvSpPr>
        <p:spPr>
          <a:xfrm>
            <a:off x="609943" y="274325"/>
            <a:ext cx="1097896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943" y="1577345"/>
            <a:ext cx="109789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609" y="6377945"/>
            <a:ext cx="3903632" cy="30777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43" y="6377945"/>
            <a:ext cx="2805735" cy="30777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a:xfrm>
            <a:off x="8783172" y="6377945"/>
            <a:ext cx="2805735" cy="30777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753113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xStyles>
    <p:titleStyle>
      <a:lvl1pPr>
        <a:defRPr>
          <a:latin typeface="+mj-lt"/>
          <a:ea typeface="+mj-ea"/>
          <a:cs typeface="+mj-cs"/>
        </a:defRPr>
      </a:lvl1pPr>
    </p:titleStyle>
    <p:bodyStyle>
      <a:lvl1pPr marL="0">
        <a:defRPr>
          <a:latin typeface="+mn-lt"/>
          <a:ea typeface="+mn-ea"/>
          <a:cs typeface="+mn-cs"/>
        </a:defRPr>
      </a:lvl1pPr>
      <a:lvl2pPr marL="424947">
        <a:defRPr>
          <a:latin typeface="+mn-lt"/>
          <a:ea typeface="+mn-ea"/>
          <a:cs typeface="+mn-cs"/>
        </a:defRPr>
      </a:lvl2pPr>
      <a:lvl3pPr marL="849891">
        <a:defRPr>
          <a:latin typeface="+mn-lt"/>
          <a:ea typeface="+mn-ea"/>
          <a:cs typeface="+mn-cs"/>
        </a:defRPr>
      </a:lvl3pPr>
      <a:lvl4pPr marL="1274838">
        <a:defRPr>
          <a:latin typeface="+mn-lt"/>
          <a:ea typeface="+mn-ea"/>
          <a:cs typeface="+mn-cs"/>
        </a:defRPr>
      </a:lvl4pPr>
      <a:lvl5pPr marL="1699783">
        <a:defRPr>
          <a:latin typeface="+mn-lt"/>
          <a:ea typeface="+mn-ea"/>
          <a:cs typeface="+mn-cs"/>
        </a:defRPr>
      </a:lvl5pPr>
      <a:lvl6pPr marL="2124729">
        <a:defRPr>
          <a:latin typeface="+mn-lt"/>
          <a:ea typeface="+mn-ea"/>
          <a:cs typeface="+mn-cs"/>
        </a:defRPr>
      </a:lvl6pPr>
      <a:lvl7pPr marL="2549675">
        <a:defRPr>
          <a:latin typeface="+mn-lt"/>
          <a:ea typeface="+mn-ea"/>
          <a:cs typeface="+mn-cs"/>
        </a:defRPr>
      </a:lvl7pPr>
      <a:lvl8pPr marL="2974620">
        <a:defRPr>
          <a:latin typeface="+mn-lt"/>
          <a:ea typeface="+mn-ea"/>
          <a:cs typeface="+mn-cs"/>
        </a:defRPr>
      </a:lvl8pPr>
      <a:lvl9pPr marL="3399567">
        <a:defRPr>
          <a:latin typeface="+mn-lt"/>
          <a:ea typeface="+mn-ea"/>
          <a:cs typeface="+mn-cs"/>
        </a:defRPr>
      </a:lvl9pPr>
    </p:bodyStyle>
    <p:otherStyle>
      <a:lvl1pPr marL="0">
        <a:defRPr>
          <a:latin typeface="+mn-lt"/>
          <a:ea typeface="+mn-ea"/>
          <a:cs typeface="+mn-cs"/>
        </a:defRPr>
      </a:lvl1pPr>
      <a:lvl2pPr marL="424947">
        <a:defRPr>
          <a:latin typeface="+mn-lt"/>
          <a:ea typeface="+mn-ea"/>
          <a:cs typeface="+mn-cs"/>
        </a:defRPr>
      </a:lvl2pPr>
      <a:lvl3pPr marL="849891">
        <a:defRPr>
          <a:latin typeface="+mn-lt"/>
          <a:ea typeface="+mn-ea"/>
          <a:cs typeface="+mn-cs"/>
        </a:defRPr>
      </a:lvl3pPr>
      <a:lvl4pPr marL="1274838">
        <a:defRPr>
          <a:latin typeface="+mn-lt"/>
          <a:ea typeface="+mn-ea"/>
          <a:cs typeface="+mn-cs"/>
        </a:defRPr>
      </a:lvl4pPr>
      <a:lvl5pPr marL="1699783">
        <a:defRPr>
          <a:latin typeface="+mn-lt"/>
          <a:ea typeface="+mn-ea"/>
          <a:cs typeface="+mn-cs"/>
        </a:defRPr>
      </a:lvl5pPr>
      <a:lvl6pPr marL="2124729">
        <a:defRPr>
          <a:latin typeface="+mn-lt"/>
          <a:ea typeface="+mn-ea"/>
          <a:cs typeface="+mn-cs"/>
        </a:defRPr>
      </a:lvl6pPr>
      <a:lvl7pPr marL="2549675">
        <a:defRPr>
          <a:latin typeface="+mn-lt"/>
          <a:ea typeface="+mn-ea"/>
          <a:cs typeface="+mn-cs"/>
        </a:defRPr>
      </a:lvl7pPr>
      <a:lvl8pPr marL="2974620">
        <a:defRPr>
          <a:latin typeface="+mn-lt"/>
          <a:ea typeface="+mn-ea"/>
          <a:cs typeface="+mn-cs"/>
        </a:defRPr>
      </a:lvl8pPr>
      <a:lvl9pPr marL="339956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hyperlink" Target="https://adra-e.eu/events/paving-way-towards-next-generation-ri-excellence-ai-data-and-robotics" TargetMode="External"/><Relationship Id="rId2" Type="http://schemas.openxmlformats.org/officeDocument/2006/relationships/hyperlink" Target="https://digital-strategy.ec.europa.eu/en/library/horizon-europe-new-projects-robotics-and-ai-june-november-2022"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adra-e.eu/events/paving-way-towards-next-generation-ri-excellence-ai-data-and-robotics" TargetMode="External"/><Relationship Id="rId2" Type="http://schemas.openxmlformats.org/officeDocument/2006/relationships/hyperlink" Target="https://digital-strategy.ec.europa.eu/en/library/horizon-europe-new-projects-robotics-and-ai-june-november-2022"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2" Type="http://schemas.openxmlformats.org/officeDocument/2006/relationships/hyperlink" Target="https://research-innovation-community.ec.europa.eu/events/3jM2kV6qwHjteovSf3VOrp/overview"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hyperlink" Target="https://qt.eu/about-quantum-flagship/newsroom/quantum-flagship-publishes-preliminary-strategic-research-and-industry-agenda/" TargetMode="Externa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hyperlink" Target="https://qt.eu/about-quantum-flagship/projects/page/3/" TargetMode="Externa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jpg"/><Relationship Id="rId25" Type="http://schemas.openxmlformats.org/officeDocument/2006/relationships/image" Target="../media/image51.png"/><Relationship Id="rId2" Type="http://schemas.openxmlformats.org/officeDocument/2006/relationships/notesSlide" Target="../notesSlides/notesSlide17.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65.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sv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sv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svg"/><Relationship Id="rId27"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hyperlink" Target="https://qt.eu/about-quantum-flagship/structure-and-governance/" TargetMode="External"/><Relationship Id="rId2" Type="http://schemas.openxmlformats.org/officeDocument/2006/relationships/hyperlink" Target="https://qt.eu/about-quantum-flagship/the-quantum-flagship-community/" TargetMode="External"/><Relationship Id="rId1" Type="http://schemas.openxmlformats.org/officeDocument/2006/relationships/slideLayout" Target="../slideLayouts/slideLayout46.xml"/><Relationship Id="rId4" Type="http://schemas.openxmlformats.org/officeDocument/2006/relationships/hyperlink" Target="https://qt.eu/about-quantum-flagship/newsroom/consolidating-the-course-of-quantum-technologie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qt.eu/about-quantum-flagship/resources/" TargetMode="External"/><Relationship Id="rId7" Type="http://schemas.openxmlformats.org/officeDocument/2006/relationships/image" Target="../media/image56.png"/><Relationship Id="rId2" Type="http://schemas.openxmlformats.org/officeDocument/2006/relationships/hyperlink" Target="https://qt.eu/" TargetMode="External"/><Relationship Id="rId1" Type="http://schemas.openxmlformats.org/officeDocument/2006/relationships/slideLayout" Target="../slideLayouts/slideLayout46.xml"/><Relationship Id="rId6" Type="http://schemas.openxmlformats.org/officeDocument/2006/relationships/hyperlink" Target="mailto:cnect-c2-evaluations@ec.europa.eu" TargetMode="External"/><Relationship Id="rId5" Type="http://schemas.openxmlformats.org/officeDocument/2006/relationships/hyperlink" Target="mailto:cnect-c2@ec.europa.eu" TargetMode="External"/><Relationship Id="rId4" Type="http://schemas.openxmlformats.org/officeDocument/2006/relationships/hyperlink" Target="https://digital-strategy.ec.europa.eu/en/policies/quantu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https://qt.eu/about-quantum-flagship/newsroom/quantum-flagship-publishes-preliminary-strategic-research-and-industry-agenda/" TargetMode="Externa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hyperlink" Target="https://publications.jrc.ec.europa.eu/repository/handle/JRC128591#:~:text=The%20SSbD%20is%20an%20approach,human%20health%20and%20the%20environment"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ec.europa.eu/assets/rtd/srip/2022/"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hyperlink" Target="https://graphene-flagship.eu/innovation/pilot-line" TargetMode="External"/><Relationship Id="rId2" Type="http://schemas.openxmlformats.org/officeDocument/2006/relationships/hyperlink" Target="https://graphene-flagship.eu/" TargetMode="Externa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hyperlink" Target="https://graphene-flagship.eu/collaboration/our-partners/" TargetMode="Externa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hyperlink" Target="https://digital-strategy.ec.europa.eu/en/library/consultation-report-graphene-and-related-materials-now-available" TargetMode="Externa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hyperlink" Target="https://graphene-flagship.eu/innovation/industrialisation/roadmap/" TargetMode="Externa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693637" y="5569724"/>
            <a:ext cx="3846981" cy="1040724"/>
          </a:xfrm>
        </p:spPr>
        <p:txBody>
          <a:bodyPr/>
          <a:lstStyle/>
          <a:p>
            <a:pPr>
              <a:spcAft>
                <a:spcPts val="600"/>
              </a:spcAft>
            </a:pPr>
            <a:r>
              <a:rPr lang="en-US" sz="1600" b="1" dirty="0">
                <a:solidFill>
                  <a:schemeClr val="tx2"/>
                </a:solidFill>
              </a:rPr>
              <a:t>Destination 4: </a:t>
            </a:r>
            <a:r>
              <a:rPr kumimoji="0" lang="en-US" sz="1600" b="1" i="0" u="none" strike="noStrike" kern="0" cap="none" spc="0" normalizeH="0" baseline="0" noProof="0" dirty="0">
                <a:ln>
                  <a:noFill/>
                </a:ln>
                <a:solidFill>
                  <a:schemeClr val="tx2"/>
                </a:solidFill>
                <a:effectLst/>
                <a:uLnTx/>
                <a:uFillTx/>
                <a:latin typeface="Arial"/>
                <a:ea typeface="Verdana" panose="020B0604030504040204" pitchFamily="34" charset="0"/>
                <a:cs typeface="Verdana" panose="020B0604030504040204" pitchFamily="34" charset="0"/>
              </a:rPr>
              <a:t>Digital and emerging technologies for competitiveness and fit for the green deal</a:t>
            </a:r>
            <a:endParaRPr lang="en-US" sz="1600" b="1" dirty="0">
              <a:solidFill>
                <a:schemeClr val="tx2"/>
              </a:solidFill>
            </a:endParaRPr>
          </a:p>
        </p:txBody>
      </p:sp>
    </p:spTree>
    <p:extLst>
      <p:ext uri="{BB962C8B-B14F-4D97-AF65-F5344CB8AC3E}">
        <p14:creationId xmlns:p14="http://schemas.microsoft.com/office/powerpoint/2010/main" val="401655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3453305"/>
            <a:ext cx="3240000" cy="20885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err="1">
                <a:ln>
                  <a:noFill/>
                </a:ln>
                <a:solidFill>
                  <a:srgbClr val="931680"/>
                </a:solidFill>
                <a:effectLst/>
                <a:uLnTx/>
                <a:uFillTx/>
                <a:latin typeface="Arial"/>
                <a:ea typeface="+mn-ea"/>
                <a:cs typeface="+mn-cs"/>
              </a:rPr>
              <a:t>ProjectS</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CSA</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EU contribution/</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1-3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err="1">
                <a:ln>
                  <a:noFill/>
                </a:ln>
                <a:solidFill>
                  <a:srgbClr val="4D4D4D"/>
                </a:solidFill>
                <a:effectLst/>
                <a:uLnTx/>
                <a:uFillTx/>
                <a:latin typeface="Arial"/>
                <a:ea typeface="+mn-ea"/>
                <a:cs typeface="+mn-cs"/>
              </a:rPr>
              <a:t>Implementing</a:t>
            </a:r>
            <a:r>
              <a:rPr kumimoji="0" lang="fr-BE" sz="2000" b="0" i="0" u="none" strike="noStrike" kern="1200" cap="none" spc="0" normalizeH="0" baseline="0" noProof="0" dirty="0">
                <a:ln>
                  <a:noFill/>
                </a:ln>
                <a:solidFill>
                  <a:srgbClr val="4D4D4D"/>
                </a:solidFill>
                <a:effectLst/>
                <a:uLnTx/>
                <a:uFillTx/>
                <a:latin typeface="Arial"/>
                <a:ea typeface="+mn-ea"/>
                <a:cs typeface="+mn-cs"/>
              </a:rPr>
              <a:t>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European</a:t>
            </a:r>
            <a:r>
              <a:rPr kumimoji="0" lang="fr-BE" sz="2000" b="0" i="0" u="none" strike="noStrike" kern="1200" cap="none" spc="0" normalizeH="0" baseline="0" noProof="0" dirty="0">
                <a:ln>
                  <a:noFill/>
                </a:ln>
                <a:solidFill>
                  <a:srgbClr val="4D4D4D"/>
                </a:solidFill>
                <a:effectLst/>
                <a:uLnTx/>
                <a:uFillTx/>
                <a:latin typeface="Arial"/>
                <a:ea typeface="+mn-ea"/>
                <a:cs typeface="+mn-cs"/>
              </a:rPr>
              <a:t> partnership Photonics</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Text Placeholder 2"/>
          <p:cNvSpPr txBox="1">
            <a:spLocks/>
          </p:cNvSpPr>
          <p:nvPr/>
        </p:nvSpPr>
        <p:spPr>
          <a:xfrm>
            <a:off x="4476000" y="3453305"/>
            <a:ext cx="3240000"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BUDGET</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4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Call </a:t>
            </a:r>
            <a:r>
              <a:rPr kumimoji="0" lang="fr-BE" sz="2000" b="0" i="0" u="none" strike="noStrike" kern="1200" cap="none" spc="0" normalizeH="0" baseline="0" noProof="0" dirty="0" err="1">
                <a:ln>
                  <a:noFill/>
                </a:ln>
                <a:solidFill>
                  <a:srgbClr val="4D4D4D"/>
                </a:solidFill>
                <a:effectLst/>
                <a:uLnTx/>
                <a:uFillTx/>
                <a:latin typeface="Arial"/>
                <a:ea typeface="+mn-ea"/>
                <a:cs typeface="+mn-cs"/>
              </a:rPr>
              <a:t>in</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2023</a:t>
            </a:r>
          </a:p>
        </p:txBody>
      </p:sp>
      <p:sp>
        <p:nvSpPr>
          <p:cNvPr id="6" name="Text Placeholder 2"/>
          <p:cNvSpPr txBox="1">
            <a:spLocks/>
          </p:cNvSpPr>
          <p:nvPr/>
        </p:nvSpPr>
        <p:spPr>
          <a:xfrm>
            <a:off x="8113800" y="3453305"/>
            <a:ext cx="3240000" cy="2213204"/>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TRL (Technology Readiness level)</a:t>
            </a:r>
          </a:p>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not applicable</a:t>
            </a:r>
          </a:p>
        </p:txBody>
      </p:sp>
      <p:cxnSp>
        <p:nvCxnSpPr>
          <p:cNvPr id="7" name="Straight Connector 6"/>
          <p:cNvCxnSpPr/>
          <p:nvPr/>
        </p:nvCxnSpPr>
        <p:spPr>
          <a:xfrm>
            <a:off x="4294327" y="3453305"/>
            <a:ext cx="0" cy="25734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3453305"/>
            <a:ext cx="0" cy="154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0" y="2151219"/>
            <a:ext cx="972000" cy="972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00" y="2098072"/>
            <a:ext cx="972000" cy="972000"/>
          </a:xfrm>
          <a:prstGeom prst="rect">
            <a:avLst/>
          </a:prstGeom>
        </p:spPr>
      </p:pic>
      <p:sp>
        <p:nvSpPr>
          <p:cNvPr id="12" name="Title 1"/>
          <p:cNvSpPr>
            <a:spLocks noGrp="1"/>
          </p:cNvSpPr>
          <p:nvPr>
            <p:ph type="title"/>
          </p:nvPr>
        </p:nvSpPr>
        <p:spPr>
          <a:xfrm>
            <a:off x="838200" y="482860"/>
            <a:ext cx="10515600" cy="1096558"/>
          </a:xfrm>
        </p:spPr>
        <p:txBody>
          <a:bodyPr/>
          <a:lstStyle/>
          <a:p>
            <a:pPr>
              <a:lnSpc>
                <a:spcPct val="110000"/>
              </a:lnSpc>
            </a:pPr>
            <a:r>
              <a:rPr lang="en-GB" dirty="0"/>
              <a:t>Photonic Strategies and Skills</a:t>
            </a:r>
            <a:br>
              <a:rPr lang="en-GB" dirty="0"/>
            </a:br>
            <a:r>
              <a:rPr lang="en-GB" b="0" dirty="0"/>
              <a:t>HORIZON-CL4-2023-DIGITAL-EMERGING-01-56</a:t>
            </a:r>
            <a:endParaRPr lang="en-GB" sz="3600" b="0" dirty="0"/>
          </a:p>
        </p:txBody>
      </p:sp>
      <p:pic>
        <p:nvPicPr>
          <p:cNvPr id="11" name="Picture 10"/>
          <p:cNvPicPr>
            <a:picLocks noChangeAspect="1"/>
          </p:cNvPicPr>
          <p:nvPr/>
        </p:nvPicPr>
        <p:blipFill>
          <a:blip r:embed="rId4"/>
          <a:stretch>
            <a:fillRect/>
          </a:stretch>
        </p:blipFill>
        <p:spPr>
          <a:xfrm>
            <a:off x="9185595" y="2151219"/>
            <a:ext cx="859611" cy="865707"/>
          </a:xfrm>
          <a:prstGeom prst="rect">
            <a:avLst/>
          </a:prstGeom>
        </p:spPr>
      </p:pic>
    </p:spTree>
    <p:extLst>
      <p:ext uri="{BB962C8B-B14F-4D97-AF65-F5344CB8AC3E}">
        <p14:creationId xmlns:p14="http://schemas.microsoft.com/office/powerpoint/2010/main" val="388472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60"/>
            <a:ext cx="10515600" cy="564543"/>
          </a:xfrm>
        </p:spPr>
        <p:txBody>
          <a:bodyPr/>
          <a:lstStyle/>
          <a:p>
            <a:r>
              <a:rPr lang="en-GB" sz="3200" dirty="0"/>
              <a:t>Photonic Strategies and Skills </a:t>
            </a:r>
            <a:r>
              <a:rPr lang="en-GB" sz="3200" b="0" dirty="0"/>
              <a:t>- </a:t>
            </a:r>
            <a:r>
              <a:rPr lang="en-US" sz="3200" dirty="0">
                <a:solidFill>
                  <a:schemeClr val="accent1"/>
                </a:solidFill>
              </a:rPr>
              <a:t>Expected Outcome</a:t>
            </a:r>
            <a:endParaRPr lang="en-GB" sz="3200" dirty="0">
              <a:solidFill>
                <a:schemeClr val="accent1"/>
              </a:solidFill>
            </a:endParaRPr>
          </a:p>
        </p:txBody>
      </p:sp>
      <p:sp>
        <p:nvSpPr>
          <p:cNvPr id="6" name="Text Placeholder 2"/>
          <p:cNvSpPr txBox="1">
            <a:spLocks/>
          </p:cNvSpPr>
          <p:nvPr/>
        </p:nvSpPr>
        <p:spPr>
          <a:xfrm>
            <a:off x="741216" y="1392108"/>
            <a:ext cx="10396475" cy="449353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Reinforced value chains and deployment of photonics technologies by </a:t>
            </a:r>
            <a:r>
              <a:rPr kumimoji="0" lang="en-US" sz="2400" b="1" i="0" u="none" strike="noStrike" kern="1200" cap="none" spc="0" normalizeH="0" baseline="0" noProof="0" dirty="0">
                <a:ln>
                  <a:noFill/>
                </a:ln>
                <a:solidFill>
                  <a:srgbClr val="931680"/>
                </a:solidFill>
                <a:effectLst/>
                <a:uLnTx/>
                <a:uFillTx/>
                <a:latin typeface="Arial"/>
                <a:ea typeface="+mn-ea"/>
                <a:cs typeface="+mn-cs"/>
              </a:rPr>
              <a:t>stronger cooperation of photonics stakeholders, clusters and end-users</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Increased </a:t>
            </a:r>
            <a:r>
              <a:rPr kumimoji="0" lang="en-US" sz="2400" b="1" i="0" u="none" strike="noStrike" kern="1200" cap="none" spc="0" normalizeH="0" baseline="0" noProof="0" dirty="0">
                <a:ln>
                  <a:noFill/>
                </a:ln>
                <a:solidFill>
                  <a:srgbClr val="931680"/>
                </a:solidFill>
                <a:effectLst/>
                <a:uLnTx/>
                <a:uFillTx/>
                <a:latin typeface="Arial"/>
                <a:ea typeface="+mn-ea"/>
                <a:cs typeface="+mn-cs"/>
              </a:rPr>
              <a:t>competitiveness</a:t>
            </a:r>
            <a:r>
              <a:rPr kumimoji="0" lang="en-US" sz="2400" b="0" i="0" u="none" strike="noStrike" kern="1200" cap="none" spc="0" normalizeH="0" baseline="0" noProof="0" dirty="0">
                <a:ln>
                  <a:noFill/>
                </a:ln>
                <a:solidFill>
                  <a:srgbClr val="004494"/>
                </a:solidFill>
                <a:effectLst/>
                <a:uLnTx/>
                <a:uFillTx/>
                <a:latin typeface="Arial"/>
                <a:ea typeface="+mn-ea"/>
                <a:cs typeface="+mn-cs"/>
              </a:rPr>
              <a:t> of the European photonics sector and improved </a:t>
            </a:r>
            <a:r>
              <a:rPr kumimoji="0" lang="en-US" sz="2400" b="1" i="0" u="none" strike="noStrike" kern="1200" cap="none" spc="0" normalizeH="0" baseline="0" noProof="0" dirty="0">
                <a:ln>
                  <a:noFill/>
                </a:ln>
                <a:solidFill>
                  <a:srgbClr val="931680"/>
                </a:solidFill>
                <a:effectLst/>
                <a:uLnTx/>
                <a:uFillTx/>
                <a:latin typeface="Arial"/>
                <a:ea typeface="+mn-ea"/>
                <a:cs typeface="+mn-cs"/>
              </a:rPr>
              <a:t>access to finance </a:t>
            </a:r>
            <a:r>
              <a:rPr kumimoji="0" lang="en-US" sz="2400" b="0" i="0" u="none" strike="noStrike" kern="1200" cap="none" spc="0" normalizeH="0" baseline="0" noProof="0" dirty="0">
                <a:ln>
                  <a:noFill/>
                </a:ln>
                <a:solidFill>
                  <a:srgbClr val="004494"/>
                </a:solidFill>
                <a:effectLst/>
                <a:uLnTx/>
                <a:uFillTx/>
                <a:latin typeface="Arial"/>
                <a:ea typeface="+mn-ea"/>
                <a:cs typeface="+mn-cs"/>
              </a:rPr>
              <a:t>for the photonics sector in Europe;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931680"/>
                </a:solidFill>
                <a:effectLst/>
                <a:uLnTx/>
                <a:uFillTx/>
                <a:latin typeface="Arial"/>
                <a:ea typeface="+mn-ea"/>
                <a:cs typeface="+mn-cs"/>
              </a:rPr>
              <a:t>More and better prepared professionals </a:t>
            </a:r>
            <a:r>
              <a:rPr kumimoji="0" lang="en-US" sz="2400" b="0" i="0" u="none" strike="noStrike" kern="1200" cap="none" spc="0" normalizeH="0" baseline="0" noProof="0" dirty="0">
                <a:ln>
                  <a:noFill/>
                </a:ln>
                <a:solidFill>
                  <a:srgbClr val="004494"/>
                </a:solidFill>
                <a:effectLst/>
                <a:uLnTx/>
                <a:uFillTx/>
                <a:latin typeface="Arial"/>
                <a:ea typeface="+mn-ea"/>
                <a:cs typeface="+mn-cs"/>
              </a:rPr>
              <a:t>in the photonics sector.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Projects are expected to contribute to at least one of the outcomes.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48791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2860"/>
            <a:ext cx="10633363" cy="564543"/>
          </a:xfrm>
        </p:spPr>
        <p:txBody>
          <a:bodyPr/>
          <a:lstStyle/>
          <a:p>
            <a:r>
              <a:rPr lang="en-GB" sz="3200" dirty="0"/>
              <a:t>Photonic Strategies and Skills </a:t>
            </a:r>
            <a:r>
              <a:rPr lang="en-GB" sz="3200" b="0" dirty="0"/>
              <a:t>- </a:t>
            </a:r>
            <a:r>
              <a:rPr lang="en-US" sz="3200" dirty="0">
                <a:solidFill>
                  <a:schemeClr val="accent1"/>
                </a:solidFill>
              </a:rPr>
              <a:t>Scope</a:t>
            </a:r>
            <a:endParaRPr lang="en-GB" sz="3200" dirty="0">
              <a:solidFill>
                <a:schemeClr val="accent1"/>
              </a:solidFill>
            </a:endParaRPr>
          </a:p>
        </p:txBody>
      </p:sp>
      <p:sp>
        <p:nvSpPr>
          <p:cNvPr id="6" name="Text Placeholder 2"/>
          <p:cNvSpPr txBox="1">
            <a:spLocks/>
          </p:cNvSpPr>
          <p:nvPr/>
        </p:nvSpPr>
        <p:spPr>
          <a:xfrm>
            <a:off x="741216" y="1392107"/>
            <a:ext cx="10730347" cy="464808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Type 1: Supporting the industrial strategy for photonics in Europe (EU contribution around 3 million EUR):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development of strategic technology road-maps, strong stakeholder engagement</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coordination of regional, national and European strategies and priorities,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fostering collaboration with other European Partnerships to identify synergies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fostering strategic collaboration with financial institutions to improve financing conditions for Photonics industry,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Type 2: Fostering careers in photonics (EU contribution around 1 million EUR).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Actions to encourage students to pursue a career in photonics, to make students more industry ready and to encourage innovation and entrepreneurship. </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seek synergies with the skills development activities called for in the Digital Europe </a:t>
            </a:r>
            <a:r>
              <a:rPr kumimoji="0" lang="en-US" sz="1800" b="1" i="0" u="none" strike="noStrike" kern="1200" cap="none" spc="0" normalizeH="0" baseline="0" noProof="0" dirty="0" err="1">
                <a:ln>
                  <a:noFill/>
                </a:ln>
                <a:solidFill>
                  <a:srgbClr val="004494"/>
                </a:solidFill>
                <a:effectLst/>
                <a:uLnTx/>
                <a:uFillTx/>
                <a:latin typeface="Arial"/>
                <a:ea typeface="+mn-ea"/>
                <a:cs typeface="+mn-cs"/>
              </a:rPr>
              <a:t>programme</a:t>
            </a:r>
            <a:endParaRPr kumimoji="0" lang="en-US" sz="1800" b="1" i="0" u="none" strike="noStrike" kern="1200" cap="none" spc="0" normalizeH="0" baseline="0" noProof="0" dirty="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162680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3062292"/>
            <a:ext cx="3240000" cy="20885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err="1">
                <a:ln>
                  <a:noFill/>
                </a:ln>
                <a:solidFill>
                  <a:srgbClr val="931680"/>
                </a:solidFill>
                <a:effectLst/>
                <a:uLnTx/>
                <a:uFillTx/>
                <a:latin typeface="Arial"/>
                <a:ea typeface="+mn-ea"/>
                <a:cs typeface="+mn-cs"/>
              </a:rPr>
              <a:t>ProjectS</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IA*</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EU contribution/</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5-7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err="1">
                <a:ln>
                  <a:noFill/>
                </a:ln>
                <a:solidFill>
                  <a:srgbClr val="4D4D4D"/>
                </a:solidFill>
                <a:effectLst/>
                <a:uLnTx/>
                <a:uFillTx/>
                <a:latin typeface="Arial"/>
                <a:ea typeface="+mn-ea"/>
                <a:cs typeface="+mn-cs"/>
              </a:rPr>
              <a:t>Implementing</a:t>
            </a:r>
            <a:r>
              <a:rPr kumimoji="0" lang="fr-BE" sz="2000" b="0" i="0" u="none" strike="noStrike" kern="1200" cap="none" spc="0" normalizeH="0" baseline="0" noProof="0" dirty="0">
                <a:ln>
                  <a:noFill/>
                </a:ln>
                <a:solidFill>
                  <a:srgbClr val="4D4D4D"/>
                </a:solidFill>
                <a:effectLst/>
                <a:uLnTx/>
                <a:uFillTx/>
                <a:latin typeface="Arial"/>
                <a:ea typeface="+mn-ea"/>
                <a:cs typeface="+mn-cs"/>
              </a:rPr>
              <a:t>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European</a:t>
            </a:r>
            <a:r>
              <a:rPr kumimoji="0" lang="fr-BE" sz="2000" b="0" i="0" u="none" strike="noStrike" kern="1200" cap="none" spc="0" normalizeH="0" baseline="0" noProof="0" dirty="0">
                <a:ln>
                  <a:noFill/>
                </a:ln>
                <a:solidFill>
                  <a:srgbClr val="4D4D4D"/>
                </a:solidFill>
                <a:effectLst/>
                <a:uLnTx/>
                <a:uFillTx/>
                <a:latin typeface="Arial"/>
                <a:ea typeface="+mn-ea"/>
                <a:cs typeface="+mn-cs"/>
              </a:rPr>
              <a:t> Photonics partnership</a:t>
            </a:r>
          </a:p>
        </p:txBody>
      </p:sp>
      <p:sp>
        <p:nvSpPr>
          <p:cNvPr id="5" name="Text Placeholder 2"/>
          <p:cNvSpPr txBox="1">
            <a:spLocks/>
          </p:cNvSpPr>
          <p:nvPr/>
        </p:nvSpPr>
        <p:spPr>
          <a:xfrm>
            <a:off x="4476000" y="3062292"/>
            <a:ext cx="3240000"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BUDGET</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20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Call </a:t>
            </a:r>
            <a:r>
              <a:rPr kumimoji="0" lang="fr-BE" sz="2000" b="0" i="0" u="none" strike="noStrike" kern="1200" cap="none" spc="0" normalizeH="0" baseline="0" noProof="0" dirty="0" err="1">
                <a:ln>
                  <a:noFill/>
                </a:ln>
                <a:solidFill>
                  <a:srgbClr val="4D4D4D"/>
                </a:solidFill>
                <a:effectLst/>
                <a:uLnTx/>
                <a:uFillTx/>
                <a:latin typeface="Arial"/>
                <a:ea typeface="+mn-ea"/>
                <a:cs typeface="+mn-cs"/>
              </a:rPr>
              <a:t>in</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2023</a:t>
            </a:r>
          </a:p>
        </p:txBody>
      </p:sp>
      <p:sp>
        <p:nvSpPr>
          <p:cNvPr id="6" name="Text Placeholder 2"/>
          <p:cNvSpPr txBox="1">
            <a:spLocks/>
          </p:cNvSpPr>
          <p:nvPr/>
        </p:nvSpPr>
        <p:spPr>
          <a:xfrm>
            <a:off x="8113800" y="3062292"/>
            <a:ext cx="3240000" cy="2213204"/>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TRL (Technology Readiness level)</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err="1">
                <a:ln>
                  <a:noFill/>
                </a:ln>
                <a:solidFill>
                  <a:srgbClr val="931680"/>
                </a:solidFill>
                <a:effectLst/>
                <a:uLnTx/>
                <a:uFillTx/>
                <a:latin typeface="Arial"/>
                <a:ea typeface="+mn-ea"/>
                <a:cs typeface="+mn-cs"/>
              </a:rPr>
              <a:t>From</a:t>
            </a:r>
            <a:r>
              <a:rPr kumimoji="0" lang="fr-BE" sz="2000" b="1" i="0" u="none" strike="noStrike" kern="1200" cap="none" spc="0" normalizeH="0" baseline="0" noProof="0" dirty="0">
                <a:ln>
                  <a:noFill/>
                </a:ln>
                <a:solidFill>
                  <a:srgbClr val="931680"/>
                </a:solidFill>
                <a:effectLst/>
                <a:uLnTx/>
                <a:uFillTx/>
                <a:latin typeface="Arial"/>
                <a:ea typeface="+mn-ea"/>
                <a:cs typeface="+mn-cs"/>
              </a:rPr>
              <a:t> 3 to 6-7 </a:t>
            </a:r>
            <a:r>
              <a:rPr kumimoji="0" lang="fr-BE" sz="2000" b="0" i="0" u="none" strike="noStrike" kern="1200" cap="none" spc="0" normalizeH="0" baseline="0" noProof="0" dirty="0">
                <a:ln>
                  <a:noFill/>
                </a:ln>
                <a:solidFill>
                  <a:srgbClr val="4D4D4D"/>
                </a:solidFill>
                <a:effectLst/>
                <a:uLnTx/>
                <a:uFillTx/>
                <a:latin typeface="Arial"/>
                <a:ea typeface="+mn-ea"/>
                <a:cs typeface="+mn-cs"/>
              </a:rPr>
              <a:t>by the end of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7" name="Straight Connector 6"/>
          <p:cNvCxnSpPr/>
          <p:nvPr/>
        </p:nvCxnSpPr>
        <p:spPr>
          <a:xfrm>
            <a:off x="4294327" y="3453305"/>
            <a:ext cx="0" cy="25734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3453305"/>
            <a:ext cx="0" cy="154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0" y="1760206"/>
            <a:ext cx="972000" cy="972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00" y="1707059"/>
            <a:ext cx="972000" cy="972000"/>
          </a:xfrm>
          <a:prstGeom prst="rect">
            <a:avLst/>
          </a:prstGeom>
        </p:spPr>
      </p:pic>
      <p:sp>
        <p:nvSpPr>
          <p:cNvPr id="12" name="Title 1"/>
          <p:cNvSpPr>
            <a:spLocks noGrp="1"/>
          </p:cNvSpPr>
          <p:nvPr>
            <p:ph type="title"/>
          </p:nvPr>
        </p:nvSpPr>
        <p:spPr>
          <a:xfrm>
            <a:off x="838200" y="482860"/>
            <a:ext cx="10515600" cy="1096558"/>
          </a:xfrm>
        </p:spPr>
        <p:txBody>
          <a:bodyPr/>
          <a:lstStyle/>
          <a:p>
            <a:pPr>
              <a:lnSpc>
                <a:spcPct val="110000"/>
              </a:lnSpc>
            </a:pPr>
            <a:r>
              <a:rPr lang="en-US" dirty="0"/>
              <a:t>Advanced imaging and sensing technologies</a:t>
            </a:r>
            <a:br>
              <a:rPr lang="en-GB" dirty="0"/>
            </a:br>
            <a:r>
              <a:rPr lang="en-GB" b="0" dirty="0"/>
              <a:t>HORIZON-CL4-2023-DIGITAL-EMERGING-01-57</a:t>
            </a:r>
            <a:endParaRPr lang="en-GB" sz="3600" b="0" dirty="0"/>
          </a:p>
        </p:txBody>
      </p:sp>
      <p:pic>
        <p:nvPicPr>
          <p:cNvPr id="11" name="Picture 10"/>
          <p:cNvPicPr>
            <a:picLocks noChangeAspect="1"/>
          </p:cNvPicPr>
          <p:nvPr/>
        </p:nvPicPr>
        <p:blipFill>
          <a:blip r:embed="rId4"/>
          <a:stretch>
            <a:fillRect/>
          </a:stretch>
        </p:blipFill>
        <p:spPr>
          <a:xfrm>
            <a:off x="9185595" y="1760206"/>
            <a:ext cx="859611" cy="865707"/>
          </a:xfrm>
          <a:prstGeom prst="rect">
            <a:avLst/>
          </a:prstGeom>
        </p:spPr>
      </p:pic>
      <p:sp>
        <p:nvSpPr>
          <p:cNvPr id="13" name="Text Placeholder 2">
            <a:extLst>
              <a:ext uri="{FF2B5EF4-FFF2-40B4-BE49-F238E27FC236}">
                <a16:creationId xmlns:a16="http://schemas.microsoft.com/office/drawing/2014/main" id="{08E6A2E7-4ED8-4EC1-B5EC-AAC1910D753C}"/>
              </a:ext>
            </a:extLst>
          </p:cNvPr>
          <p:cNvSpPr txBox="1">
            <a:spLocks/>
          </p:cNvSpPr>
          <p:nvPr/>
        </p:nvSpPr>
        <p:spPr>
          <a:xfrm>
            <a:off x="838200" y="6169749"/>
            <a:ext cx="10339316" cy="79126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r>
              <a:rPr kumimoji="0" lang="fr-BE" sz="1200" b="0" i="0" u="none" strike="noStrike" kern="1200" cap="none" spc="0" normalizeH="0" baseline="0" noProof="0" dirty="0">
                <a:ln>
                  <a:noFill/>
                </a:ln>
                <a:solidFill>
                  <a:srgbClr val="4D4D4D"/>
                </a:solidFill>
                <a:effectLst/>
                <a:uLnTx/>
                <a:uFillTx/>
                <a:latin typeface="Arial"/>
                <a:ea typeface="+mn-ea"/>
                <a:cs typeface="+mn-cs"/>
              </a:rPr>
              <a:t>*The </a:t>
            </a:r>
            <a:r>
              <a:rPr kumimoji="0" lang="fr-BE" sz="1200" b="0" i="0" u="none" strike="noStrike" kern="1200" cap="none" spc="0" normalizeH="0" baseline="0" noProof="0" dirty="0" err="1">
                <a:ln>
                  <a:noFill/>
                </a:ln>
                <a:solidFill>
                  <a:srgbClr val="4D4D4D"/>
                </a:solidFill>
                <a:effectLst/>
                <a:uLnTx/>
                <a:uFillTx/>
                <a:latin typeface="Arial"/>
                <a:ea typeface="+mn-ea"/>
                <a:cs typeface="+mn-cs"/>
              </a:rPr>
              <a:t>funding</a:t>
            </a:r>
            <a:r>
              <a:rPr kumimoji="0" lang="fr-BE" sz="1200" b="0" i="0" u="none" strike="noStrike" kern="1200" cap="none" spc="0" normalizeH="0" baseline="0" noProof="0" dirty="0">
                <a:ln>
                  <a:noFill/>
                </a:ln>
                <a:solidFill>
                  <a:srgbClr val="4D4D4D"/>
                </a:solidFill>
                <a:effectLst/>
                <a:uLnTx/>
                <a:uFillTx/>
                <a:latin typeface="Arial"/>
                <a:ea typeface="+mn-ea"/>
                <a:cs typeface="+mn-cs"/>
              </a:rPr>
              <a:t> rate </a:t>
            </a:r>
            <a:r>
              <a:rPr kumimoji="0" lang="fr-BE" sz="1200" b="0" i="0" u="none" strike="noStrike" kern="1200" cap="none" spc="0" normalizeH="0" baseline="0" noProof="0" dirty="0" err="1">
                <a:ln>
                  <a:noFill/>
                </a:ln>
                <a:solidFill>
                  <a:srgbClr val="4D4D4D"/>
                </a:solidFill>
                <a:effectLst/>
                <a:uLnTx/>
                <a:uFillTx/>
                <a:latin typeface="Arial"/>
                <a:ea typeface="+mn-ea"/>
                <a:cs typeface="+mn-cs"/>
              </a:rPr>
              <a:t>is</a:t>
            </a:r>
            <a:r>
              <a:rPr kumimoji="0" lang="fr-BE" sz="1200" b="0" i="0" u="none" strike="noStrike" kern="1200" cap="none" spc="0" normalizeH="0" baseline="0" noProof="0" dirty="0">
                <a:ln>
                  <a:noFill/>
                </a:ln>
                <a:solidFill>
                  <a:srgbClr val="4D4D4D"/>
                </a:solidFill>
                <a:effectLst/>
                <a:uLnTx/>
                <a:uFillTx/>
                <a:latin typeface="Arial"/>
                <a:ea typeface="+mn-ea"/>
                <a:cs typeface="+mn-cs"/>
              </a:rPr>
              <a:t> up to 60%, </a:t>
            </a:r>
            <a:r>
              <a:rPr kumimoji="0" lang="fr-BE" sz="1200" b="0" i="0" u="none" strike="noStrike" kern="1200" cap="none" spc="0" normalizeH="0" baseline="0" noProof="0" dirty="0" err="1">
                <a:ln>
                  <a:noFill/>
                </a:ln>
                <a:solidFill>
                  <a:srgbClr val="4D4D4D"/>
                </a:solidFill>
                <a:effectLst/>
                <a:uLnTx/>
                <a:uFillTx/>
                <a:latin typeface="Arial"/>
                <a:ea typeface="+mn-ea"/>
                <a:cs typeface="+mn-cs"/>
              </a:rPr>
              <a:t>except</a:t>
            </a:r>
            <a:r>
              <a:rPr kumimoji="0" lang="fr-BE" sz="1200" b="0" i="0" u="none" strike="noStrike" kern="1200" cap="none" spc="0" normalizeH="0" baseline="0" noProof="0" dirty="0">
                <a:ln>
                  <a:noFill/>
                </a:ln>
                <a:solidFill>
                  <a:srgbClr val="4D4D4D"/>
                </a:solidFill>
                <a:effectLst/>
                <a:uLnTx/>
                <a:uFillTx/>
                <a:latin typeface="Arial"/>
                <a:ea typeface="+mn-ea"/>
                <a:cs typeface="+mn-cs"/>
              </a:rPr>
              <a:t> </a:t>
            </a:r>
            <a:r>
              <a:rPr kumimoji="0" lang="en-US" sz="1200" b="0" i="0" u="none" strike="noStrike" kern="1200" cap="none" spc="0" normalizeH="0" baseline="0" noProof="0" dirty="0">
                <a:ln>
                  <a:noFill/>
                </a:ln>
                <a:solidFill>
                  <a:srgbClr val="4D4D4D"/>
                </a:solidFill>
                <a:effectLst/>
                <a:uLnTx/>
                <a:uFillTx/>
                <a:latin typeface="Arial"/>
                <a:ea typeface="+mn-ea"/>
                <a:cs typeface="+mn-cs"/>
              </a:rPr>
              <a:t>for non-profit legal entities, where the funding rate is up to 100% of the total eligible costs.</a:t>
            </a:r>
            <a:endParaRPr kumimoji="0" lang="fr-BE" sz="12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6698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60"/>
            <a:ext cx="10515600" cy="564543"/>
          </a:xfrm>
        </p:spPr>
        <p:txBody>
          <a:bodyPr/>
          <a:lstStyle/>
          <a:p>
            <a:r>
              <a:rPr lang="en-US" sz="3200" dirty="0"/>
              <a:t>Advanced imaging and sensing </a:t>
            </a:r>
            <a:r>
              <a:rPr lang="en-GB" sz="3200" b="0" dirty="0"/>
              <a:t>- </a:t>
            </a:r>
            <a:r>
              <a:rPr lang="en-US" sz="3200" dirty="0">
                <a:solidFill>
                  <a:schemeClr val="accent1"/>
                </a:solidFill>
              </a:rPr>
              <a:t>Expected Outcome</a:t>
            </a:r>
            <a:endParaRPr lang="en-GB" sz="3200" dirty="0">
              <a:solidFill>
                <a:schemeClr val="accent1"/>
              </a:solidFill>
            </a:endParaRPr>
          </a:p>
        </p:txBody>
      </p:sp>
      <p:sp>
        <p:nvSpPr>
          <p:cNvPr id="6" name="Text Placeholder 2"/>
          <p:cNvSpPr txBox="1">
            <a:spLocks/>
          </p:cNvSpPr>
          <p:nvPr/>
        </p:nvSpPr>
        <p:spPr>
          <a:xfrm>
            <a:off x="741216" y="1392107"/>
            <a:ext cx="10396475" cy="4663919"/>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The development of next generations </a:t>
            </a:r>
            <a:r>
              <a:rPr kumimoji="0" lang="en-US" sz="2400" b="1" i="0" u="none" strike="noStrike" kern="1200" cap="none" spc="0" normalizeH="0" baseline="0" noProof="0" dirty="0">
                <a:ln>
                  <a:noFill/>
                </a:ln>
                <a:solidFill>
                  <a:srgbClr val="931680"/>
                </a:solidFill>
                <a:effectLst/>
                <a:uLnTx/>
                <a:uFillTx/>
                <a:latin typeface="Arial"/>
                <a:ea typeface="+mn-ea"/>
                <a:cs typeface="+mn-cs"/>
              </a:rPr>
              <a:t>sensory systems </a:t>
            </a:r>
            <a:r>
              <a:rPr kumimoji="0" lang="en-US" sz="2400" b="0" i="0" u="none" strike="noStrike" kern="1200" cap="none" spc="0" normalizeH="0" baseline="0" noProof="0" dirty="0">
                <a:ln>
                  <a:noFill/>
                </a:ln>
                <a:solidFill>
                  <a:srgbClr val="004494"/>
                </a:solidFill>
                <a:effectLst/>
                <a:uLnTx/>
                <a:uFillTx/>
                <a:latin typeface="Arial"/>
                <a:ea typeface="+mn-ea"/>
                <a:cs typeface="+mn-cs"/>
              </a:rPr>
              <a:t>based on photonic technologies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Technology leadership in autonomous vehicles, robots and sensory systems; Growth in a number of strategic industries such as medical devices, automotive, manufacturing, agriculture &amp; food, security of large added value which are in Europe.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Contribution to the </a:t>
            </a:r>
            <a:r>
              <a:rPr kumimoji="0" lang="en-US" sz="2400" b="1" i="0" u="none" strike="noStrike" kern="1200" cap="none" spc="0" normalizeH="0" baseline="0" noProof="0" dirty="0">
                <a:ln>
                  <a:noFill/>
                </a:ln>
                <a:solidFill>
                  <a:srgbClr val="931680"/>
                </a:solidFill>
                <a:effectLst/>
                <a:uLnTx/>
                <a:uFillTx/>
                <a:latin typeface="Arial"/>
                <a:ea typeface="+mn-ea"/>
                <a:cs typeface="+mn-cs"/>
              </a:rPr>
              <a:t>Digital Green deal policy and/or to the technological sovereignty</a:t>
            </a:r>
            <a:r>
              <a:rPr kumimoji="0" lang="en-US" sz="2400" b="0" i="0" u="none" strike="noStrike" kern="1200" cap="none" spc="0" normalizeH="0" baseline="0" noProof="0" dirty="0">
                <a:ln>
                  <a:noFill/>
                </a:ln>
                <a:solidFill>
                  <a:srgbClr val="004494"/>
                </a:solidFill>
                <a:effectLst/>
                <a:uLnTx/>
                <a:uFillTx/>
                <a:latin typeface="Arial"/>
                <a:ea typeface="+mn-ea"/>
                <a:cs typeface="+mn-cs"/>
              </a:rPr>
              <a:t> of Europe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285670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2860"/>
            <a:ext cx="10633363" cy="564543"/>
          </a:xfrm>
        </p:spPr>
        <p:txBody>
          <a:bodyPr/>
          <a:lstStyle/>
          <a:p>
            <a:r>
              <a:rPr lang="en-US" sz="3200" dirty="0"/>
              <a:t>Advanced imaging and sensing </a:t>
            </a:r>
            <a:r>
              <a:rPr lang="en-GB" sz="3200" b="0" dirty="0"/>
              <a:t>- </a:t>
            </a:r>
            <a:r>
              <a:rPr lang="en-US" sz="3200" dirty="0">
                <a:solidFill>
                  <a:schemeClr val="accent1"/>
                </a:solidFill>
              </a:rPr>
              <a:t>Scope</a:t>
            </a:r>
            <a:endParaRPr lang="en-GB" sz="3200" dirty="0">
              <a:solidFill>
                <a:schemeClr val="accent1"/>
              </a:solidFill>
            </a:endParaRPr>
          </a:p>
        </p:txBody>
      </p:sp>
      <p:sp>
        <p:nvSpPr>
          <p:cNvPr id="6" name="Text Placeholder 2"/>
          <p:cNvSpPr txBox="1">
            <a:spLocks/>
          </p:cNvSpPr>
          <p:nvPr/>
        </p:nvSpPr>
        <p:spPr>
          <a:xfrm>
            <a:off x="741216" y="1392107"/>
            <a:ext cx="10730347" cy="464808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Innovative hardware and software approaches, or novel techniques with potential to outperform the current standards.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The projects should </a:t>
            </a:r>
            <a:r>
              <a:rPr kumimoji="0" lang="en-US" sz="1800" b="1" i="0" u="none" strike="noStrike" kern="1200" cap="none" spc="0" normalizeH="0" baseline="0" noProof="0" dirty="0">
                <a:ln>
                  <a:noFill/>
                </a:ln>
                <a:solidFill>
                  <a:srgbClr val="931680"/>
                </a:solidFill>
                <a:effectLst/>
                <a:uLnTx/>
                <a:uFillTx/>
                <a:latin typeface="Arial"/>
                <a:ea typeface="+mn-ea"/>
                <a:cs typeface="+mn-cs"/>
              </a:rPr>
              <a:t>demonstrate the technology</a:t>
            </a:r>
            <a:r>
              <a:rPr kumimoji="0" lang="en-US" sz="1800" b="1" i="0" u="none" strike="noStrike" kern="1200" cap="none" spc="0" normalizeH="0" baseline="0" noProof="0" dirty="0">
                <a:ln>
                  <a:noFill/>
                </a:ln>
                <a:solidFill>
                  <a:srgbClr val="004494"/>
                </a:solidFill>
                <a:effectLst/>
                <a:uLnTx/>
                <a:uFillTx/>
                <a:latin typeface="Arial"/>
                <a:ea typeface="+mn-ea"/>
                <a:cs typeface="+mn-cs"/>
              </a:rPr>
              <a:t> in the form of a complete function (or building blocks) showing feasibility for future industrialization and addressing at least one of the following sectors:  Automotive, Safety and security, Industry, Health, Agriculture and food.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931680"/>
                </a:solidFill>
                <a:effectLst/>
                <a:uLnTx/>
                <a:uFillTx/>
                <a:latin typeface="Arial"/>
                <a:ea typeface="+mn-ea"/>
                <a:cs typeface="+mn-cs"/>
              </a:rPr>
              <a:t>Technologies covering more than one application sectors above are encouraged</a:t>
            </a:r>
            <a:r>
              <a:rPr kumimoji="0" lang="en-US" sz="1800" b="1" i="0" u="none" strike="noStrike" kern="1200" cap="none" spc="0" normalizeH="0" baseline="0" noProof="0" dirty="0">
                <a:ln>
                  <a:noFill/>
                </a:ln>
                <a:solidFill>
                  <a:srgbClr val="004494"/>
                </a:solidFill>
                <a:effectLst/>
                <a:uLnTx/>
                <a:uFillTx/>
                <a:latin typeface="Arial"/>
                <a:ea typeface="+mn-ea"/>
                <a:cs typeface="+mn-cs"/>
              </a:rPr>
              <a:t>, such as</a:t>
            </a:r>
          </a:p>
          <a:p>
            <a:pPr marL="1257300" marR="0" lvl="2"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Long range, high speed, eye-safe imaging for automotive, security, and industrial systems</a:t>
            </a:r>
          </a:p>
          <a:p>
            <a:pPr marL="1257300" marR="0" lvl="2"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Imaging in presence of obscurants for medical, automotive, manufacturing, agriculture, food and security </a:t>
            </a:r>
          </a:p>
          <a:p>
            <a:pPr marL="1257300" marR="0" lvl="2"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spectroscopic imaging and sensing for medical, environmental, agriculture, food monitoring and security</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US" sz="1800" b="1" i="0" u="none" strike="noStrike" kern="1200" cap="none" spc="0" normalizeH="0" baseline="0" noProof="0" dirty="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339653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2909" y="5060537"/>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50438" y="5605017"/>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hlinkClick r:id="rId2"/>
              </a:rPr>
              <a:t>http://ec.europa.eu/horizon-europe</a:t>
            </a:r>
            <a:endParaRPr kumimoji="0" lang="en-GB" sz="18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
        <p:nvSpPr>
          <p:cNvPr id="7" name="Rectangle 6"/>
          <p:cNvSpPr/>
          <p:nvPr/>
        </p:nvSpPr>
        <p:spPr>
          <a:xfrm>
            <a:off x="133350" y="2539066"/>
            <a:ext cx="11972925" cy="70788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0D10E"/>
                </a:solidFill>
                <a:effectLst/>
                <a:uLnTx/>
                <a:uFillTx/>
                <a:latin typeface="Arial" panose="020B0604020202020204" pitchFamily="34" charset="0"/>
                <a:ea typeface="+mn-ea"/>
                <a:cs typeface="+mn-cs"/>
              </a:rPr>
              <a:t>Thank you for your questions</a:t>
            </a:r>
            <a:endParaRPr kumimoji="0" lang="en-US" sz="4000" b="0" i="0" u="none" strike="noStrike" kern="1200" cap="none" spc="0" normalizeH="0" baseline="0" noProof="0" dirty="0">
              <a:ln>
                <a:noFill/>
              </a:ln>
              <a:solidFill>
                <a:srgbClr val="4D4D4D"/>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01793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301911"/>
            <a:ext cx="10156297" cy="488568"/>
          </a:xfrm>
        </p:spPr>
        <p:txBody>
          <a:bodyPr/>
          <a:lstStyle/>
          <a:p>
            <a:r>
              <a:rPr lang="en-US" dirty="0"/>
              <a:t>THE EU RESEARCH AND INNOVATION PROGRAMME (2021-27)</a:t>
            </a:r>
            <a:endParaRPr lang="en-GB" dirty="0"/>
          </a:p>
        </p:txBody>
      </p:sp>
      <p:sp>
        <p:nvSpPr>
          <p:cNvPr id="4" name="TextBox 3"/>
          <p:cNvSpPr txBox="1"/>
          <p:nvPr/>
        </p:nvSpPr>
        <p:spPr>
          <a:xfrm>
            <a:off x="3129894" y="3113012"/>
            <a:ext cx="848061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Destination 4 - Objective "AI, Data and Robotics"</a:t>
            </a:r>
          </a:p>
        </p:txBody>
      </p:sp>
    </p:spTree>
    <p:extLst>
      <p:ext uri="{BB962C8B-B14F-4D97-AF65-F5344CB8AC3E}">
        <p14:creationId xmlns:p14="http://schemas.microsoft.com/office/powerpoint/2010/main" val="105444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1339850"/>
            <a:ext cx="11185573" cy="1225054"/>
          </a:xfrm>
        </p:spPr>
        <p:txBody>
          <a:bodyPr/>
          <a:lstStyle/>
          <a:p>
            <a:pPr indent="1588"/>
            <a:r>
              <a:rPr lang="hu-HU" dirty="0"/>
              <a:t>HORIZON-CL4-2023-DIGITAL-EMERGING-01-01</a:t>
            </a:r>
            <a:br>
              <a:rPr lang="es-ES" dirty="0"/>
            </a:br>
            <a:r>
              <a:rPr lang="en-US" sz="2400" dirty="0">
                <a:solidFill>
                  <a:srgbClr val="FF0000"/>
                </a:solidFill>
              </a:rPr>
              <a:t>Novel paradigms and approaches</a:t>
            </a:r>
            <a:r>
              <a:rPr lang="en-US" sz="2400" dirty="0"/>
              <a:t>, towards </a:t>
            </a:r>
            <a:r>
              <a:rPr lang="en-US" sz="2400" dirty="0">
                <a:solidFill>
                  <a:srgbClr val="FF0000"/>
                </a:solidFill>
              </a:rPr>
              <a:t>AI-driven autonomous robots </a:t>
            </a:r>
            <a:r>
              <a:rPr lang="en-US" sz="2400" dirty="0"/>
              <a:t>(AI, data and robotics partnership) (RIA)</a:t>
            </a:r>
          </a:p>
        </p:txBody>
      </p:sp>
      <p:sp>
        <p:nvSpPr>
          <p:cNvPr id="3" name="Content Placeholder 2"/>
          <p:cNvSpPr>
            <a:spLocks noGrp="1"/>
          </p:cNvSpPr>
          <p:nvPr>
            <p:ph idx="1"/>
          </p:nvPr>
        </p:nvSpPr>
        <p:spPr>
          <a:xfrm>
            <a:off x="767408" y="2708920"/>
            <a:ext cx="9793088" cy="3816424"/>
          </a:xfrm>
          <a:ln>
            <a:noFill/>
          </a:ln>
        </p:spPr>
        <p:txBody>
          <a:bodyPr/>
          <a:lstStyle/>
          <a:p>
            <a:pPr marL="0" indent="0">
              <a:buNone/>
            </a:pPr>
            <a:r>
              <a:rPr lang="en-US" dirty="0"/>
              <a:t>We are looking for:</a:t>
            </a:r>
          </a:p>
          <a:p>
            <a:pPr lvl="1"/>
            <a:r>
              <a:rPr lang="en-US" dirty="0">
                <a:solidFill>
                  <a:schemeClr val="accent6">
                    <a:lumMod val="75000"/>
                  </a:schemeClr>
                </a:solidFill>
              </a:rPr>
              <a:t>Achieve substantial “next step autonomy” in robots, undertaking non-repetitive tasks in realistic settings, including Human-Robot interactions, as well as robots acting in isolation, demonstrated in key high impact sectors where robotics has the potential to deliver significant economic and/or societal benefits.</a:t>
            </a:r>
          </a:p>
          <a:p>
            <a:pPr lvl="1"/>
            <a:r>
              <a:rPr lang="en-US" dirty="0">
                <a:solidFill>
                  <a:schemeClr val="accent6">
                    <a:lumMod val="75000"/>
                  </a:schemeClr>
                </a:solidFill>
              </a:rPr>
              <a:t>Deliver a step change in autonomy essential for the diffusion of robots in various industries, sectors and services.</a:t>
            </a:r>
          </a:p>
          <a:p>
            <a:pPr lvl="1"/>
            <a:r>
              <a:rPr lang="en-US" dirty="0">
                <a:solidFill>
                  <a:schemeClr val="accent6">
                    <a:lumMod val="75000"/>
                  </a:schemeClr>
                </a:solidFill>
              </a:rPr>
              <a:t>Accelerate enabling conditions essential for the diffusion of robots in various industries, sectors and services.</a:t>
            </a:r>
          </a:p>
          <a:p>
            <a:pPr lvl="1"/>
            <a:r>
              <a:rPr lang="en-US" dirty="0">
                <a:solidFill>
                  <a:schemeClr val="accent6">
                    <a:lumMod val="75000"/>
                  </a:schemeClr>
                </a:solidFill>
              </a:rPr>
              <a:t>Project size ~8M€</a:t>
            </a:r>
          </a:p>
          <a:p>
            <a:endParaRPr lang="en-US" dirty="0"/>
          </a:p>
          <a:p>
            <a:endParaRPr lang="en-US" dirty="0"/>
          </a:p>
          <a:p>
            <a:endParaRPr lang="en-US" dirty="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2708920"/>
            <a:ext cx="10513168" cy="3816424"/>
          </a:xfrm>
          <a:ln>
            <a:noFill/>
          </a:ln>
        </p:spPr>
        <p:txBody>
          <a:bodyPr/>
          <a:lstStyle/>
          <a:p>
            <a:pPr>
              <a:buNone/>
            </a:pPr>
            <a:r>
              <a:rPr lang="en-US" dirty="0"/>
              <a:t>We do </a:t>
            </a:r>
            <a:r>
              <a:rPr lang="en-US" u="sng" dirty="0"/>
              <a:t>NOT</a:t>
            </a:r>
            <a:r>
              <a:rPr lang="en-US" dirty="0"/>
              <a:t> want:</a:t>
            </a:r>
          </a:p>
          <a:p>
            <a:pPr lvl="1"/>
            <a:r>
              <a:rPr lang="en-US" dirty="0">
                <a:solidFill>
                  <a:schemeClr val="accent6">
                    <a:lumMod val="75000"/>
                  </a:schemeClr>
                </a:solidFill>
              </a:rPr>
              <a:t>Proposals with limited ambition on robot autonomy delivering only incremental progress over the scientific state of the art.</a:t>
            </a:r>
          </a:p>
          <a:p>
            <a:pPr lvl="1"/>
            <a:r>
              <a:rPr lang="en-US" dirty="0">
                <a:solidFill>
                  <a:schemeClr val="accent6">
                    <a:lumMod val="75000"/>
                  </a:schemeClr>
                </a:solidFill>
              </a:rPr>
              <a:t>Non-realistic settings disconnected from actual needs of key industries, sectors and services (end-users involvement is key)</a:t>
            </a:r>
          </a:p>
          <a:p>
            <a:pPr lvl="1"/>
            <a:r>
              <a:rPr lang="en-US" dirty="0">
                <a:solidFill>
                  <a:schemeClr val="accent6">
                    <a:lumMod val="75000"/>
                  </a:schemeClr>
                </a:solidFill>
              </a:rPr>
              <a:t>Focus on low impact sectors with little potential to deliver economic or societal benefits.</a:t>
            </a:r>
          </a:p>
          <a:p>
            <a:pPr lvl="1"/>
            <a:endParaRPr lang="en-US" dirty="0">
              <a:solidFill>
                <a:schemeClr val="accent6">
                  <a:lumMod val="75000"/>
                </a:schemeClr>
              </a:solidFill>
            </a:endParaRPr>
          </a:p>
          <a:p>
            <a:pPr lvl="1"/>
            <a:r>
              <a:rPr lang="en-US" i="1" dirty="0">
                <a:solidFill>
                  <a:schemeClr val="accent6">
                    <a:lumMod val="75000"/>
                  </a:schemeClr>
                </a:solidFill>
              </a:rPr>
              <a:t>DO NOT DEVIATE FROM ADMIN/FORMAL requirements: e.g. transfer of essential information to annexes to overcome page limits, font size and formatting imposed by the templates…</a:t>
            </a:r>
          </a:p>
          <a:p>
            <a:pPr marL="457200" lvl="1" indent="0">
              <a:buNone/>
            </a:pPr>
            <a:endParaRPr lang="en-US" dirty="0">
              <a:solidFill>
                <a:schemeClr val="accent6">
                  <a:lumMod val="75000"/>
                </a:schemeClr>
              </a:solidFill>
            </a:endParaRPr>
          </a:p>
          <a:p>
            <a:pPr>
              <a:buNone/>
            </a:pPr>
            <a:endParaRPr lang="en-US" dirty="0"/>
          </a:p>
        </p:txBody>
      </p:sp>
      <p:sp>
        <p:nvSpPr>
          <p:cNvPr id="7" name="Title 1">
            <a:extLst>
              <a:ext uri="{FF2B5EF4-FFF2-40B4-BE49-F238E27FC236}">
                <a16:creationId xmlns:a16="http://schemas.microsoft.com/office/drawing/2014/main" id="{398B7009-E4D7-41BC-A2EB-F8E7BC084E3A}"/>
              </a:ext>
            </a:extLst>
          </p:cNvPr>
          <p:cNvSpPr>
            <a:spLocks noGrp="1"/>
          </p:cNvSpPr>
          <p:nvPr>
            <p:ph type="title"/>
          </p:nvPr>
        </p:nvSpPr>
        <p:spPr>
          <a:xfrm>
            <a:off x="527050" y="1339850"/>
            <a:ext cx="11185573" cy="1225054"/>
          </a:xfrm>
        </p:spPr>
        <p:txBody>
          <a:bodyPr/>
          <a:lstStyle/>
          <a:p>
            <a:pPr indent="1588"/>
            <a:r>
              <a:rPr lang="hu-HU" dirty="0"/>
              <a:t>HORIZON-CL4-2023-DIGITAL-EMERGING-01-01</a:t>
            </a:r>
            <a:br>
              <a:rPr lang="es-ES" dirty="0"/>
            </a:br>
            <a:r>
              <a:rPr lang="en-US" sz="2400" dirty="0"/>
              <a:t>Novel paradigms and approaches, towards AI-driven autonomous robots (AI, data and robotics partnership) (RIA)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301911"/>
            <a:ext cx="10156297" cy="488568"/>
          </a:xfrm>
        </p:spPr>
        <p:txBody>
          <a:bodyPr/>
          <a:lstStyle/>
          <a:p>
            <a:r>
              <a:rPr lang="en-US" dirty="0"/>
              <a:t>THE EU RESEARCH AND INNOVATION PROGRAMME (2021-27)</a:t>
            </a:r>
            <a:endParaRPr lang="en-GB" dirty="0"/>
          </a:p>
        </p:txBody>
      </p:sp>
      <p:sp>
        <p:nvSpPr>
          <p:cNvPr id="4" name="TextBox 3"/>
          <p:cNvSpPr txBox="1"/>
          <p:nvPr/>
        </p:nvSpPr>
        <p:spPr>
          <a:xfrm>
            <a:off x="2487863" y="2756838"/>
            <a:ext cx="92111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Destination 4 – Objective "European Innovation Leadership in Photonics" </a:t>
            </a:r>
            <a:endParaRPr kumimoji="0" lang="en-US" sz="3500" b="0" i="0" u="none" strike="noStrike" kern="1200" cap="none" spc="0" normalizeH="0" baseline="0" noProof="0" dirty="0">
              <a:ln>
                <a:noFill/>
              </a:ln>
              <a:solidFill>
                <a:srgbClr val="D3E8F9">
                  <a:lumMod val="10000"/>
                </a:srgbClr>
              </a:solidFill>
              <a:effectLst/>
              <a:uLnTx/>
              <a:uFillTx/>
              <a:latin typeface="Arial"/>
              <a:ea typeface="+mn-ea"/>
              <a:cs typeface="+mn-cs"/>
            </a:endParaRPr>
          </a:p>
        </p:txBody>
      </p:sp>
    </p:spTree>
    <p:extLst>
      <p:ext uri="{BB962C8B-B14F-4D97-AF65-F5344CB8AC3E}">
        <p14:creationId xmlns:p14="http://schemas.microsoft.com/office/powerpoint/2010/main" val="2261332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2492896"/>
            <a:ext cx="10009112" cy="4032448"/>
          </a:xfrm>
          <a:ln>
            <a:noFill/>
          </a:ln>
        </p:spPr>
        <p:txBody>
          <a:bodyPr/>
          <a:lstStyle/>
          <a:p>
            <a:pPr marL="450850" indent="-450850">
              <a:buNone/>
            </a:pPr>
            <a:r>
              <a:rPr lang="en-US" sz="2000" i="1" dirty="0"/>
              <a:t>The main focus of this topic is new, but it has close relationship with some topics of the work-</a:t>
            </a:r>
            <a:r>
              <a:rPr lang="en-US" sz="2000" i="1" dirty="0" err="1"/>
              <a:t>programme</a:t>
            </a:r>
            <a:r>
              <a:rPr lang="en-US" sz="2000" i="1" dirty="0"/>
              <a:t> 2021-2022:</a:t>
            </a:r>
          </a:p>
          <a:p>
            <a:pPr marL="450850" indent="-450850">
              <a:buNone/>
            </a:pPr>
            <a:endParaRPr lang="en-US" sz="1400" i="1" dirty="0"/>
          </a:p>
          <a:p>
            <a:r>
              <a:rPr lang="hu-HU" sz="1400" dirty="0"/>
              <a:t>HORIZON-CL4-202</a:t>
            </a:r>
            <a:r>
              <a:rPr lang="es-ES" sz="1400" dirty="0"/>
              <a:t>1</a:t>
            </a:r>
            <a:r>
              <a:rPr lang="hu-HU" sz="1400" dirty="0"/>
              <a:t>-DIGITAL-EMERGING-0</a:t>
            </a:r>
            <a:r>
              <a:rPr lang="es-ES" sz="1400" dirty="0"/>
              <a:t>1</a:t>
            </a:r>
            <a:r>
              <a:rPr lang="hu-HU" sz="1400" dirty="0"/>
              <a:t>-</a:t>
            </a:r>
            <a:r>
              <a:rPr lang="es-ES" sz="1400" dirty="0"/>
              <a:t>11</a:t>
            </a:r>
            <a:br>
              <a:rPr lang="es-ES" sz="1600" dirty="0"/>
            </a:br>
            <a:r>
              <a:rPr lang="es-ES" sz="1400" i="1" dirty="0" err="1"/>
              <a:t>Pushing</a:t>
            </a:r>
            <a:r>
              <a:rPr lang="es-ES" sz="1400" i="1" dirty="0"/>
              <a:t> de </a:t>
            </a:r>
            <a:r>
              <a:rPr lang="es-ES" sz="1400" i="1" dirty="0" err="1"/>
              <a:t>limit</a:t>
            </a:r>
            <a:r>
              <a:rPr lang="es-ES" sz="1400" i="1" dirty="0"/>
              <a:t> of </a:t>
            </a:r>
            <a:r>
              <a:rPr lang="es-ES" sz="1400" i="1" dirty="0" err="1"/>
              <a:t>robotic</a:t>
            </a:r>
            <a:r>
              <a:rPr lang="es-ES" sz="1400" i="1" dirty="0"/>
              <a:t> </a:t>
            </a:r>
            <a:r>
              <a:rPr lang="es-ES" sz="1400" i="1" dirty="0" err="1"/>
              <a:t>cognition</a:t>
            </a:r>
            <a:r>
              <a:rPr lang="es-ES" sz="1400" i="1" dirty="0"/>
              <a:t> (RIA)</a:t>
            </a:r>
          </a:p>
          <a:p>
            <a:r>
              <a:rPr lang="hu-HU" sz="1400" dirty="0"/>
              <a:t>HORIZON-CL4-202</a:t>
            </a:r>
            <a:r>
              <a:rPr lang="es-ES" sz="1400" dirty="0"/>
              <a:t>1</a:t>
            </a:r>
            <a:r>
              <a:rPr lang="hu-HU" sz="1400" dirty="0"/>
              <a:t>-DIGITAL-EMERGING-0</a:t>
            </a:r>
            <a:r>
              <a:rPr lang="es-ES" sz="1400" dirty="0"/>
              <a:t>1</a:t>
            </a:r>
            <a:r>
              <a:rPr lang="hu-HU" sz="1400" dirty="0"/>
              <a:t>-</a:t>
            </a:r>
            <a:r>
              <a:rPr lang="es-ES" sz="1400" dirty="0"/>
              <a:t>12</a:t>
            </a:r>
            <a:br>
              <a:rPr lang="es-ES" sz="1400" dirty="0"/>
            </a:br>
            <a:r>
              <a:rPr lang="es-ES" sz="1400" i="1" dirty="0"/>
              <a:t>European Network of </a:t>
            </a:r>
            <a:r>
              <a:rPr lang="es-ES" sz="1400" i="1" dirty="0" err="1"/>
              <a:t>Excellence</a:t>
            </a:r>
            <a:r>
              <a:rPr lang="es-ES" sz="1400" i="1" dirty="0"/>
              <a:t> Centres in </a:t>
            </a:r>
            <a:r>
              <a:rPr lang="es-ES" sz="1400" i="1" dirty="0" err="1"/>
              <a:t>Robotics</a:t>
            </a:r>
            <a:r>
              <a:rPr lang="es-ES" sz="1400" i="1" dirty="0"/>
              <a:t> (RIA)</a:t>
            </a:r>
          </a:p>
          <a:p>
            <a:r>
              <a:rPr lang="hu-HU" sz="1400" dirty="0"/>
              <a:t>HORIZON-CL4-202</a:t>
            </a:r>
            <a:r>
              <a:rPr lang="es-ES" sz="1400" dirty="0"/>
              <a:t>2</a:t>
            </a:r>
            <a:r>
              <a:rPr lang="hu-HU" sz="1400" dirty="0"/>
              <a:t>-DIGITAL-EMERGING-0</a:t>
            </a:r>
            <a:r>
              <a:rPr lang="es-ES" sz="1400" dirty="0"/>
              <a:t>2</a:t>
            </a:r>
            <a:r>
              <a:rPr lang="hu-HU" sz="1400" dirty="0"/>
              <a:t>-0</a:t>
            </a:r>
            <a:r>
              <a:rPr lang="es-ES" sz="1400" dirty="0"/>
              <a:t>6</a:t>
            </a:r>
            <a:br>
              <a:rPr lang="es-ES" sz="1400" dirty="0"/>
            </a:br>
            <a:r>
              <a:rPr lang="es-ES" sz="1400" i="1" dirty="0" err="1"/>
              <a:t>Pushing</a:t>
            </a:r>
            <a:r>
              <a:rPr lang="es-ES" sz="1400" i="1" dirty="0"/>
              <a:t> de </a:t>
            </a:r>
            <a:r>
              <a:rPr lang="es-ES" sz="1400" i="1" dirty="0" err="1"/>
              <a:t>limits</a:t>
            </a:r>
            <a:r>
              <a:rPr lang="es-ES" sz="1400" i="1" dirty="0"/>
              <a:t> of </a:t>
            </a:r>
            <a:r>
              <a:rPr lang="es-ES" sz="1400" i="1" dirty="0" err="1"/>
              <a:t>physical</a:t>
            </a:r>
            <a:r>
              <a:rPr lang="es-ES" sz="1400" i="1" dirty="0"/>
              <a:t> </a:t>
            </a:r>
            <a:r>
              <a:rPr lang="es-ES" sz="1400" i="1" dirty="0" err="1"/>
              <a:t>intelligence</a:t>
            </a:r>
            <a:r>
              <a:rPr lang="es-ES" sz="1400" i="1" dirty="0"/>
              <a:t> and performance (RIA)</a:t>
            </a:r>
          </a:p>
          <a:p>
            <a:pPr marL="450850" indent="-450850">
              <a:buNone/>
            </a:pPr>
            <a:endParaRPr lang="es-ES" sz="1400" i="1" dirty="0"/>
          </a:p>
          <a:p>
            <a:pPr marL="450850" indent="-450850">
              <a:buNone/>
            </a:pPr>
            <a:r>
              <a:rPr lang="en-US" sz="2000" i="1" dirty="0"/>
              <a:t>This topic is complemented by the topic:</a:t>
            </a:r>
          </a:p>
          <a:p>
            <a:pPr marL="450850" indent="-450850">
              <a:buNone/>
            </a:pPr>
            <a:endParaRPr lang="en-US" sz="1200" i="1" dirty="0"/>
          </a:p>
          <a:p>
            <a:r>
              <a:rPr lang="hu-HU" sz="1400" dirty="0"/>
              <a:t>HORIZON-CL4-202</a:t>
            </a:r>
            <a:r>
              <a:rPr lang="es-ES" sz="1400" dirty="0"/>
              <a:t>3</a:t>
            </a:r>
            <a:r>
              <a:rPr lang="hu-HU" sz="1400" dirty="0"/>
              <a:t>-DIGITAL-EMERGING-0</a:t>
            </a:r>
            <a:r>
              <a:rPr lang="es-ES" sz="1400" dirty="0"/>
              <a:t>1</a:t>
            </a:r>
            <a:r>
              <a:rPr lang="hu-HU" sz="1400" dirty="0"/>
              <a:t>-</a:t>
            </a:r>
            <a:r>
              <a:rPr lang="es-ES" sz="1400" dirty="0"/>
              <a:t>02</a:t>
            </a:r>
            <a:br>
              <a:rPr lang="es-ES" sz="1400" dirty="0"/>
            </a:br>
            <a:r>
              <a:rPr lang="en-US" sz="1400" i="1" dirty="0"/>
              <a:t>Industrial leadership in AI, Data and Robotics – advanced human robot interaction </a:t>
            </a:r>
            <a:r>
              <a:rPr lang="es-ES" sz="1400" i="1" dirty="0"/>
              <a:t>(IA)</a:t>
            </a:r>
          </a:p>
          <a:p>
            <a:pPr marL="450850" indent="-450850">
              <a:buNone/>
            </a:pPr>
            <a:endParaRPr lang="en-US" sz="1200" i="1"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407368" y="1339851"/>
            <a:ext cx="10513168" cy="936625"/>
          </a:xfrm>
        </p:spPr>
        <p:txBody>
          <a:bodyPr/>
          <a:lstStyle/>
          <a:p>
            <a:pPr indent="1588"/>
            <a:r>
              <a:rPr lang="hu-HU" dirty="0"/>
              <a:t>HORIZON-CL4-2023-DIGITAL-EMERGING-01-01</a:t>
            </a:r>
            <a:br>
              <a:rPr lang="es-ES" dirty="0"/>
            </a:br>
            <a:r>
              <a:rPr lang="es-ES" dirty="0"/>
              <a:t>T</a:t>
            </a:r>
            <a:r>
              <a:rPr lang="hu-HU" dirty="0" err="1"/>
              <a:t>opic</a:t>
            </a:r>
            <a:r>
              <a:rPr lang="hu-HU" dirty="0"/>
              <a:t> </a:t>
            </a:r>
            <a:r>
              <a:rPr lang="hu-HU" dirty="0" err="1"/>
              <a:t>evolution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392" y="2420888"/>
            <a:ext cx="11089232" cy="4103935"/>
          </a:xfrm>
          <a:ln>
            <a:noFill/>
          </a:ln>
        </p:spPr>
        <p:txBody>
          <a:bodyPr/>
          <a:lstStyle/>
          <a:p>
            <a:pPr marL="808038" indent="-808038">
              <a:buNone/>
            </a:pPr>
            <a:r>
              <a:rPr lang="en-US" sz="2000" u="sng" dirty="0"/>
              <a:t>Current project portfolio of RIAs in robotics (Horizon Europe)</a:t>
            </a:r>
          </a:p>
          <a:p>
            <a:pPr marL="808038" indent="-808038">
              <a:buNone/>
            </a:pPr>
            <a:r>
              <a:rPr lang="hu-HU" sz="1800" dirty="0"/>
              <a:t>202</a:t>
            </a:r>
            <a:r>
              <a:rPr lang="es-ES" sz="1800" dirty="0"/>
              <a:t>1</a:t>
            </a:r>
            <a:r>
              <a:rPr lang="hu-HU" sz="1800" dirty="0"/>
              <a:t>-DIGITAL-EMERGING-0</a:t>
            </a:r>
            <a:r>
              <a:rPr lang="es-ES" sz="1800" dirty="0"/>
              <a:t>1</a:t>
            </a:r>
            <a:r>
              <a:rPr lang="hu-HU" sz="1800" dirty="0"/>
              <a:t>-</a:t>
            </a:r>
            <a:r>
              <a:rPr lang="es-ES" sz="1800" dirty="0"/>
              <a:t>11 </a:t>
            </a:r>
            <a:r>
              <a:rPr lang="es-ES" sz="1800" i="1" dirty="0" err="1"/>
              <a:t>Pushing</a:t>
            </a:r>
            <a:r>
              <a:rPr lang="es-ES" sz="1800" i="1" dirty="0"/>
              <a:t> de </a:t>
            </a:r>
            <a:r>
              <a:rPr lang="es-ES" sz="1800" i="1" dirty="0" err="1"/>
              <a:t>limit</a:t>
            </a:r>
            <a:r>
              <a:rPr lang="es-ES" sz="1800" i="1" dirty="0"/>
              <a:t> </a:t>
            </a:r>
            <a:r>
              <a:rPr lang="es-ES" sz="1800" i="1" dirty="0" err="1"/>
              <a:t>of</a:t>
            </a:r>
            <a:r>
              <a:rPr lang="es-ES" sz="1800" i="1" dirty="0"/>
              <a:t> </a:t>
            </a:r>
            <a:r>
              <a:rPr lang="es-ES" sz="1800" i="1" dirty="0" err="1"/>
              <a:t>robotic</a:t>
            </a:r>
            <a:r>
              <a:rPr lang="es-ES" sz="1800" i="1" dirty="0"/>
              <a:t> </a:t>
            </a:r>
            <a:r>
              <a:rPr lang="es-ES" sz="1800" i="1" dirty="0" err="1"/>
              <a:t>cognition</a:t>
            </a:r>
            <a:r>
              <a:rPr lang="en-US" sz="1800" dirty="0"/>
              <a:t>:</a:t>
            </a:r>
          </a:p>
          <a:p>
            <a:pPr marL="808038" indent="-357188">
              <a:buNone/>
            </a:pPr>
            <a:r>
              <a:rPr lang="en-US" sz="1600" i="1" dirty="0"/>
              <a:t>101070066	REGO</a:t>
            </a:r>
          </a:p>
          <a:p>
            <a:pPr marL="808038" indent="-357188">
              <a:buNone/>
            </a:pPr>
            <a:r>
              <a:rPr lang="en-US" sz="1600" i="1" dirty="0"/>
              <a:t>101070292	HARIA</a:t>
            </a:r>
          </a:p>
          <a:p>
            <a:pPr marL="808038" indent="-357188">
              <a:buNone/>
            </a:pPr>
            <a:r>
              <a:rPr lang="en-US" sz="1600" i="1" dirty="0"/>
              <a:t>101070254	</a:t>
            </a:r>
            <a:r>
              <a:rPr lang="en-US" sz="1600" i="1" dirty="0" err="1"/>
              <a:t>CoreSense</a:t>
            </a:r>
            <a:endParaRPr lang="en-US" sz="1600" i="1" dirty="0"/>
          </a:p>
          <a:p>
            <a:pPr marL="808038" indent="-357188">
              <a:buNone/>
            </a:pPr>
            <a:r>
              <a:rPr lang="en-US" sz="1600" i="1" dirty="0"/>
              <a:t>101070165	AGIMUS</a:t>
            </a:r>
          </a:p>
          <a:p>
            <a:pPr marL="808038" indent="-357188">
              <a:buNone/>
            </a:pPr>
            <a:r>
              <a:rPr lang="en-US" sz="1600" i="1" dirty="0"/>
              <a:t>101070381	PILLAR-Robots</a:t>
            </a:r>
          </a:p>
          <a:p>
            <a:pPr marL="808038" indent="-357188">
              <a:buNone/>
            </a:pPr>
            <a:r>
              <a:rPr lang="en-US" sz="1600" i="1" dirty="0"/>
              <a:t>101070227	CONVINCE</a:t>
            </a:r>
          </a:p>
          <a:p>
            <a:pPr marL="808038" indent="-357188">
              <a:buNone/>
            </a:pPr>
            <a:r>
              <a:rPr lang="en-US" sz="1600" i="1" dirty="0"/>
              <a:t>101069536	MOZART</a:t>
            </a:r>
          </a:p>
          <a:p>
            <a:pPr marL="808038" indent="-357188">
              <a:buNone/>
            </a:pPr>
            <a:r>
              <a:rPr lang="en-US" sz="1600" i="1" dirty="0"/>
              <a:t>101070136	</a:t>
            </a:r>
            <a:r>
              <a:rPr lang="en-US" sz="1600" i="1" dirty="0" err="1"/>
              <a:t>IntelliMan</a:t>
            </a:r>
            <a:endParaRPr lang="en-US" sz="1600" i="1" dirty="0"/>
          </a:p>
          <a:p>
            <a:pPr marL="808038" indent="-357188">
              <a:buNone/>
            </a:pPr>
            <a:r>
              <a:rPr lang="en-US" sz="1600" i="1" dirty="0"/>
              <a:t>101070310	SESTOSENSO</a:t>
            </a:r>
          </a:p>
          <a:p>
            <a:pPr marL="808038" indent="-808038">
              <a:buNone/>
            </a:pPr>
            <a:r>
              <a:rPr lang="hu-HU" sz="1800" dirty="0"/>
              <a:t>202</a:t>
            </a:r>
            <a:r>
              <a:rPr lang="es-ES" sz="1800" dirty="0"/>
              <a:t>1</a:t>
            </a:r>
            <a:r>
              <a:rPr lang="hu-HU" sz="1800" dirty="0"/>
              <a:t>-DIGITAL-EMERGING-0</a:t>
            </a:r>
            <a:r>
              <a:rPr lang="es-ES" sz="1800" dirty="0"/>
              <a:t>1</a:t>
            </a:r>
            <a:r>
              <a:rPr lang="hu-HU" sz="1800" dirty="0"/>
              <a:t>-</a:t>
            </a:r>
            <a:r>
              <a:rPr lang="es-ES" sz="1800" dirty="0"/>
              <a:t>12 </a:t>
            </a:r>
            <a:r>
              <a:rPr lang="es-ES" sz="1800" dirty="0" err="1"/>
              <a:t>European</a:t>
            </a:r>
            <a:r>
              <a:rPr lang="es-ES" sz="1800" dirty="0"/>
              <a:t> Network </a:t>
            </a:r>
            <a:r>
              <a:rPr lang="es-ES" sz="1800" dirty="0" err="1"/>
              <a:t>of</a:t>
            </a:r>
            <a:r>
              <a:rPr lang="es-ES" sz="1800" dirty="0"/>
              <a:t> </a:t>
            </a:r>
            <a:r>
              <a:rPr lang="es-ES" sz="1800" dirty="0" err="1"/>
              <a:t>Excellence</a:t>
            </a:r>
            <a:r>
              <a:rPr lang="es-ES" sz="1800" dirty="0"/>
              <a:t> Centres in </a:t>
            </a:r>
            <a:r>
              <a:rPr lang="es-ES" sz="1800" dirty="0" err="1"/>
              <a:t>Robotics</a:t>
            </a:r>
            <a:endParaRPr lang="es-ES" sz="1800" dirty="0"/>
          </a:p>
          <a:p>
            <a:pPr marL="808038" indent="-357188">
              <a:buNone/>
            </a:pPr>
            <a:r>
              <a:rPr lang="en-US" sz="1600" i="1" dirty="0"/>
              <a:t>101070596   </a:t>
            </a:r>
            <a:r>
              <a:rPr lang="en-US" sz="1600" i="1" dirty="0" err="1"/>
              <a:t>euROBIN</a:t>
            </a:r>
            <a:endParaRPr lang="en-US" sz="1600" i="1" dirty="0"/>
          </a:p>
        </p:txBody>
      </p:sp>
      <p:sp>
        <p:nvSpPr>
          <p:cNvPr id="6" name="Title 1"/>
          <p:cNvSpPr>
            <a:spLocks noGrp="1"/>
          </p:cNvSpPr>
          <p:nvPr>
            <p:ph type="title"/>
          </p:nvPr>
        </p:nvSpPr>
        <p:spPr>
          <a:xfrm>
            <a:off x="335360" y="1340247"/>
            <a:ext cx="11233248" cy="936625"/>
          </a:xfrm>
        </p:spPr>
        <p:txBody>
          <a:bodyPr/>
          <a:lstStyle/>
          <a:p>
            <a:pPr indent="1588"/>
            <a:r>
              <a:rPr lang="hu-HU" dirty="0"/>
              <a:t>HORIZON-CL4-2023-DIGITAL-EMERGING-01-01</a:t>
            </a:r>
            <a:br>
              <a:rPr lang="es-ES" dirty="0"/>
            </a:br>
            <a:r>
              <a:rPr lang="es-ES" dirty="0"/>
              <a:t>T</a:t>
            </a:r>
            <a:r>
              <a:rPr lang="hu-HU" dirty="0" err="1"/>
              <a:t>opic</a:t>
            </a:r>
            <a:r>
              <a:rPr lang="hu-HU" dirty="0"/>
              <a:t> </a:t>
            </a:r>
            <a:r>
              <a:rPr lang="hu-HU" dirty="0" err="1"/>
              <a:t>evolution</a:t>
            </a:r>
            <a:endParaRPr lang="en-US" dirty="0"/>
          </a:p>
        </p:txBody>
      </p:sp>
    </p:spTree>
    <p:extLst>
      <p:ext uri="{BB962C8B-B14F-4D97-AF65-F5344CB8AC3E}">
        <p14:creationId xmlns:p14="http://schemas.microsoft.com/office/powerpoint/2010/main" val="234298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1588"/>
            <a:r>
              <a:rPr lang="hu-HU" dirty="0"/>
              <a:t>HORIZON-CL4-2023-DIGITAL-EMERGING-01-01</a:t>
            </a:r>
            <a:br>
              <a:rPr lang="es-ES" dirty="0"/>
            </a:br>
            <a:r>
              <a:rPr lang="en-US" dirty="0"/>
              <a:t>Key actors</a:t>
            </a:r>
          </a:p>
        </p:txBody>
      </p:sp>
      <p:sp>
        <p:nvSpPr>
          <p:cNvPr id="3" name="Content Placeholder 2"/>
          <p:cNvSpPr>
            <a:spLocks noGrp="1"/>
          </p:cNvSpPr>
          <p:nvPr>
            <p:ph idx="1"/>
          </p:nvPr>
        </p:nvSpPr>
        <p:spPr>
          <a:xfrm>
            <a:off x="695400" y="2348880"/>
            <a:ext cx="10972800" cy="4191000"/>
          </a:xfrm>
        </p:spPr>
        <p:txBody>
          <a:bodyPr/>
          <a:lstStyle/>
          <a:p>
            <a:pPr>
              <a:buNone/>
            </a:pPr>
            <a:r>
              <a:rPr lang="en-US" dirty="0"/>
              <a:t>Types of stakeholders that are addressed:</a:t>
            </a:r>
          </a:p>
          <a:p>
            <a:r>
              <a:rPr lang="en-US" sz="2000" dirty="0"/>
              <a:t>Academy and research organizations</a:t>
            </a:r>
          </a:p>
          <a:p>
            <a:r>
              <a:rPr lang="en-US" sz="2000" dirty="0"/>
              <a:t>Robot system manufacturers and integrators</a:t>
            </a:r>
          </a:p>
          <a:p>
            <a:r>
              <a:rPr lang="en-US" sz="2000" dirty="0"/>
              <a:t>End users</a:t>
            </a:r>
          </a:p>
          <a:p>
            <a:pPr lvl="1"/>
            <a:r>
              <a:rPr lang="en-US" sz="1600" dirty="0">
                <a:solidFill>
                  <a:schemeClr val="accent6">
                    <a:lumMod val="75000"/>
                  </a:schemeClr>
                </a:solidFill>
              </a:rPr>
              <a:t>Pay attention to requirements on </a:t>
            </a:r>
            <a:r>
              <a:rPr lang="en-US" sz="1600" dirty="0" err="1">
                <a:solidFill>
                  <a:schemeClr val="accent6">
                    <a:lumMod val="75000"/>
                  </a:schemeClr>
                </a:solidFill>
              </a:rPr>
              <a:t>multidisciplinarity</a:t>
            </a:r>
            <a:r>
              <a:rPr lang="en-US" sz="1600" dirty="0">
                <a:solidFill>
                  <a:schemeClr val="accent6">
                    <a:lumMod val="75000"/>
                  </a:schemeClr>
                </a:solidFill>
              </a:rPr>
              <a:t> + SSH (if human interaction)</a:t>
            </a:r>
            <a:endParaRPr lang="en-US" dirty="0">
              <a:solidFill>
                <a:schemeClr val="accent6">
                  <a:lumMod val="75000"/>
                </a:schemeClr>
              </a:solidFill>
            </a:endParaRPr>
          </a:p>
          <a:p>
            <a:pPr>
              <a:buNone/>
            </a:pPr>
            <a:r>
              <a:rPr lang="en-US" dirty="0"/>
              <a:t>Key group of actors driving this:</a:t>
            </a:r>
          </a:p>
          <a:p>
            <a:r>
              <a:rPr lang="en-US" sz="2000" dirty="0"/>
              <a:t>AI, Data and Robotics Partnership</a:t>
            </a:r>
            <a:br>
              <a:rPr lang="en-US" sz="2000" dirty="0"/>
            </a:br>
            <a:r>
              <a:rPr lang="en-US" sz="2000" dirty="0">
                <a:hlinkClick r:id="rId2"/>
              </a:rPr>
              <a:t>https://adr-association.eu/</a:t>
            </a:r>
            <a:r>
              <a:rPr lang="es-ES" sz="2000" dirty="0"/>
              <a:t> </a:t>
            </a:r>
            <a:endParaRPr lang="en-US" sz="2000" dirty="0"/>
          </a:p>
          <a:p>
            <a:pPr marL="0" indent="0">
              <a:buNone/>
            </a:pPr>
            <a:r>
              <a:rPr lang="en-US" sz="2000" dirty="0"/>
              <a:t>NCPs are invited to encourage all their stakeholders to become member of the  ADRA Association, take an active role in shaping the strategy, and benefit from the networking opportunities.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C820D4EC-C291-4DE1-8727-8D4A81B32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080" y="4581128"/>
            <a:ext cx="2457450" cy="3905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HORIZON-CL4-2023-DIGITAL-EMERGING-01-01</a:t>
            </a:r>
            <a:endParaRPr lang="en-US" dirty="0"/>
          </a:p>
        </p:txBody>
      </p:sp>
      <p:sp>
        <p:nvSpPr>
          <p:cNvPr id="3" name="Content Placeholder 2"/>
          <p:cNvSpPr>
            <a:spLocks noGrp="1"/>
          </p:cNvSpPr>
          <p:nvPr>
            <p:ph idx="1"/>
          </p:nvPr>
        </p:nvSpPr>
        <p:spPr>
          <a:xfrm>
            <a:off x="623392" y="2852936"/>
            <a:ext cx="8532198" cy="2808312"/>
          </a:xfrm>
        </p:spPr>
        <p:txBody>
          <a:bodyPr/>
          <a:lstStyle/>
          <a:p>
            <a:pPr marL="355600" indent="-355600">
              <a:buNone/>
            </a:pPr>
            <a:r>
              <a:rPr lang="en-US" dirty="0"/>
              <a:t>Additional / background documents</a:t>
            </a:r>
          </a:p>
          <a:p>
            <a:pPr marL="808038" indent="-452438">
              <a:buNone/>
            </a:pPr>
            <a:endParaRPr lang="en-US" dirty="0"/>
          </a:p>
          <a:p>
            <a:r>
              <a:rPr lang="en-IE" sz="1800" u="sng" dirty="0">
                <a:solidFill>
                  <a:srgbClr val="0563C1"/>
                </a:solidFill>
                <a:effectLst/>
                <a:latin typeface="Calibri" panose="020F0502020204030204" pitchFamily="34" charset="0"/>
                <a:ea typeface="Calibri" panose="020F0502020204030204" pitchFamily="34" charset="0"/>
                <a:hlinkClick r:id="rId2"/>
              </a:rPr>
              <a:t>Horizon Europe: New Projects in Robotics and AI - June-November 2022 | Shaping Europe’s digital future (europa.eu)</a:t>
            </a:r>
            <a:endParaRPr lang="en-IE" sz="1800" dirty="0">
              <a:effectLst/>
              <a:latin typeface="Calibri" panose="020F0502020204030204" pitchFamily="34" charset="0"/>
              <a:ea typeface="Calibri" panose="020F0502020204030204" pitchFamily="34" charset="0"/>
            </a:endParaRPr>
          </a:p>
          <a:p>
            <a:pPr marL="0" indent="0">
              <a:buNone/>
            </a:pPr>
            <a:r>
              <a:rPr lang="fr-BE"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r>
              <a:rPr lang="en-IE" sz="1800" u="sng" dirty="0">
                <a:solidFill>
                  <a:srgbClr val="0563C1"/>
                </a:solidFill>
                <a:effectLst/>
                <a:latin typeface="Calibri" panose="020F0502020204030204" pitchFamily="34" charset="0"/>
                <a:ea typeface="Calibri" panose="020F0502020204030204" pitchFamily="34" charset="0"/>
                <a:hlinkClick r:id="rId3"/>
              </a:rPr>
              <a:t>Launch Event: Paving the way towards the next generation of R&amp;I excellence in AI, Data and Robotics | </a:t>
            </a:r>
            <a:r>
              <a:rPr lang="en-IE" sz="1800" u="sng" dirty="0" err="1">
                <a:solidFill>
                  <a:srgbClr val="0563C1"/>
                </a:solidFill>
                <a:effectLst/>
                <a:latin typeface="Calibri" panose="020F0502020204030204" pitchFamily="34" charset="0"/>
                <a:ea typeface="Calibri" panose="020F0502020204030204" pitchFamily="34" charset="0"/>
                <a:hlinkClick r:id="rId3"/>
              </a:rPr>
              <a:t>Adra</a:t>
            </a:r>
            <a:r>
              <a:rPr lang="en-IE" sz="1800" u="sng" dirty="0">
                <a:solidFill>
                  <a:srgbClr val="0563C1"/>
                </a:solidFill>
                <a:effectLst/>
                <a:latin typeface="Calibri" panose="020F0502020204030204" pitchFamily="34" charset="0"/>
                <a:ea typeface="Calibri" panose="020F0502020204030204" pitchFamily="34" charset="0"/>
                <a:hlinkClick r:id="rId3"/>
              </a:rPr>
              <a:t>-e</a:t>
            </a:r>
            <a:endParaRPr lang="en-IE" sz="1800" dirty="0">
              <a:effectLst/>
              <a:latin typeface="Calibri" panose="020F0502020204030204" pitchFamily="34" charset="0"/>
              <a:ea typeface="Calibri" panose="020F0502020204030204" pitchFamily="34" charset="0"/>
            </a:endParaRPr>
          </a:p>
          <a:p>
            <a:pPr marL="808038" indent="-452438">
              <a:buNone/>
            </a:pPr>
            <a:endParaRPr lang="en-US" sz="14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623392" y="2652813"/>
            <a:ext cx="9830326" cy="2592288"/>
          </a:xfrm>
        </p:spPr>
        <p:txBody>
          <a:bodyPr/>
          <a:lstStyle/>
          <a:p>
            <a:pPr marL="0" indent="0">
              <a:buNone/>
            </a:pPr>
            <a:r>
              <a:rPr lang="en-US" dirty="0"/>
              <a:t>The AI, Data and Robotics Partnership is driving the future outlook </a:t>
            </a:r>
            <a:r>
              <a:rPr lang="hu-HU" dirty="0"/>
              <a:t>in </a:t>
            </a:r>
            <a:r>
              <a:rPr lang="hu-HU" dirty="0" err="1"/>
              <a:t>this</a:t>
            </a:r>
            <a:r>
              <a:rPr lang="hu-HU" dirty="0"/>
              <a:t> </a:t>
            </a:r>
            <a:r>
              <a:rPr lang="hu-HU" dirty="0" err="1"/>
              <a:t>area</a:t>
            </a:r>
            <a:endParaRPr lang="es-ES" dirty="0"/>
          </a:p>
          <a:p>
            <a:pPr marL="355600" indent="-355600">
              <a:buNone/>
            </a:pPr>
            <a:endParaRPr lang="es-ES" dirty="0"/>
          </a:p>
          <a:p>
            <a:pPr marL="355600" indent="-355600" algn="ctr">
              <a:buNone/>
            </a:pPr>
            <a:r>
              <a:rPr lang="en-US" dirty="0">
                <a:hlinkClick r:id="rId2"/>
              </a:rPr>
              <a:t>https://adr-association.eu/</a:t>
            </a:r>
            <a:r>
              <a:rPr lang="es-ES" dirty="0"/>
              <a:t> </a:t>
            </a:r>
            <a:endParaRPr lang="en-US" dirty="0"/>
          </a:p>
          <a:p>
            <a:pPr marL="808038" indent="-357188">
              <a:buNone/>
            </a:pPr>
            <a:br>
              <a:rPr lang="en-US" sz="1400" dirty="0"/>
            </a:br>
            <a:endParaRPr lang="en-US" dirty="0"/>
          </a:p>
        </p:txBody>
      </p:sp>
      <p:pic>
        <p:nvPicPr>
          <p:cNvPr id="5" name="Graphic 4">
            <a:extLst>
              <a:ext uri="{FF2B5EF4-FFF2-40B4-BE49-F238E27FC236}">
                <a16:creationId xmlns:a16="http://schemas.microsoft.com/office/drawing/2014/main" id="{57F3EC51-1C3B-4F81-AE4E-9A2A30FA0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2304" y="1612899"/>
            <a:ext cx="2457450" cy="3905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268760"/>
            <a:ext cx="11737304" cy="1224136"/>
          </a:xfrm>
        </p:spPr>
        <p:txBody>
          <a:bodyPr/>
          <a:lstStyle/>
          <a:p>
            <a:pPr indent="1588"/>
            <a:r>
              <a:rPr lang="hu-HU" dirty="0"/>
              <a:t>HORIZON-CL4-2023-DIGITAL-EMERGING-01-0</a:t>
            </a:r>
            <a:r>
              <a:rPr lang="es-ES" dirty="0"/>
              <a:t>2</a:t>
            </a:r>
            <a:br>
              <a:rPr lang="es-ES" dirty="0"/>
            </a:br>
            <a:r>
              <a:rPr lang="en-US" sz="2400" dirty="0"/>
              <a:t>Industrial leadership in AI, Data and Robotics – </a:t>
            </a:r>
            <a:r>
              <a:rPr lang="en-US" sz="2400" dirty="0">
                <a:solidFill>
                  <a:srgbClr val="FF0000"/>
                </a:solidFill>
              </a:rPr>
              <a:t>advanced human robot interaction</a:t>
            </a:r>
            <a:r>
              <a:rPr lang="en-US" sz="2400" dirty="0"/>
              <a:t> (AI Data and Robotics Partnership) (</a:t>
            </a:r>
            <a:r>
              <a:rPr lang="en-US" sz="2400" dirty="0">
                <a:solidFill>
                  <a:srgbClr val="FF0000"/>
                </a:solidFill>
              </a:rPr>
              <a:t>IA</a:t>
            </a:r>
            <a:r>
              <a:rPr lang="en-US" sz="2400" dirty="0"/>
              <a:t>)</a:t>
            </a:r>
          </a:p>
        </p:txBody>
      </p:sp>
      <p:sp>
        <p:nvSpPr>
          <p:cNvPr id="3" name="Content Placeholder 2"/>
          <p:cNvSpPr>
            <a:spLocks noGrp="1"/>
          </p:cNvSpPr>
          <p:nvPr>
            <p:ph idx="1"/>
          </p:nvPr>
        </p:nvSpPr>
        <p:spPr>
          <a:xfrm>
            <a:off x="335360" y="2780928"/>
            <a:ext cx="11161240" cy="3888432"/>
          </a:xfrm>
          <a:ln>
            <a:noFill/>
          </a:ln>
        </p:spPr>
        <p:txBody>
          <a:bodyPr/>
          <a:lstStyle/>
          <a:p>
            <a:pPr marL="0" indent="0">
              <a:buNone/>
            </a:pPr>
            <a:r>
              <a:rPr lang="en-US" sz="2000" dirty="0"/>
              <a:t>We are looking for:</a:t>
            </a:r>
          </a:p>
          <a:p>
            <a:pPr lvl="1"/>
            <a:r>
              <a:rPr lang="en-US" sz="1600" dirty="0">
                <a:solidFill>
                  <a:schemeClr val="accent2">
                    <a:lumMod val="75000"/>
                  </a:schemeClr>
                </a:solidFill>
              </a:rPr>
              <a:t>Proposals must target one of these two scopes </a:t>
            </a:r>
            <a:r>
              <a:rPr lang="en-US" sz="1600" dirty="0"/>
              <a:t>(to be identified in the proposal)</a:t>
            </a:r>
            <a:r>
              <a:rPr lang="en-US" sz="1600" dirty="0">
                <a:solidFill>
                  <a:schemeClr val="accent2">
                    <a:lumMod val="75000"/>
                  </a:schemeClr>
                </a:solidFill>
              </a:rPr>
              <a:t>:</a:t>
            </a:r>
          </a:p>
          <a:p>
            <a:pPr lvl="2"/>
            <a:r>
              <a:rPr lang="en-US" sz="1600" dirty="0">
                <a:solidFill>
                  <a:schemeClr val="accent2">
                    <a:lumMod val="75000"/>
                  </a:schemeClr>
                </a:solidFill>
              </a:rPr>
              <a:t>1. Development of innovative solutions to address major application-driven challenges (min 50% FSTP), </a:t>
            </a:r>
          </a:p>
          <a:p>
            <a:pPr lvl="2"/>
            <a:r>
              <a:rPr lang="en-US" sz="1600" dirty="0">
                <a:solidFill>
                  <a:schemeClr val="accent2">
                    <a:lumMod val="75000"/>
                  </a:schemeClr>
                </a:solidFill>
              </a:rPr>
              <a:t>2. Large scale pilots bringing major industries from key application sectors in Europe (FSTP optional)</a:t>
            </a:r>
          </a:p>
          <a:p>
            <a:pPr lvl="1"/>
            <a:r>
              <a:rPr lang="en-US" sz="1600" dirty="0">
                <a:solidFill>
                  <a:schemeClr val="accent2">
                    <a:lumMod val="75000"/>
                  </a:schemeClr>
                </a:solidFill>
              </a:rPr>
              <a:t>To reach the point where human robot interaction adds value and improves the quality of outcome for complex tasks.</a:t>
            </a:r>
          </a:p>
          <a:p>
            <a:pPr lvl="1"/>
            <a:r>
              <a:rPr lang="en-US" sz="1600" dirty="0">
                <a:solidFill>
                  <a:schemeClr val="accent2">
                    <a:lumMod val="75000"/>
                  </a:schemeClr>
                </a:solidFill>
              </a:rPr>
              <a:t>To address challenges in key industries and develop solutions that address human robot interaction at all levels from physical interaction to social interaction in a variety of working environments.</a:t>
            </a:r>
          </a:p>
          <a:p>
            <a:pPr lvl="1"/>
            <a:r>
              <a:rPr lang="en-US" sz="1600" dirty="0">
                <a:solidFill>
                  <a:schemeClr val="accent2">
                    <a:lumMod val="75000"/>
                  </a:schemeClr>
                </a:solidFill>
              </a:rPr>
              <a:t>Boost the innovation potential for wide uptake of AI, Data and Robotics.</a:t>
            </a:r>
          </a:p>
          <a:p>
            <a:pPr lvl="1"/>
            <a:r>
              <a:rPr lang="en-US" sz="1600" dirty="0">
                <a:solidFill>
                  <a:schemeClr val="accent2">
                    <a:lumMod val="75000"/>
                  </a:schemeClr>
                </a:solidFill>
              </a:rPr>
              <a:t>Proposals should include a </a:t>
            </a:r>
            <a:r>
              <a:rPr lang="en-US" sz="1600" dirty="0"/>
              <a:t>clear business case and exploitation strategy.</a:t>
            </a:r>
          </a:p>
          <a:p>
            <a:pPr lvl="1"/>
            <a:r>
              <a:rPr lang="en-US" sz="1600" dirty="0">
                <a:solidFill>
                  <a:schemeClr val="accent2">
                    <a:lumMod val="75000"/>
                  </a:schemeClr>
                </a:solidFill>
              </a:rPr>
              <a:t>Project size ~10M€.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2969568"/>
            <a:ext cx="10729192" cy="3888432"/>
          </a:xfrm>
          <a:ln>
            <a:noFill/>
          </a:ln>
        </p:spPr>
        <p:txBody>
          <a:bodyPr/>
          <a:lstStyle/>
          <a:p>
            <a:pPr>
              <a:buNone/>
            </a:pPr>
            <a:r>
              <a:rPr lang="en-US" dirty="0"/>
              <a:t>We do </a:t>
            </a:r>
            <a:r>
              <a:rPr lang="en-US" u="sng" dirty="0"/>
              <a:t>NOT</a:t>
            </a:r>
            <a:r>
              <a:rPr lang="en-US" dirty="0"/>
              <a:t> want:</a:t>
            </a:r>
          </a:p>
          <a:p>
            <a:pPr>
              <a:buNone/>
            </a:pPr>
            <a:endParaRPr lang="en-US" sz="500" dirty="0"/>
          </a:p>
          <a:p>
            <a:pPr lvl="1"/>
            <a:r>
              <a:rPr lang="en-US" sz="1800" dirty="0">
                <a:solidFill>
                  <a:schemeClr val="accent2">
                    <a:lumMod val="75000"/>
                  </a:schemeClr>
                </a:solidFill>
              </a:rPr>
              <a:t>Academic exercises with limited potential for commercial exploitation of the results after the end of the project.</a:t>
            </a:r>
          </a:p>
          <a:p>
            <a:pPr lvl="1"/>
            <a:r>
              <a:rPr lang="en-US" sz="1800" dirty="0">
                <a:solidFill>
                  <a:schemeClr val="accent2">
                    <a:lumMod val="75000"/>
                  </a:schemeClr>
                </a:solidFill>
              </a:rPr>
              <a:t>Non-realistic settings disconnected from actual needs of key industries, sectors and services.</a:t>
            </a:r>
          </a:p>
          <a:p>
            <a:pPr lvl="1"/>
            <a:r>
              <a:rPr lang="en-US" sz="1800" dirty="0">
                <a:solidFill>
                  <a:schemeClr val="accent2">
                    <a:lumMod val="75000"/>
                  </a:schemeClr>
                </a:solidFill>
              </a:rPr>
              <a:t>Focus on low impact sectors with little potential to deliver economic or societal benefits.</a:t>
            </a:r>
          </a:p>
          <a:p>
            <a:pPr lvl="1"/>
            <a:r>
              <a:rPr lang="en-US" sz="1800" i="1" dirty="0">
                <a:solidFill>
                  <a:schemeClr val="accent6">
                    <a:lumMod val="75000"/>
                  </a:schemeClr>
                </a:solidFill>
              </a:rPr>
              <a:t>DO NOT DEVIATE FROM ADMIN/FORMAL requirements: e.g. transfer of essential information to annexes to overcome page limits, font size and formatting imposed by the templates…</a:t>
            </a:r>
          </a:p>
        </p:txBody>
      </p:sp>
      <p:sp>
        <p:nvSpPr>
          <p:cNvPr id="5" name="Title 1">
            <a:extLst>
              <a:ext uri="{FF2B5EF4-FFF2-40B4-BE49-F238E27FC236}">
                <a16:creationId xmlns:a16="http://schemas.microsoft.com/office/drawing/2014/main" id="{93AB9AB1-F80E-4322-964E-1877CC4326BE}"/>
              </a:ext>
            </a:extLst>
          </p:cNvPr>
          <p:cNvSpPr>
            <a:spLocks noGrp="1"/>
          </p:cNvSpPr>
          <p:nvPr>
            <p:ph type="title"/>
          </p:nvPr>
        </p:nvSpPr>
        <p:spPr>
          <a:xfrm>
            <a:off x="191344" y="1339850"/>
            <a:ext cx="11737304" cy="1225054"/>
          </a:xfrm>
        </p:spPr>
        <p:txBody>
          <a:bodyPr/>
          <a:lstStyle/>
          <a:p>
            <a:pPr indent="1588"/>
            <a:r>
              <a:rPr lang="hu-HU" dirty="0"/>
              <a:t>HORIZON-CL4-2023-DIGITAL-EMERGING-01-0</a:t>
            </a:r>
            <a:r>
              <a:rPr lang="es-ES" dirty="0"/>
              <a:t>2</a:t>
            </a:r>
            <a:br>
              <a:rPr lang="es-ES" dirty="0"/>
            </a:br>
            <a:r>
              <a:rPr lang="en-US" sz="2400" dirty="0"/>
              <a:t>Industrial leadership in AI, Data and Robotics – advanced human robot interaction (AI Data and Robotics Partnership) (IA)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2348880"/>
            <a:ext cx="10441160" cy="4248868"/>
          </a:xfrm>
          <a:ln>
            <a:noFill/>
          </a:ln>
        </p:spPr>
        <p:txBody>
          <a:bodyPr/>
          <a:lstStyle/>
          <a:p>
            <a:pPr marL="450850" indent="-450850">
              <a:buNone/>
            </a:pPr>
            <a:r>
              <a:rPr lang="en-US" sz="1600" i="1" dirty="0"/>
              <a:t>The main focus of this topic is new, but it has close relationship with some topics from the work-</a:t>
            </a:r>
            <a:r>
              <a:rPr lang="en-US" sz="1600" i="1" dirty="0" err="1"/>
              <a:t>programme</a:t>
            </a:r>
            <a:r>
              <a:rPr lang="en-US" sz="1600" i="1" dirty="0"/>
              <a:t> 2021-2022:</a:t>
            </a:r>
          </a:p>
          <a:p>
            <a:pPr marL="450850" indent="-450850">
              <a:buNone/>
            </a:pPr>
            <a:endParaRPr lang="en-US" sz="1600" i="1" dirty="0"/>
          </a:p>
          <a:p>
            <a:r>
              <a:rPr lang="hu-HU" sz="1600" dirty="0"/>
              <a:t>HORIZON-CL4-202</a:t>
            </a:r>
            <a:r>
              <a:rPr lang="es-ES" sz="1600" dirty="0"/>
              <a:t>1</a:t>
            </a:r>
            <a:r>
              <a:rPr lang="hu-HU" sz="1600" dirty="0"/>
              <a:t>-DIGITAL-EMERGING-0</a:t>
            </a:r>
            <a:r>
              <a:rPr lang="es-ES" sz="1600" dirty="0"/>
              <a:t>1</a:t>
            </a:r>
            <a:r>
              <a:rPr lang="hu-HU" sz="1600" dirty="0"/>
              <a:t>-</a:t>
            </a:r>
            <a:r>
              <a:rPr lang="es-ES" sz="1600" dirty="0"/>
              <a:t>11</a:t>
            </a:r>
            <a:br>
              <a:rPr lang="es-ES" sz="1600" dirty="0"/>
            </a:br>
            <a:r>
              <a:rPr lang="en-US" sz="1600" i="1" dirty="0"/>
              <a:t>AI, data and Robotics for the Green Deal </a:t>
            </a:r>
            <a:r>
              <a:rPr lang="es-ES" sz="1600" i="1" dirty="0"/>
              <a:t>(IA)</a:t>
            </a:r>
          </a:p>
          <a:p>
            <a:r>
              <a:rPr lang="hu-HU" sz="1600" dirty="0"/>
              <a:t>HORIZON-CL4-202</a:t>
            </a:r>
            <a:r>
              <a:rPr lang="es-ES" sz="1600" dirty="0"/>
              <a:t>1</a:t>
            </a:r>
            <a:r>
              <a:rPr lang="hu-HU" sz="1600" dirty="0"/>
              <a:t>-DIGITAL-EMERGING-0</a:t>
            </a:r>
            <a:r>
              <a:rPr lang="es-ES" sz="1600" dirty="0"/>
              <a:t>1</a:t>
            </a:r>
            <a:r>
              <a:rPr lang="hu-HU" sz="1600" dirty="0"/>
              <a:t>-</a:t>
            </a:r>
            <a:r>
              <a:rPr lang="es-ES" sz="1600" dirty="0"/>
              <a:t>12</a:t>
            </a:r>
            <a:br>
              <a:rPr lang="es-ES" sz="1600" dirty="0"/>
            </a:br>
            <a:r>
              <a:rPr lang="en-US" sz="1600" i="1" dirty="0"/>
              <a:t>AI, Data and Robotics at work</a:t>
            </a:r>
            <a:r>
              <a:rPr lang="es-ES" sz="1600" i="1" dirty="0"/>
              <a:t> (IA)</a:t>
            </a:r>
          </a:p>
          <a:p>
            <a:r>
              <a:rPr lang="hu-HU" sz="1600" dirty="0"/>
              <a:t>HORIZON-CL4-202</a:t>
            </a:r>
            <a:r>
              <a:rPr lang="es-ES" sz="1600" dirty="0"/>
              <a:t>2</a:t>
            </a:r>
            <a:r>
              <a:rPr lang="hu-HU" sz="1600" dirty="0"/>
              <a:t>-DIGITAL-EMERGING-0</a:t>
            </a:r>
            <a:r>
              <a:rPr lang="es-ES" sz="1600" dirty="0"/>
              <a:t>2</a:t>
            </a:r>
            <a:r>
              <a:rPr lang="hu-HU" sz="1600" dirty="0"/>
              <a:t>-0</a:t>
            </a:r>
            <a:r>
              <a:rPr lang="es-ES" sz="1600" dirty="0"/>
              <a:t>5</a:t>
            </a:r>
            <a:br>
              <a:rPr lang="es-ES" sz="1600" dirty="0"/>
            </a:br>
            <a:r>
              <a:rPr lang="en-US" sz="1600" i="1" dirty="0"/>
              <a:t>AI, data and robotics for industry </a:t>
            </a:r>
            <a:r>
              <a:rPr lang="en-US" sz="1600" i="1" dirty="0" err="1"/>
              <a:t>optimisation</a:t>
            </a:r>
            <a:r>
              <a:rPr lang="en-US" sz="1600" i="1" dirty="0"/>
              <a:t> (including production and services)</a:t>
            </a:r>
            <a:r>
              <a:rPr lang="es-ES" sz="1600" i="1" dirty="0"/>
              <a:t> (IA)</a:t>
            </a:r>
          </a:p>
          <a:p>
            <a:r>
              <a:rPr lang="hu-HU" sz="1600" dirty="0"/>
              <a:t>HORIZON-CL4-202</a:t>
            </a:r>
            <a:r>
              <a:rPr lang="es-ES" sz="1600" dirty="0"/>
              <a:t>2</a:t>
            </a:r>
            <a:r>
              <a:rPr lang="hu-HU" sz="1600" dirty="0"/>
              <a:t>-DIGITAL-EMERGING-0</a:t>
            </a:r>
            <a:r>
              <a:rPr lang="es-ES" sz="1600" dirty="0"/>
              <a:t>2</a:t>
            </a:r>
            <a:r>
              <a:rPr lang="hu-HU" sz="1600" dirty="0"/>
              <a:t>-0</a:t>
            </a:r>
            <a:r>
              <a:rPr lang="es-ES" sz="1600" dirty="0"/>
              <a:t>7</a:t>
            </a:r>
            <a:br>
              <a:rPr lang="es-ES" sz="1600" dirty="0"/>
            </a:br>
            <a:r>
              <a:rPr lang="en-US" sz="1600" i="1" dirty="0"/>
              <a:t>Increased robotics capabilities demonstrated in key sectors </a:t>
            </a:r>
            <a:r>
              <a:rPr lang="es-ES" sz="1600" i="1" dirty="0"/>
              <a:t>(IA)</a:t>
            </a:r>
          </a:p>
          <a:p>
            <a:pPr marL="450850" indent="-450850">
              <a:buNone/>
            </a:pPr>
            <a:endParaRPr lang="es-ES" sz="500" i="1" dirty="0"/>
          </a:p>
          <a:p>
            <a:pPr marL="450850" indent="-450850">
              <a:buNone/>
            </a:pPr>
            <a:r>
              <a:rPr lang="en-US" sz="1600" i="1" dirty="0"/>
              <a:t>This topic is complemented by the topic:</a:t>
            </a:r>
          </a:p>
          <a:p>
            <a:r>
              <a:rPr lang="hu-HU" sz="1600" dirty="0"/>
              <a:t>HORIZON-CL4-202</a:t>
            </a:r>
            <a:r>
              <a:rPr lang="es-ES" sz="1600" dirty="0"/>
              <a:t>3</a:t>
            </a:r>
            <a:r>
              <a:rPr lang="hu-HU" sz="1600" dirty="0"/>
              <a:t>-DIGITAL-EMERGING-0</a:t>
            </a:r>
            <a:r>
              <a:rPr lang="es-ES" sz="1600" dirty="0"/>
              <a:t>1</a:t>
            </a:r>
            <a:r>
              <a:rPr lang="hu-HU" sz="1600" dirty="0"/>
              <a:t>-</a:t>
            </a:r>
            <a:r>
              <a:rPr lang="es-ES" sz="1600" dirty="0"/>
              <a:t>01</a:t>
            </a:r>
            <a:br>
              <a:rPr lang="es-ES" sz="1600" dirty="0"/>
            </a:br>
            <a:r>
              <a:rPr lang="en-US" sz="1600" i="1" dirty="0"/>
              <a:t>Novel paradigms and approaches, towards AI-driven autonomous robots (AI, data and robotics partnership) (RIA)</a:t>
            </a:r>
            <a:endParaRPr lang="es-ES" sz="1600" i="1" dirty="0"/>
          </a:p>
          <a:p>
            <a:pPr marL="450850" indent="-450850">
              <a:buNone/>
            </a:pPr>
            <a:endParaRPr lang="en-US" sz="1200" i="1"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407368" y="1339851"/>
            <a:ext cx="11377264" cy="936625"/>
          </a:xfrm>
        </p:spPr>
        <p:txBody>
          <a:bodyPr/>
          <a:lstStyle/>
          <a:p>
            <a:pPr indent="1588"/>
            <a:r>
              <a:rPr lang="hu-HU" dirty="0"/>
              <a:t>HORIZON-CL4-2023-DIGITAL-EMERGING-01-02</a:t>
            </a:r>
            <a:br>
              <a:rPr lang="es-ES" dirty="0"/>
            </a:br>
            <a:r>
              <a:rPr lang="es-ES" dirty="0"/>
              <a:t>T</a:t>
            </a:r>
            <a:r>
              <a:rPr lang="hu-HU" dirty="0" err="1"/>
              <a:t>opic</a:t>
            </a:r>
            <a:r>
              <a:rPr lang="hu-HU" dirty="0"/>
              <a:t> </a:t>
            </a:r>
            <a:r>
              <a:rPr lang="hu-HU" dirty="0" err="1"/>
              <a:t>evolution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492896"/>
            <a:ext cx="9430816" cy="3895725"/>
          </a:xfrm>
          <a:ln>
            <a:noFill/>
          </a:ln>
        </p:spPr>
        <p:txBody>
          <a:bodyPr/>
          <a:lstStyle/>
          <a:p>
            <a:pPr marL="808038" indent="-808038">
              <a:buNone/>
            </a:pPr>
            <a:r>
              <a:rPr lang="en-US" dirty="0"/>
              <a:t>Current project portfolio of IA (Horizon Europe):</a:t>
            </a:r>
          </a:p>
          <a:p>
            <a:pPr marL="808038" indent="-808038">
              <a:buNone/>
            </a:pPr>
            <a:endParaRPr lang="en-US" sz="1400" dirty="0"/>
          </a:p>
          <a:p>
            <a:pPr marL="808038" indent="-357188">
              <a:buNone/>
            </a:pPr>
            <a:r>
              <a:rPr lang="en-US" sz="1800" i="1" dirty="0"/>
              <a:t>101070080	DARROW		101070588	HACID</a:t>
            </a:r>
          </a:p>
          <a:p>
            <a:pPr marL="808038" indent="-357188">
              <a:buNone/>
            </a:pPr>
            <a:r>
              <a:rPr lang="en-US" sz="1800" i="1" dirty="0"/>
              <a:t>101070076	CLARUS		101069994	EARASHI</a:t>
            </a:r>
          </a:p>
          <a:p>
            <a:pPr marL="808038" indent="-357188">
              <a:buNone/>
            </a:pPr>
            <a:r>
              <a:rPr lang="en-US" sz="1800" i="1" dirty="0"/>
              <a:t>101070046	ALCHIMIA		101070600	SOFTENABLE</a:t>
            </a:r>
          </a:p>
          <a:p>
            <a:pPr marL="808038" indent="-357188">
              <a:buNone/>
            </a:pPr>
            <a:r>
              <a:rPr lang="en-US" sz="1800" i="1" dirty="0"/>
              <a:t>101070115	TUBERS		101069499	</a:t>
            </a:r>
            <a:r>
              <a:rPr lang="en-US" sz="1800" i="1" dirty="0" err="1"/>
              <a:t>FAIRWork</a:t>
            </a:r>
            <a:endParaRPr lang="en-US" sz="1800" i="1" dirty="0"/>
          </a:p>
          <a:p>
            <a:pPr marL="808038" indent="-357188">
              <a:buNone/>
            </a:pPr>
            <a:r>
              <a:rPr lang="en-US" sz="1800" i="1" dirty="0"/>
              <a:t>101070496	Smart Droplets		101070443	GEYEDANCE</a:t>
            </a:r>
          </a:p>
          <a:p>
            <a:pPr marL="808038" indent="-357188">
              <a:buNone/>
            </a:pPr>
            <a:r>
              <a:rPr lang="en-US" sz="1800" i="1" dirty="0"/>
              <a:t>101070405	DIGIFOREST		101070440	FEROX</a:t>
            </a:r>
          </a:p>
          <a:p>
            <a:pPr marL="808038" indent="-357188">
              <a:buNone/>
            </a:pPr>
            <a:r>
              <a:rPr lang="en-US" sz="1800" i="1" dirty="0"/>
              <a:t>101070320	ROMAIN		101070604	SIMAR</a:t>
            </a:r>
          </a:p>
          <a:p>
            <a:pPr marL="808038" indent="-357188">
              <a:buNone/>
            </a:pPr>
            <a:r>
              <a:rPr lang="en-US" sz="1800" i="1" dirty="0"/>
              <a:t>101070321	GRINNER</a:t>
            </a:r>
          </a:p>
          <a:p>
            <a:pPr marL="808038" indent="-357188">
              <a:buNone/>
            </a:pPr>
            <a:r>
              <a:rPr lang="en-US" sz="1800" i="1" dirty="0"/>
              <a:t>101070524	RECLAIM</a:t>
            </a:r>
          </a:p>
        </p:txBody>
      </p:sp>
      <p:sp>
        <p:nvSpPr>
          <p:cNvPr id="6" name="Title 1"/>
          <p:cNvSpPr>
            <a:spLocks noGrp="1"/>
          </p:cNvSpPr>
          <p:nvPr>
            <p:ph type="title"/>
          </p:nvPr>
        </p:nvSpPr>
        <p:spPr>
          <a:xfrm>
            <a:off x="551384" y="1339851"/>
            <a:ext cx="11233248" cy="936625"/>
          </a:xfrm>
        </p:spPr>
        <p:txBody>
          <a:bodyPr/>
          <a:lstStyle/>
          <a:p>
            <a:pPr indent="1588"/>
            <a:r>
              <a:rPr lang="hu-HU" dirty="0"/>
              <a:t>HORIZON-CL4-2023-DIGITAL-EMERGING-01-02</a:t>
            </a:r>
            <a:br>
              <a:rPr lang="es-ES" dirty="0"/>
            </a:br>
            <a:r>
              <a:rPr lang="es-ES" dirty="0"/>
              <a:t>T</a:t>
            </a:r>
            <a:r>
              <a:rPr lang="hu-HU" dirty="0" err="1"/>
              <a:t>opic</a:t>
            </a:r>
            <a:r>
              <a:rPr lang="hu-HU" dirty="0"/>
              <a:t> </a:t>
            </a:r>
            <a:r>
              <a:rPr lang="hu-HU" dirty="0" err="1"/>
              <a:t>evolution</a:t>
            </a:r>
            <a:endParaRPr lang="en-US" dirty="0"/>
          </a:p>
        </p:txBody>
      </p:sp>
    </p:spTree>
    <p:extLst>
      <p:ext uri="{BB962C8B-B14F-4D97-AF65-F5344CB8AC3E}">
        <p14:creationId xmlns:p14="http://schemas.microsoft.com/office/powerpoint/2010/main" val="2676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1588"/>
            <a:r>
              <a:rPr lang="hu-HU" dirty="0"/>
              <a:t>HORIZON-CL4-2023-DIGITAL-EMERGING-01-02</a:t>
            </a:r>
            <a:br>
              <a:rPr lang="es-ES" dirty="0"/>
            </a:br>
            <a:r>
              <a:rPr lang="en-US" dirty="0"/>
              <a:t>Key actors</a:t>
            </a:r>
          </a:p>
        </p:txBody>
      </p:sp>
      <p:sp>
        <p:nvSpPr>
          <p:cNvPr id="3" name="Content Placeholder 2"/>
          <p:cNvSpPr>
            <a:spLocks noGrp="1"/>
          </p:cNvSpPr>
          <p:nvPr>
            <p:ph idx="1"/>
          </p:nvPr>
        </p:nvSpPr>
        <p:spPr>
          <a:xfrm>
            <a:off x="623392" y="2486026"/>
            <a:ext cx="10081120" cy="4191000"/>
          </a:xfrm>
        </p:spPr>
        <p:txBody>
          <a:bodyPr/>
          <a:lstStyle/>
          <a:p>
            <a:pPr>
              <a:buNone/>
            </a:pPr>
            <a:r>
              <a:rPr lang="en-US" sz="1800" dirty="0"/>
              <a:t>Types of stakeholders that are addressed:</a:t>
            </a:r>
          </a:p>
          <a:p>
            <a:r>
              <a:rPr lang="en-US" sz="1800" dirty="0"/>
              <a:t>Robot system manufacturers and integrators</a:t>
            </a:r>
          </a:p>
          <a:p>
            <a:r>
              <a:rPr lang="en-US" sz="1800" dirty="0"/>
              <a:t>Tech-transfer institutions (e.g. DIHs, competence centers…)</a:t>
            </a:r>
          </a:p>
          <a:p>
            <a:r>
              <a:rPr lang="en-US" sz="1800" dirty="0"/>
              <a:t>Academy and research organizations</a:t>
            </a:r>
          </a:p>
          <a:p>
            <a:r>
              <a:rPr lang="en-US" sz="1800" dirty="0"/>
              <a:t>End users</a:t>
            </a:r>
          </a:p>
          <a:p>
            <a:pPr lvl="1"/>
            <a:r>
              <a:rPr lang="en-US" sz="1600" dirty="0">
                <a:solidFill>
                  <a:schemeClr val="accent6">
                    <a:lumMod val="75000"/>
                  </a:schemeClr>
                </a:solidFill>
              </a:rPr>
              <a:t>Pay attention to requirements on </a:t>
            </a:r>
            <a:r>
              <a:rPr lang="en-US" sz="1600" dirty="0" err="1">
                <a:solidFill>
                  <a:schemeClr val="accent6">
                    <a:lumMod val="75000"/>
                  </a:schemeClr>
                </a:solidFill>
              </a:rPr>
              <a:t>multidisciplinarity</a:t>
            </a:r>
            <a:r>
              <a:rPr lang="en-US" sz="1600" dirty="0">
                <a:solidFill>
                  <a:schemeClr val="accent6">
                    <a:lumMod val="75000"/>
                  </a:schemeClr>
                </a:solidFill>
              </a:rPr>
              <a:t> + SSH (if human interaction)</a:t>
            </a:r>
            <a:endParaRPr lang="en-US" sz="1400" dirty="0">
              <a:solidFill>
                <a:schemeClr val="accent6">
                  <a:lumMod val="75000"/>
                </a:schemeClr>
              </a:solidFill>
            </a:endParaRPr>
          </a:p>
          <a:p>
            <a:pPr marL="0" indent="0">
              <a:buNone/>
            </a:pPr>
            <a:r>
              <a:rPr lang="en-US" sz="2000" dirty="0"/>
              <a:t>          </a:t>
            </a:r>
          </a:p>
          <a:p>
            <a:pPr>
              <a:buNone/>
            </a:pPr>
            <a:r>
              <a:rPr lang="en-US" sz="2000" dirty="0"/>
              <a:t>Key group of actors driving this:</a:t>
            </a:r>
          </a:p>
          <a:p>
            <a:r>
              <a:rPr lang="en-US" sz="1800" dirty="0"/>
              <a:t>AI, Data and Robotics Partnership</a:t>
            </a:r>
            <a:r>
              <a:rPr lang="en-US" sz="2000" dirty="0"/>
              <a:t>	</a:t>
            </a:r>
            <a:r>
              <a:rPr lang="en-US" sz="1800" dirty="0">
                <a:hlinkClick r:id="rId2"/>
              </a:rPr>
              <a:t>https://adr-association.eu/</a:t>
            </a:r>
            <a:r>
              <a:rPr lang="es-ES" sz="1800" dirty="0"/>
              <a:t> </a:t>
            </a:r>
            <a:endParaRPr lang="en-US" sz="1800" dirty="0"/>
          </a:p>
          <a:p>
            <a:pPr marL="0" indent="0">
              <a:buNone/>
            </a:pPr>
            <a:r>
              <a:rPr lang="en-US" sz="1800" dirty="0">
                <a:solidFill>
                  <a:schemeClr val="accent6">
                    <a:lumMod val="75000"/>
                  </a:schemeClr>
                </a:solidFill>
              </a:rPr>
              <a:t>NCPs are invited to encourages all their stakeholders to become member of the  ADRA Association, take an active role in shaping the strategy, and benefit from the networking opportunities.</a:t>
            </a:r>
            <a:br>
              <a:rPr lang="en-US" sz="1800" i="1" dirty="0">
                <a:solidFill>
                  <a:srgbClr val="FF0000"/>
                </a:solidFill>
              </a:rPr>
            </a:b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C820D4EC-C291-4DE1-8727-8D4A81B32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8128" y="4797152"/>
            <a:ext cx="2457450" cy="390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59" y="1045383"/>
            <a:ext cx="10972800" cy="936625"/>
          </a:xfrm>
        </p:spPr>
        <p:txBody>
          <a:bodyPr/>
          <a:lstStyle/>
          <a:p>
            <a:r>
              <a:rPr lang="hu-HU" dirty="0" err="1"/>
              <a:t>Work</a:t>
            </a:r>
            <a:r>
              <a:rPr lang="hu-HU" dirty="0"/>
              <a:t> </a:t>
            </a:r>
            <a:r>
              <a:rPr lang="hu-HU" dirty="0" err="1"/>
              <a:t>Programme</a:t>
            </a:r>
            <a:r>
              <a:rPr lang="hu-HU" dirty="0"/>
              <a:t> </a:t>
            </a:r>
            <a:r>
              <a:rPr lang="hu-HU" dirty="0" err="1"/>
              <a:t>topic</a:t>
            </a:r>
            <a:r>
              <a:rPr lang="de-DE" dirty="0"/>
              <a:t>s – </a:t>
            </a:r>
            <a:r>
              <a:rPr lang="de-DE" dirty="0" err="1"/>
              <a:t>photonics</a:t>
            </a:r>
            <a:r>
              <a:rPr lang="de-DE" dirty="0"/>
              <a:t> and </a:t>
            </a:r>
            <a:r>
              <a:rPr lang="de-DE" dirty="0" err="1"/>
              <a:t>electronics</a:t>
            </a:r>
            <a:endParaRPr lang="en-US" dirty="0"/>
          </a:p>
        </p:txBody>
      </p:sp>
      <p:sp>
        <p:nvSpPr>
          <p:cNvPr id="3" name="Content Placeholder 2"/>
          <p:cNvSpPr>
            <a:spLocks noGrp="1"/>
          </p:cNvSpPr>
          <p:nvPr>
            <p:ph idx="1"/>
          </p:nvPr>
        </p:nvSpPr>
        <p:spPr>
          <a:xfrm>
            <a:off x="2209800" y="2023954"/>
            <a:ext cx="7815290" cy="4190192"/>
          </a:xfrm>
          <a:ln>
            <a:noFill/>
          </a:ln>
        </p:spPr>
        <p:txBody>
          <a:bodyPr/>
          <a:lstStyle/>
          <a:p>
            <a:pPr marL="457200" lvl="1" indent="0">
              <a:buNone/>
            </a:pPr>
            <a:endParaRPr lang="en-US" sz="1400" b="0" dirty="0">
              <a:solidFill>
                <a:schemeClr val="tx2"/>
              </a:solidFill>
            </a:endParaRPr>
          </a:p>
          <a:p>
            <a:pPr marL="285750" lvl="1" indent="-285750">
              <a:buClr>
                <a:schemeClr val="accent2"/>
              </a:buClr>
              <a:buFont typeface="Arial" panose="020B0604020202020204" pitchFamily="34" charset="0"/>
              <a:buChar char="•"/>
            </a:pPr>
            <a:r>
              <a:rPr lang="en-US" sz="1400" b="0" dirty="0">
                <a:solidFill>
                  <a:schemeClr val="tx1"/>
                </a:solidFill>
              </a:rPr>
              <a:t>HORIZON-CL4-2023-DIGITAL-EMERGING-01-51: </a:t>
            </a:r>
            <a:r>
              <a:rPr lang="en-US" sz="1400" b="0" dirty="0">
                <a:solidFill>
                  <a:srgbClr val="024EA2"/>
                </a:solidFill>
              </a:rPr>
              <a:t>Pervasive photonics - multi-technology integration for digital infrastructure, sensors and internet of things (Photonics partnership) (RIA)</a:t>
            </a:r>
          </a:p>
          <a:p>
            <a:pPr marL="285750" lvl="1" indent="-285750">
              <a:buClr>
                <a:schemeClr val="accent2"/>
              </a:buClr>
              <a:buFont typeface="Arial" panose="020B0604020202020204" pitchFamily="34" charset="0"/>
              <a:buChar char="•"/>
            </a:pPr>
            <a:endParaRPr lang="en-US" sz="1400" b="0" dirty="0">
              <a:solidFill>
                <a:schemeClr val="tx1"/>
              </a:solidFill>
            </a:endParaRPr>
          </a:p>
          <a:p>
            <a:pPr marL="285750" lvl="1" indent="-285750">
              <a:buClr>
                <a:schemeClr val="accent2"/>
              </a:buClr>
              <a:buFont typeface="Arial" panose="020B0604020202020204" pitchFamily="34" charset="0"/>
              <a:buChar char="•"/>
            </a:pPr>
            <a:r>
              <a:rPr lang="en-US" sz="1400" b="0" dirty="0">
                <a:solidFill>
                  <a:schemeClr val="tx1"/>
                </a:solidFill>
              </a:rPr>
              <a:t>HORIZON-CL4-2023-DIGITAL-EMERGING-01-53: </a:t>
            </a:r>
            <a:r>
              <a:rPr lang="en-US" sz="1400" b="0" dirty="0">
                <a:solidFill>
                  <a:srgbClr val="024EA2"/>
                </a:solidFill>
              </a:rPr>
              <a:t>Versatile light sources and systems as tools for manufacturing and medical application (Photonics Partnership) (RIA)</a:t>
            </a:r>
          </a:p>
          <a:p>
            <a:pPr marL="285750" lvl="1" indent="-285750">
              <a:buClr>
                <a:schemeClr val="accent2"/>
              </a:buClr>
              <a:buFont typeface="Arial" panose="020B0604020202020204" pitchFamily="34" charset="0"/>
              <a:buChar char="•"/>
            </a:pPr>
            <a:endParaRPr lang="en-US" sz="1400" b="0" dirty="0">
              <a:solidFill>
                <a:schemeClr val="tx1"/>
              </a:solidFill>
            </a:endParaRPr>
          </a:p>
          <a:p>
            <a:pPr marL="285750" lvl="1" indent="-285750">
              <a:buClr>
                <a:schemeClr val="accent2"/>
              </a:buClr>
              <a:buFont typeface="Arial" panose="020B0604020202020204" pitchFamily="34" charset="0"/>
              <a:buChar char="•"/>
            </a:pPr>
            <a:r>
              <a:rPr lang="en-US" sz="1400" b="0" dirty="0">
                <a:solidFill>
                  <a:schemeClr val="tx1"/>
                </a:solidFill>
              </a:rPr>
              <a:t>HORIZON-CL4-2023-DIGITAL-EMERGING-01-56: </a:t>
            </a:r>
            <a:r>
              <a:rPr lang="en-US" sz="1400" b="0" dirty="0">
                <a:solidFill>
                  <a:srgbClr val="024EA2"/>
                </a:solidFill>
              </a:rPr>
              <a:t>Photonic Strategies and Skills Development (CSA) (Photonics Partnership)</a:t>
            </a:r>
          </a:p>
          <a:p>
            <a:pPr marL="285750" lvl="1" indent="-285750">
              <a:buClr>
                <a:schemeClr val="accent2"/>
              </a:buClr>
              <a:buFont typeface="Arial" panose="020B0604020202020204" pitchFamily="34" charset="0"/>
              <a:buChar char="•"/>
            </a:pPr>
            <a:endParaRPr lang="en-US" sz="1400" b="0" dirty="0">
              <a:solidFill>
                <a:schemeClr val="tx1"/>
              </a:solidFill>
            </a:endParaRPr>
          </a:p>
          <a:p>
            <a:pPr marL="285750" lvl="1" indent="-285750">
              <a:buClr>
                <a:schemeClr val="accent2"/>
              </a:buClr>
              <a:buFont typeface="Arial" panose="020B0604020202020204" pitchFamily="34" charset="0"/>
              <a:buChar char="•"/>
            </a:pPr>
            <a:r>
              <a:rPr lang="en-US" sz="1400" b="0" dirty="0">
                <a:solidFill>
                  <a:schemeClr val="tx1"/>
                </a:solidFill>
              </a:rPr>
              <a:t>HORIZON-CL4-2023-DIGITAL-EMERGING-01-57: </a:t>
            </a:r>
            <a:r>
              <a:rPr lang="en-US" sz="1400" b="0" dirty="0">
                <a:solidFill>
                  <a:srgbClr val="024EA2"/>
                </a:solidFill>
              </a:rPr>
              <a:t>Advanced imaging and sensing technologies (IA) (Photonics Partnership)</a:t>
            </a:r>
            <a:br>
              <a:rPr lang="en-US" sz="1400" b="0" dirty="0">
                <a:solidFill>
                  <a:schemeClr val="tx1"/>
                </a:solidFill>
              </a:rPr>
            </a:br>
            <a:endParaRPr lang="en-US" sz="1400" b="0" dirty="0">
              <a:solidFill>
                <a:schemeClr val="tx1"/>
              </a:solidFill>
            </a:endParaRPr>
          </a:p>
          <a:p>
            <a:pPr marL="285750" lvl="1">
              <a:buClr>
                <a:schemeClr val="accent2"/>
              </a:buClr>
              <a:buFont typeface="Arial" panose="020B0604020202020204" pitchFamily="34" charset="0"/>
              <a:buChar char="•"/>
            </a:pPr>
            <a:r>
              <a:rPr lang="en-US" sz="1400" dirty="0">
                <a:solidFill>
                  <a:schemeClr val="tx1"/>
                </a:solidFill>
              </a:rPr>
              <a:t>HORIZON-CL4-2023-DIGITAL-EMERGING-01-11: </a:t>
            </a:r>
            <a:r>
              <a:rPr lang="en-US" sz="1400" b="0" dirty="0">
                <a:solidFill>
                  <a:srgbClr val="024EA2"/>
                </a:solidFill>
              </a:rPr>
              <a:t>Low TRL research in micro-electronics and integration technologies for industrial solutions (RIA)</a:t>
            </a:r>
            <a:br>
              <a:rPr lang="en-US" sz="1400" dirty="0">
                <a:solidFill>
                  <a:srgbClr val="024EA2"/>
                </a:solidFill>
              </a:rPr>
            </a:br>
            <a:endParaRPr lang="en-US" sz="1400" dirty="0">
              <a:solidFill>
                <a:srgbClr val="024EA2"/>
              </a:solidFill>
            </a:endParaRPr>
          </a:p>
          <a:p>
            <a:endParaRPr lang="en-US" sz="1400" dirty="0"/>
          </a:p>
          <a:p>
            <a:endParaRPr lang="en-US" sz="1400" dirty="0"/>
          </a:p>
          <a:p>
            <a:endParaRPr lang="en-US" sz="1400" dirty="0"/>
          </a:p>
          <a:p>
            <a:pPr>
              <a:buNone/>
            </a:pPr>
            <a:endParaRPr lang="en-US" sz="1400" dirty="0"/>
          </a:p>
        </p:txBody>
      </p:sp>
      <p:sp>
        <p:nvSpPr>
          <p:cNvPr id="4" name="TextBox 3">
            <a:extLst>
              <a:ext uri="{FF2B5EF4-FFF2-40B4-BE49-F238E27FC236}">
                <a16:creationId xmlns:a16="http://schemas.microsoft.com/office/drawing/2014/main" id="{FFB8E1D8-8090-42FA-9517-3DD2CB6E3575}"/>
              </a:ext>
            </a:extLst>
          </p:cNvPr>
          <p:cNvSpPr txBox="1"/>
          <p:nvPr/>
        </p:nvSpPr>
        <p:spPr>
          <a:xfrm>
            <a:off x="449559" y="6292310"/>
            <a:ext cx="47574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Verdana"/>
                <a:ea typeface="+mn-ea"/>
                <a:cs typeface="+mn-cs"/>
              </a:rPr>
              <a:t>NCP </a:t>
            </a:r>
            <a:r>
              <a:rPr kumimoji="0" lang="de-DE" sz="1800" b="0" i="0" u="none" strike="noStrike" kern="1200" cap="none" spc="0" normalizeH="0" baseline="0" noProof="0" dirty="0" err="1">
                <a:ln>
                  <a:noFill/>
                </a:ln>
                <a:solidFill>
                  <a:srgbClr val="000000"/>
                </a:solidFill>
                <a:effectLst/>
                <a:uLnTx/>
                <a:uFillTx/>
                <a:latin typeface="Verdana"/>
                <a:ea typeface="+mn-ea"/>
                <a:cs typeface="+mn-cs"/>
              </a:rPr>
              <a:t>training</a:t>
            </a:r>
            <a:r>
              <a:rPr kumimoji="0" lang="de-DE" sz="1800" b="0" i="0" u="none" strike="noStrike" kern="1200" cap="none" spc="0" normalizeH="0" baseline="0" noProof="0" dirty="0">
                <a:ln>
                  <a:noFill/>
                </a:ln>
                <a:solidFill>
                  <a:srgbClr val="000000"/>
                </a:solidFill>
                <a:effectLst/>
                <a:uLnTx/>
                <a:uFillTx/>
                <a:latin typeface="Verdana"/>
                <a:ea typeface="+mn-ea"/>
                <a:cs typeface="+mn-cs"/>
              </a:rPr>
              <a:t> – Horizon Europe </a:t>
            </a:r>
            <a:r>
              <a:rPr kumimoji="0" lang="de-DE" sz="1800" b="0" i="0" u="none" strike="noStrike" kern="1200" cap="none" spc="0" normalizeH="0" baseline="0" noProof="0" dirty="0" err="1">
                <a:ln>
                  <a:noFill/>
                </a:ln>
                <a:solidFill>
                  <a:srgbClr val="000000"/>
                </a:solidFill>
                <a:effectLst/>
                <a:uLnTx/>
                <a:uFillTx/>
                <a:latin typeface="Verdana"/>
                <a:ea typeface="+mn-ea"/>
                <a:cs typeface="+mn-cs"/>
              </a:rPr>
              <a:t>cluster</a:t>
            </a:r>
            <a:r>
              <a:rPr kumimoji="0" lang="de-DE" sz="1800" b="0" i="0" u="none" strike="noStrike" kern="1200" cap="none" spc="0" normalizeH="0" baseline="0" noProof="0" dirty="0">
                <a:ln>
                  <a:noFill/>
                </a:ln>
                <a:solidFill>
                  <a:srgbClr val="000000"/>
                </a:solidFill>
                <a:effectLst/>
                <a:uLnTx/>
                <a:uFillTx/>
                <a:latin typeface="Verdana"/>
                <a:ea typeface="+mn-ea"/>
                <a:cs typeface="+mn-cs"/>
              </a:rPr>
              <a:t> 4</a:t>
            </a:r>
            <a:endParaRPr kumimoji="0" lang="en-IE" sz="1800" b="0" i="0" u="none" strike="noStrike" kern="1200" cap="none" spc="0" normalizeH="0" baseline="0" noProof="0" dirty="0">
              <a:ln>
                <a:noFill/>
              </a:ln>
              <a:solidFill>
                <a:srgbClr val="000000"/>
              </a:solidFill>
              <a:effectLst/>
              <a:uLnTx/>
              <a:uFillTx/>
              <a:latin typeface="Verdana"/>
              <a:ea typeface="+mn-ea"/>
              <a:cs typeface="+mn-cs"/>
            </a:endParaRPr>
          </a:p>
        </p:txBody>
      </p:sp>
      <p:sp>
        <p:nvSpPr>
          <p:cNvPr id="5" name="TextBox 4">
            <a:extLst>
              <a:ext uri="{FF2B5EF4-FFF2-40B4-BE49-F238E27FC236}">
                <a16:creationId xmlns:a16="http://schemas.microsoft.com/office/drawing/2014/main" id="{D16EE59A-0AA4-4727-9164-8BC6D0DA90FF}"/>
              </a:ext>
            </a:extLst>
          </p:cNvPr>
          <p:cNvSpPr txBox="1"/>
          <p:nvPr/>
        </p:nvSpPr>
        <p:spPr>
          <a:xfrm>
            <a:off x="9007824" y="6338806"/>
            <a:ext cx="20345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srgbClr val="000000"/>
                </a:solidFill>
                <a:effectLst/>
                <a:uLnTx/>
                <a:uFillTx/>
                <a:latin typeface="Verdana"/>
                <a:ea typeface="+mn-ea"/>
                <a:cs typeface="+mn-cs"/>
              </a:rPr>
              <a:t>December</a:t>
            </a:r>
            <a:r>
              <a:rPr kumimoji="0" lang="de-DE" sz="1800" b="0" i="0" u="none" strike="noStrike" kern="1200" cap="none" spc="0" normalizeH="0" baseline="0" noProof="0" dirty="0">
                <a:ln>
                  <a:noFill/>
                </a:ln>
                <a:solidFill>
                  <a:srgbClr val="000000"/>
                </a:solidFill>
                <a:effectLst/>
                <a:uLnTx/>
                <a:uFillTx/>
                <a:latin typeface="Verdana"/>
                <a:ea typeface="+mn-ea"/>
                <a:cs typeface="+mn-cs"/>
              </a:rPr>
              <a:t> 2022</a:t>
            </a:r>
            <a:endParaRPr kumimoji="0" lang="en-IE" sz="1800" b="0" i="0" u="none" strike="noStrike" kern="1200" cap="none" spc="0" normalizeH="0" baseline="0" noProof="0" dirty="0">
              <a:ln>
                <a:noFill/>
              </a:ln>
              <a:solidFill>
                <a:srgbClr val="000000"/>
              </a:solidFill>
              <a:effectLst/>
              <a:uLnTx/>
              <a:uFillTx/>
              <a:latin typeface="Verdana"/>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HORIZON-CL4-2023-DIGITAL-EMERGING-01-02</a:t>
            </a:r>
            <a:endParaRPr lang="en-US" dirty="0"/>
          </a:p>
        </p:txBody>
      </p:sp>
      <p:sp>
        <p:nvSpPr>
          <p:cNvPr id="3" name="Content Placeholder 2"/>
          <p:cNvSpPr>
            <a:spLocks noGrp="1"/>
          </p:cNvSpPr>
          <p:nvPr>
            <p:ph idx="1"/>
          </p:nvPr>
        </p:nvSpPr>
        <p:spPr>
          <a:xfrm>
            <a:off x="1343472" y="2667000"/>
            <a:ext cx="8532198" cy="4191000"/>
          </a:xfrm>
        </p:spPr>
        <p:txBody>
          <a:bodyPr/>
          <a:lstStyle/>
          <a:p>
            <a:pPr marL="355600" indent="-355600">
              <a:buNone/>
            </a:pPr>
            <a:r>
              <a:rPr lang="en-US" dirty="0"/>
              <a:t>Additional / background documents</a:t>
            </a:r>
          </a:p>
          <a:p>
            <a:pPr marL="808038" indent="-452438">
              <a:buNone/>
            </a:pPr>
            <a:endParaRPr lang="en-US" dirty="0"/>
          </a:p>
          <a:p>
            <a:r>
              <a:rPr lang="en-IE" sz="1800" u="sng" dirty="0">
                <a:solidFill>
                  <a:srgbClr val="0563C1"/>
                </a:solidFill>
                <a:effectLst/>
                <a:latin typeface="Calibri" panose="020F0502020204030204" pitchFamily="34" charset="0"/>
                <a:ea typeface="Calibri" panose="020F0502020204030204" pitchFamily="34" charset="0"/>
                <a:hlinkClick r:id="rId2"/>
              </a:rPr>
              <a:t>Horizon Europe: New Projects in Robotics and AI - June-November 2022 | Shaping Europe’s digital future (europa.eu)</a:t>
            </a:r>
            <a:endParaRPr lang="en-IE" sz="1800" dirty="0">
              <a:effectLst/>
              <a:latin typeface="Calibri" panose="020F0502020204030204" pitchFamily="34" charset="0"/>
              <a:ea typeface="Calibri" panose="020F0502020204030204" pitchFamily="34" charset="0"/>
            </a:endParaRPr>
          </a:p>
          <a:p>
            <a:pPr marL="0" indent="0">
              <a:buNone/>
            </a:pPr>
            <a:r>
              <a:rPr lang="fr-BE" sz="1800" dirty="0">
                <a:effectLst/>
                <a:latin typeface="Calibri" panose="020F0502020204030204" pitchFamily="34" charset="0"/>
                <a:ea typeface="Calibri" panose="020F0502020204030204" pitchFamily="34" charset="0"/>
              </a:rPr>
              <a:t>  </a:t>
            </a:r>
            <a:endParaRPr lang="en-IE" sz="1800" dirty="0">
              <a:effectLst/>
              <a:latin typeface="Calibri" panose="020F0502020204030204" pitchFamily="34" charset="0"/>
              <a:ea typeface="Calibri" panose="020F0502020204030204" pitchFamily="34" charset="0"/>
            </a:endParaRPr>
          </a:p>
          <a:p>
            <a:r>
              <a:rPr lang="en-IE" sz="1800" u="sng" dirty="0">
                <a:solidFill>
                  <a:srgbClr val="0563C1"/>
                </a:solidFill>
                <a:effectLst/>
                <a:latin typeface="Calibri" panose="020F0502020204030204" pitchFamily="34" charset="0"/>
                <a:ea typeface="Calibri" panose="020F0502020204030204" pitchFamily="34" charset="0"/>
                <a:hlinkClick r:id="rId3"/>
              </a:rPr>
              <a:t>Launch Event: Paving the way towards the next generation of R&amp;I excellence in AI, Data and Robotics | </a:t>
            </a:r>
            <a:r>
              <a:rPr lang="en-IE" sz="1800" u="sng" dirty="0" err="1">
                <a:solidFill>
                  <a:srgbClr val="0563C1"/>
                </a:solidFill>
                <a:effectLst/>
                <a:latin typeface="Calibri" panose="020F0502020204030204" pitchFamily="34" charset="0"/>
                <a:ea typeface="Calibri" panose="020F0502020204030204" pitchFamily="34" charset="0"/>
                <a:hlinkClick r:id="rId3"/>
              </a:rPr>
              <a:t>Adra</a:t>
            </a:r>
            <a:r>
              <a:rPr lang="en-IE" sz="1800" u="sng" dirty="0">
                <a:solidFill>
                  <a:srgbClr val="0563C1"/>
                </a:solidFill>
                <a:effectLst/>
                <a:latin typeface="Calibri" panose="020F0502020204030204" pitchFamily="34" charset="0"/>
                <a:ea typeface="Calibri" panose="020F0502020204030204" pitchFamily="34" charset="0"/>
                <a:hlinkClick r:id="rId3"/>
              </a:rPr>
              <a:t>-e</a:t>
            </a:r>
            <a:endParaRPr lang="en-IE" sz="1800" dirty="0">
              <a:effectLst/>
              <a:latin typeface="Calibri" panose="020F0502020204030204" pitchFamily="34" charset="0"/>
              <a:ea typeface="Calibri" panose="020F0502020204030204" pitchFamily="34" charset="0"/>
            </a:endParaRPr>
          </a:p>
          <a:p>
            <a:pPr marL="808038" indent="-452438">
              <a:buNone/>
            </a:pPr>
            <a:endParaRPr lang="en-US" sz="14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527051" y="2543187"/>
            <a:ext cx="9926667" cy="2541997"/>
          </a:xfrm>
        </p:spPr>
        <p:txBody>
          <a:bodyPr/>
          <a:lstStyle/>
          <a:p>
            <a:pPr marL="0" indent="0">
              <a:buNone/>
            </a:pPr>
            <a:r>
              <a:rPr lang="en-US" dirty="0"/>
              <a:t>The AI, Data and Robotics Partnership is driving the future outlook </a:t>
            </a:r>
            <a:r>
              <a:rPr lang="hu-HU" dirty="0"/>
              <a:t>in </a:t>
            </a:r>
            <a:r>
              <a:rPr lang="hu-HU" dirty="0" err="1"/>
              <a:t>this</a:t>
            </a:r>
            <a:r>
              <a:rPr lang="hu-HU" dirty="0"/>
              <a:t> </a:t>
            </a:r>
            <a:r>
              <a:rPr lang="hu-HU" dirty="0" err="1"/>
              <a:t>area</a:t>
            </a:r>
            <a:endParaRPr lang="es-ES" dirty="0"/>
          </a:p>
          <a:p>
            <a:pPr marL="355600" indent="-355600">
              <a:buNone/>
            </a:pPr>
            <a:endParaRPr lang="es-ES" dirty="0"/>
          </a:p>
          <a:p>
            <a:pPr marL="355600" indent="-355600" algn="ctr">
              <a:buNone/>
            </a:pPr>
            <a:r>
              <a:rPr lang="en-US" dirty="0">
                <a:hlinkClick r:id="rId2"/>
              </a:rPr>
              <a:t>https://adr-association.eu/</a:t>
            </a:r>
            <a:r>
              <a:rPr lang="es-ES" dirty="0"/>
              <a:t> </a:t>
            </a:r>
            <a:endParaRPr lang="en-US" dirty="0"/>
          </a:p>
          <a:p>
            <a:pPr marL="808038" indent="-357188">
              <a:buNone/>
            </a:pPr>
            <a:br>
              <a:rPr lang="en-US" sz="1400" dirty="0"/>
            </a:br>
            <a:endParaRPr lang="en-US" dirty="0"/>
          </a:p>
        </p:txBody>
      </p:sp>
      <p:pic>
        <p:nvPicPr>
          <p:cNvPr id="5" name="Graphic 4">
            <a:extLst>
              <a:ext uri="{FF2B5EF4-FFF2-40B4-BE49-F238E27FC236}">
                <a16:creationId xmlns:a16="http://schemas.microsoft.com/office/drawing/2014/main" id="{57F3EC51-1C3B-4F81-AE4E-9A2A30FA0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2304" y="1612899"/>
            <a:ext cx="2457450" cy="3905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590891"/>
            <a:ext cx="10972800" cy="936625"/>
          </a:xfrm>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28640" y="3069481"/>
            <a:ext cx="1132958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Horizon Europe Cluster 4 “Digital, Industry and Space” Info Day</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12 ~ 14 December 2022</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0" cap="none" spc="0" normalizeH="0" baseline="0" noProof="0" dirty="0">
                <a:ln>
                  <a:noFill/>
                </a:ln>
                <a:solidFill>
                  <a:srgbClr val="0F5494"/>
                </a:solidFill>
                <a:effectLst/>
                <a:uLnTx/>
                <a:uFillTx/>
                <a:latin typeface="Verdana"/>
                <a:ea typeface="+mn-ea"/>
                <a:cs typeface="+mn-cs"/>
              </a:rPr>
              <a:t>	</a:t>
            </a:r>
            <a:r>
              <a:rPr kumimoji="0" lang="en-US" sz="1600" b="0" i="0" u="none" strike="noStrike" kern="0" cap="none" spc="0" normalizeH="0" baseline="0" noProof="0" dirty="0">
                <a:ln>
                  <a:noFill/>
                </a:ln>
                <a:solidFill>
                  <a:srgbClr val="0F5494"/>
                </a:solidFill>
                <a:effectLst/>
                <a:uLnTx/>
                <a:uFillTx/>
                <a:latin typeface="Verdana"/>
                <a:ea typeface="+mn-ea"/>
                <a:cs typeface="+mn-cs"/>
                <a:hlinkClick r:id="rId2"/>
              </a:rPr>
              <a:t>https://research-innovation-community.ec.europa.eu/events/3jM2kV6qwHjteovSf3VOrp/overview</a:t>
            </a:r>
            <a:r>
              <a:rPr kumimoji="0" lang="en-US" sz="1600" b="0" i="0" u="none" strike="noStrike" kern="0" cap="none" spc="0" normalizeH="0" baseline="0" noProof="0" dirty="0">
                <a:ln>
                  <a:noFill/>
                </a:ln>
                <a:solidFill>
                  <a:srgbClr val="0F5494"/>
                </a:solidFill>
                <a:effectLst/>
                <a:uLnTx/>
                <a:uFillTx/>
                <a:latin typeface="Verdana"/>
                <a:ea typeface="+mn-ea"/>
                <a:cs typeface="+mn-cs"/>
              </a:rPr>
              <a:t> </a:t>
            </a:r>
            <a:br>
              <a:rPr kumimoji="0" lang="en-US" sz="1600" b="0" i="0" u="none" strike="noStrike" kern="0" cap="none" spc="0" normalizeH="0" baseline="0" noProof="0" dirty="0">
                <a:ln>
                  <a:noFill/>
                </a:ln>
                <a:solidFill>
                  <a:srgbClr val="0F5494"/>
                </a:solidFill>
                <a:effectLst/>
                <a:uLnTx/>
                <a:uFillTx/>
                <a:latin typeface="Verdana"/>
                <a:ea typeface="+mn-ea"/>
                <a:cs typeface="+mn-cs"/>
              </a:rPr>
            </a:b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394866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2909" y="5060537"/>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50438" y="5605017"/>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hlinkClick r:id="rId2"/>
              </a:rPr>
              <a:t>http://ec.europa.eu/horizon-europe</a:t>
            </a:r>
            <a:endParaRPr kumimoji="0" lang="en-GB" sz="18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
        <p:nvSpPr>
          <p:cNvPr id="7" name="Rectangle 6"/>
          <p:cNvSpPr/>
          <p:nvPr/>
        </p:nvSpPr>
        <p:spPr>
          <a:xfrm>
            <a:off x="133350" y="2539066"/>
            <a:ext cx="11972925" cy="70788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0D10E"/>
                </a:solidFill>
                <a:effectLst/>
                <a:uLnTx/>
                <a:uFillTx/>
                <a:latin typeface="Arial" panose="020B0604020202020204" pitchFamily="34" charset="0"/>
                <a:ea typeface="+mn-ea"/>
                <a:cs typeface="+mn-cs"/>
              </a:rPr>
              <a:t>Thank you for your questions</a:t>
            </a:r>
            <a:endParaRPr kumimoji="0" lang="en-US" sz="4000" b="0" i="0" u="none" strike="noStrike" kern="1200" cap="none" spc="0" normalizeH="0" baseline="0" noProof="0" dirty="0">
              <a:ln>
                <a:noFill/>
              </a:ln>
              <a:solidFill>
                <a:srgbClr val="4D4D4D"/>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74092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301911"/>
            <a:ext cx="10156297" cy="488568"/>
          </a:xfrm>
        </p:spPr>
        <p:txBody>
          <a:bodyPr/>
          <a:lstStyle/>
          <a:p>
            <a:r>
              <a:rPr lang="en-US" dirty="0"/>
              <a:t>THE EU RESEARCH AND INNOVATION PROGRAMME (2021-27)</a:t>
            </a:r>
            <a:endParaRPr lang="en-GB" dirty="0"/>
          </a:p>
        </p:txBody>
      </p:sp>
      <p:sp>
        <p:nvSpPr>
          <p:cNvPr id="4" name="TextBox 3"/>
          <p:cNvSpPr txBox="1"/>
          <p:nvPr/>
        </p:nvSpPr>
        <p:spPr>
          <a:xfrm>
            <a:off x="1077011" y="2393739"/>
            <a:ext cx="104830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Destination 4 - Objective "European leadership in Emerging and Enabling Technologies"</a:t>
            </a:r>
          </a:p>
        </p:txBody>
      </p:sp>
    </p:spTree>
    <p:extLst>
      <p:ext uri="{BB962C8B-B14F-4D97-AF65-F5344CB8AC3E}">
        <p14:creationId xmlns:p14="http://schemas.microsoft.com/office/powerpoint/2010/main" val="281353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3453305"/>
            <a:ext cx="3240000" cy="204716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err="1">
                <a:ln>
                  <a:noFill/>
                </a:ln>
                <a:solidFill>
                  <a:srgbClr val="931680"/>
                </a:solidFill>
                <a:effectLst/>
                <a:uLnTx/>
                <a:uFillTx/>
                <a:latin typeface="Arial"/>
                <a:ea typeface="+mn-ea"/>
                <a:cs typeface="+mn-cs"/>
              </a:rPr>
              <a:t>ProjectS</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RIA</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EU contribution/</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3-4  million Euro</a:t>
            </a: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Text Placeholder 2"/>
          <p:cNvSpPr txBox="1">
            <a:spLocks/>
          </p:cNvSpPr>
          <p:nvPr/>
        </p:nvSpPr>
        <p:spPr>
          <a:xfrm>
            <a:off x="4476000" y="3453305"/>
            <a:ext cx="3240000"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BUDGET</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35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Call </a:t>
            </a:r>
            <a:r>
              <a:rPr kumimoji="0" lang="fr-BE" sz="2000" b="0" i="0" u="none" strike="noStrike" kern="1200" cap="none" spc="0" normalizeH="0" baseline="0" noProof="0" dirty="0" err="1">
                <a:ln>
                  <a:noFill/>
                </a:ln>
                <a:solidFill>
                  <a:srgbClr val="4D4D4D"/>
                </a:solidFill>
                <a:effectLst/>
                <a:uLnTx/>
                <a:uFillTx/>
                <a:latin typeface="Arial"/>
                <a:ea typeface="+mn-ea"/>
                <a:cs typeface="+mn-cs"/>
              </a:rPr>
              <a:t>in</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2023</a:t>
            </a:r>
          </a:p>
        </p:txBody>
      </p:sp>
      <p:sp>
        <p:nvSpPr>
          <p:cNvPr id="6" name="Text Placeholder 2"/>
          <p:cNvSpPr txBox="1">
            <a:spLocks/>
          </p:cNvSpPr>
          <p:nvPr/>
        </p:nvSpPr>
        <p:spPr>
          <a:xfrm>
            <a:off x="8137495" y="3453305"/>
            <a:ext cx="3240000" cy="2213204"/>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TRL (Technology Readiness level)</a:t>
            </a:r>
          </a:p>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Start at TRL 1-2</a:t>
            </a:r>
          </a:p>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Achieve TRL 3-4</a:t>
            </a: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7" name="Straight Connector 6"/>
          <p:cNvCxnSpPr/>
          <p:nvPr/>
        </p:nvCxnSpPr>
        <p:spPr>
          <a:xfrm>
            <a:off x="4294327" y="3453305"/>
            <a:ext cx="0" cy="25734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3453305"/>
            <a:ext cx="0" cy="237072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0" y="2151219"/>
            <a:ext cx="972000" cy="972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00" y="2098072"/>
            <a:ext cx="972000" cy="972000"/>
          </a:xfrm>
          <a:prstGeom prst="rect">
            <a:avLst/>
          </a:prstGeom>
        </p:spPr>
      </p:pic>
      <p:sp>
        <p:nvSpPr>
          <p:cNvPr id="12" name="Title 1"/>
          <p:cNvSpPr>
            <a:spLocks noGrp="1"/>
          </p:cNvSpPr>
          <p:nvPr>
            <p:ph type="title"/>
          </p:nvPr>
        </p:nvSpPr>
        <p:spPr>
          <a:xfrm>
            <a:off x="747346" y="152774"/>
            <a:ext cx="10697308" cy="1615212"/>
          </a:xfrm>
        </p:spPr>
        <p:txBody>
          <a:bodyPr/>
          <a:lstStyle/>
          <a:p>
            <a:pPr>
              <a:lnSpc>
                <a:spcPct val="110000"/>
              </a:lnSpc>
            </a:pPr>
            <a:r>
              <a:rPr lang="en-GB" sz="2400" dirty="0"/>
              <a:t>Low</a:t>
            </a:r>
            <a:r>
              <a:rPr lang="en-US" sz="2400" dirty="0"/>
              <a:t> TRL research in micro-electronics and integration technologies for industrial solutions (RIA)</a:t>
            </a:r>
            <a:br>
              <a:rPr lang="en-GB" sz="2400" dirty="0"/>
            </a:br>
            <a:r>
              <a:rPr lang="en-GB" sz="2400" b="0" dirty="0"/>
              <a:t>HORIZON-CL4-2023-DIGITAL-EMERGING-01-11</a:t>
            </a:r>
          </a:p>
        </p:txBody>
      </p:sp>
      <p:pic>
        <p:nvPicPr>
          <p:cNvPr id="11" name="Picture 10"/>
          <p:cNvPicPr>
            <a:picLocks noChangeAspect="1"/>
          </p:cNvPicPr>
          <p:nvPr/>
        </p:nvPicPr>
        <p:blipFill>
          <a:blip r:embed="rId4"/>
          <a:stretch>
            <a:fillRect/>
          </a:stretch>
        </p:blipFill>
        <p:spPr>
          <a:xfrm>
            <a:off x="9185595" y="2151219"/>
            <a:ext cx="859611" cy="865707"/>
          </a:xfrm>
          <a:prstGeom prst="rect">
            <a:avLst/>
          </a:prstGeom>
        </p:spPr>
      </p:pic>
    </p:spTree>
    <p:extLst>
      <p:ext uri="{BB962C8B-B14F-4D97-AF65-F5344CB8AC3E}">
        <p14:creationId xmlns:p14="http://schemas.microsoft.com/office/powerpoint/2010/main" val="426337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38" y="-152496"/>
            <a:ext cx="12097091" cy="909248"/>
          </a:xfrm>
        </p:spPr>
        <p:txBody>
          <a:bodyPr/>
          <a:lstStyle/>
          <a:p>
            <a:r>
              <a:rPr lang="en-US" sz="3200" dirty="0"/>
              <a:t>Low TRL research in micro-electronics.. </a:t>
            </a:r>
            <a:r>
              <a:rPr lang="en-GB" sz="3200" b="0" dirty="0"/>
              <a:t>– </a:t>
            </a:r>
            <a:r>
              <a:rPr lang="en-US" sz="3200" dirty="0">
                <a:solidFill>
                  <a:schemeClr val="accent1"/>
                </a:solidFill>
              </a:rPr>
              <a:t>Expected Outcome</a:t>
            </a:r>
            <a:endParaRPr lang="en-GB" sz="3200" dirty="0">
              <a:solidFill>
                <a:schemeClr val="accent1"/>
              </a:solidFill>
            </a:endParaRPr>
          </a:p>
        </p:txBody>
      </p:sp>
      <p:sp>
        <p:nvSpPr>
          <p:cNvPr id="6" name="Text Placeholder 2"/>
          <p:cNvSpPr txBox="1">
            <a:spLocks/>
          </p:cNvSpPr>
          <p:nvPr/>
        </p:nvSpPr>
        <p:spPr>
          <a:xfrm>
            <a:off x="290839" y="887141"/>
            <a:ext cx="10396475" cy="580026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Innovative semiconductor and micro-nanoelectronic </a:t>
            </a:r>
            <a:r>
              <a:rPr kumimoji="0" lang="en-GB" sz="2000" b="0" i="0" u="sng"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systems design</a:t>
            </a: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concepts supporting:</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very low energy consumption</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integrated security</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Connectivity</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Sensing</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Actuating</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embedded functions suited to mixed analogue/RF and digital circuits</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Alternative semiconductor </a:t>
            </a:r>
            <a:r>
              <a:rPr kumimoji="0" lang="en-GB" sz="2000" b="0" i="0" u="sng"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manufacturing process </a:t>
            </a: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technologies able to sustain in the mid- and long-term the fast pace evolution:</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device performance, miniaturisation, cost, environmental footprint</a:t>
            </a: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a:t>
            </a:r>
            <a:endParaRPr kumimoji="0" lang="en-GB" sz="2000" b="0" i="0" u="none" strike="noStrike" kern="1200" cap="none" spc="0" normalizeH="0" baseline="0" noProof="0" dirty="0">
              <a:ln>
                <a:noFill/>
              </a:ln>
              <a:solidFill>
                <a:srgbClr val="004494"/>
              </a:solidFill>
              <a:effectLst/>
              <a:uLnTx/>
              <a:uFillTx/>
              <a:latin typeface="Arial"/>
              <a:ea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Very advanced </a:t>
            </a:r>
            <a:r>
              <a:rPr kumimoji="0" lang="en-GB" sz="2000" b="0" i="0" u="sng"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packaging solutions:</a:t>
            </a:r>
          </a:p>
          <a:p>
            <a:pPr marL="1257300" marR="0" lvl="2"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extreme miniaturisation</a:t>
            </a:r>
          </a:p>
          <a:p>
            <a:pPr marL="1257300" marR="0" lvl="2"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integration of multiple functions such as communication (RF, </a:t>
            </a:r>
            <a:r>
              <a:rPr kumimoji="0" lang="en-GB" sz="16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Times New Roman" panose="02020603050405020304" pitchFamily="18" charset="0"/>
              </a:rPr>
              <a:t>mmW</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or THz</a:t>
            </a:r>
            <a:r>
              <a:rPr kumimoji="0" lang="en-GB" sz="1600" b="0" i="0" u="sng"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a:t>
            </a: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sensing, actuating, power management and active/passive integration</a:t>
            </a:r>
            <a:endParaRPr kumimoji="0" lang="en-GB" sz="16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763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53" y="0"/>
            <a:ext cx="10515600" cy="909248"/>
          </a:xfrm>
        </p:spPr>
        <p:txBody>
          <a:bodyPr/>
          <a:lstStyle/>
          <a:p>
            <a:r>
              <a:rPr lang="en-US" sz="3200" dirty="0"/>
              <a:t>Low TRL research in micro-electronics.. </a:t>
            </a:r>
            <a:r>
              <a:rPr lang="en-GB" sz="3200" b="0" dirty="0"/>
              <a:t>– </a:t>
            </a:r>
            <a:r>
              <a:rPr lang="en-US" sz="3200" dirty="0">
                <a:solidFill>
                  <a:schemeClr val="accent1"/>
                </a:solidFill>
              </a:rPr>
              <a:t>Scope</a:t>
            </a:r>
            <a:endParaRPr lang="en-GB" sz="3200" dirty="0">
              <a:solidFill>
                <a:schemeClr val="accent1"/>
              </a:solidFill>
            </a:endParaRPr>
          </a:p>
        </p:txBody>
      </p:sp>
      <p:sp>
        <p:nvSpPr>
          <p:cNvPr id="6" name="Text Placeholder 2"/>
          <p:cNvSpPr txBox="1">
            <a:spLocks/>
          </p:cNvSpPr>
          <p:nvPr/>
        </p:nvSpPr>
        <p:spPr>
          <a:xfrm>
            <a:off x="741216" y="1392108"/>
            <a:ext cx="10396475" cy="521340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4494"/>
              </a:solidFill>
              <a:effectLst/>
              <a:uLnTx/>
              <a:uFillTx/>
              <a:latin typeface="Arial"/>
              <a:ea typeface="Times New Roman" panose="02020603050405020304" pitchFamily="18" charset="0"/>
              <a:cs typeface="Times New Roman" panose="02020603050405020304" pitchFamily="18" charset="0"/>
            </a:endParaRPr>
          </a:p>
        </p:txBody>
      </p:sp>
      <p:sp>
        <p:nvSpPr>
          <p:cNvPr id="3" name="Rectangle 2"/>
          <p:cNvSpPr/>
          <p:nvPr/>
        </p:nvSpPr>
        <p:spPr>
          <a:xfrm>
            <a:off x="373040" y="912783"/>
            <a:ext cx="10476930" cy="5533823"/>
          </a:xfrm>
          <a:prstGeom prst="rect">
            <a:avLst/>
          </a:prstGeom>
        </p:spPr>
        <p:txBody>
          <a:bodyPr wrap="square">
            <a:spAutoFit/>
          </a:bodyPr>
          <a:lstStyle/>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Low-TRL research with high potential not yet demonstrated</a:t>
            </a:r>
          </a:p>
          <a:p>
            <a:pPr marL="914400" marR="0" lvl="2" indent="0" algn="just" defTabSz="914400" rtl="0" eaLnBrk="1" fontAlgn="auto" latinLnBrk="0" hangingPunct="1">
              <a:lnSpc>
                <a:spcPct val="115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Segments of the value chain :</a:t>
            </a: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		Design, Fabrication process, Packaging</a:t>
            </a:r>
          </a:p>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Innovation focus:</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Materials</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Physics concepts</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Device architecture</a:t>
            </a:r>
          </a:p>
          <a:p>
            <a:pPr marL="1257300" marR="0" lvl="2" indent="-34290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Integration technologies</a:t>
            </a:r>
            <a:endParaRPr kumimoji="0" lang="en-GB" sz="20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Provide a projection of the expected gains and main figures of merit of the proposed approaches. </a:t>
            </a:r>
            <a:endParaRPr kumimoji="0" lang="en-GB" sz="24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Multi-disciplinary research activities: materials, processes, equipment, metrology, back-end processing, packaging, integration and tests.</a:t>
            </a:r>
            <a:endParaRPr kumimoji="0" lang="en-GB" sz="16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International cooperation (e.g. Japan, South Korea, Taiwan) in support of EU policies</a:t>
            </a:r>
            <a:endParaRPr kumimoji="0" lang="en-GB" sz="16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188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38200" y="1033478"/>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Calibri" panose="020F0502020204030204"/>
                <a:ea typeface="+mn-ea"/>
                <a:cs typeface="+mn-cs"/>
              </a:rPr>
              <a:t>Enable industry to more effectively develop new and work with existing advanced materials by building on digitally integrated and validated modelling and characterisation methods for enhanced materials knowledge along value chains.</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Calibri" panose="020F0502020204030204"/>
                <a:ea typeface="+mn-ea"/>
                <a:cs typeface="+mn-cs"/>
              </a:rPr>
              <a:t>Accelerate the materials innovation process by allowing a better interpretation of available experimental data and by providing more effective guidance on further experiments.</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Calibri" panose="020F0502020204030204"/>
                <a:ea typeface="+mn-ea"/>
                <a:cs typeface="+mn-cs"/>
              </a:rPr>
              <a:t>Overcome gaps in modelling and characterisation capabilities targeted at different stages in materials and production value chains by means of adapted and benchmarked suites covering all steps from materials design (including several scales, e.g. from molecular to macroscale) to product development.</a:t>
            </a:r>
            <a:endParaRPr kumimoji="0" lang="en-IE" sz="1600" b="0" i="0" u="none" strike="noStrike" kern="1200" cap="none" spc="0" normalizeH="0" baseline="0" noProof="0" dirty="0">
              <a:ln>
                <a:noFill/>
              </a:ln>
              <a:solidFill>
                <a:srgbClr val="4D4D4D"/>
              </a:solidFill>
              <a:effectLst/>
              <a:uLnTx/>
              <a:uFillTx/>
              <a:latin typeface="Calibri" panose="020F0502020204030204"/>
              <a:ea typeface="+mn-ea"/>
              <a:cs typeface="+mn-cs"/>
            </a:endParaRP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Calibri" panose="020F0502020204030204"/>
                <a:ea typeface="+mn-ea"/>
                <a:cs typeface="+mn-cs"/>
              </a:rPr>
              <a:t>Achieve an integrated European materials platform, allowing a systemic use of tools and capabilities including materials modelling, characterisation, robotics, data documentation, ontologies, artificial intelligence and machine learning, which are orchestrated to accelerate the design, development and application of chemicals, materials and related processes and manufacturing.</a:t>
            </a:r>
            <a:endParaRPr kumimoji="0" lang="en-US" sz="1600" b="1" i="0" u="sng" strike="noStrike" kern="1200" cap="none" spc="0" normalizeH="0" baseline="0" noProof="0" dirty="0">
              <a:ln>
                <a:noFill/>
              </a:ln>
              <a:solidFill>
                <a:srgbClr val="ED7D31"/>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22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5 million to 7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Research and Innovation Action (RIA)</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fr-BE" sz="1600" b="1" i="0" u="none" strike="noStrike" kern="1200" cap="none" spc="0" normalizeH="0" baseline="0" noProof="0" dirty="0">
                <a:ln>
                  <a:noFill/>
                </a:ln>
                <a:solidFill>
                  <a:srgbClr val="004494"/>
                </a:solidFill>
                <a:effectLst/>
                <a:uLnTx/>
                <a:uFillTx/>
                <a:latin typeface="Calibri" panose="020F0502020204030204"/>
                <a:ea typeface="+mn-ea"/>
                <a:cs typeface="+mn-cs"/>
              </a:rPr>
              <a:t>TRL: </a:t>
            </a:r>
            <a:r>
              <a:rPr kumimoji="0" lang="en-GB" sz="1600" b="1" i="0" u="none" strike="noStrike" kern="1200" cap="none" spc="0" normalizeH="0" baseline="0" noProof="0" dirty="0">
                <a:ln>
                  <a:noFill/>
                </a:ln>
                <a:solidFill>
                  <a:srgbClr val="004494"/>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srgbClr val="931680"/>
                </a:solidFill>
                <a:effectLst/>
                <a:uLnTx/>
                <a:uFillTx/>
                <a:latin typeface="Calibri" panose="020F0502020204030204"/>
                <a:ea typeface="+mn-ea"/>
                <a:cs typeface="+mn-cs"/>
              </a:rPr>
              <a:t>Activities are expected to start at TRL 3 and achieve TRL 5 by the end of the project </a:t>
            </a:r>
            <a:endPar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1200"/>
              </a:spcBef>
              <a:spcAft>
                <a:spcPts val="0"/>
              </a:spcAft>
              <a:buClr>
                <a:srgbClr val="ED7D31"/>
              </a:buClr>
              <a:buSzTx/>
              <a:buFontTx/>
              <a:buNone/>
              <a:tabLst/>
              <a:defRPr/>
            </a:pPr>
            <a:endParaRPr kumimoji="0" lang="fr-B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838200" y="186267"/>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HORIZON-CL4-2023-DIGITAL-EMERGING-01-12: Adaptive multi-scale modelling and </a:t>
            </a:r>
            <a:r>
              <a:rPr kumimoji="0" lang="en-US" sz="2000" b="1" i="0" u="none" strike="noStrike" kern="1200" cap="none" spc="0" normalizeH="0" baseline="0" noProof="0" dirty="0" err="1">
                <a:ln>
                  <a:noFill/>
                </a:ln>
                <a:solidFill>
                  <a:srgbClr val="931680"/>
                </a:solidFill>
                <a:effectLst/>
                <a:uLnTx/>
                <a:uFillTx/>
                <a:latin typeface="Arial"/>
                <a:ea typeface="+mj-ea"/>
                <a:cs typeface="+mj-cs"/>
              </a:rPr>
              <a:t>characterisation</a:t>
            </a:r>
            <a:r>
              <a:rPr kumimoji="0" lang="en-US" sz="2000" b="1" i="0" u="none" strike="noStrike" kern="1200" cap="none" spc="0" normalizeH="0" baseline="0" noProof="0" dirty="0">
                <a:ln>
                  <a:noFill/>
                </a:ln>
                <a:solidFill>
                  <a:srgbClr val="931680"/>
                </a:solidFill>
                <a:effectLst/>
                <a:uLnTx/>
                <a:uFillTx/>
                <a:latin typeface="Arial"/>
                <a:ea typeface="+mj-ea"/>
                <a:cs typeface="+mj-cs"/>
              </a:rPr>
              <a:t> suites from lab to production (RIA)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455272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2909" y="5060537"/>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50438" y="5605017"/>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hlinkClick r:id="rId2"/>
              </a:rPr>
              <a:t>http://ec.europa.eu/horizon-europe</a:t>
            </a:r>
            <a:endParaRPr kumimoji="0" lang="en-GB" sz="18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
        <p:nvSpPr>
          <p:cNvPr id="7" name="Rectangle 6"/>
          <p:cNvSpPr/>
          <p:nvPr/>
        </p:nvSpPr>
        <p:spPr>
          <a:xfrm>
            <a:off x="133350" y="2539066"/>
            <a:ext cx="11972925" cy="70788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0D10E"/>
                </a:solidFill>
                <a:effectLst/>
                <a:uLnTx/>
                <a:uFillTx/>
                <a:latin typeface="Arial" panose="020B0604020202020204" pitchFamily="34" charset="0"/>
                <a:ea typeface="+mn-ea"/>
                <a:cs typeface="+mn-cs"/>
              </a:rPr>
              <a:t>Thank you for your questions</a:t>
            </a:r>
            <a:endParaRPr kumimoji="0" lang="en-US" sz="4000" b="0" i="0" u="none" strike="noStrike" kern="1200" cap="none" spc="0" normalizeH="0" baseline="0" noProof="0" dirty="0">
              <a:ln>
                <a:noFill/>
              </a:ln>
              <a:solidFill>
                <a:srgbClr val="4D4D4D"/>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63268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3453305"/>
            <a:ext cx="3240000" cy="20885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err="1">
                <a:ln>
                  <a:noFill/>
                </a:ln>
                <a:solidFill>
                  <a:srgbClr val="931680"/>
                </a:solidFill>
                <a:effectLst/>
                <a:uLnTx/>
                <a:uFillTx/>
                <a:latin typeface="Arial"/>
                <a:ea typeface="+mn-ea"/>
                <a:cs typeface="+mn-cs"/>
              </a:rPr>
              <a:t>ProjectS</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RIA</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EU contribution/</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3-5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err="1">
                <a:ln>
                  <a:noFill/>
                </a:ln>
                <a:solidFill>
                  <a:srgbClr val="4D4D4D"/>
                </a:solidFill>
                <a:effectLst/>
                <a:uLnTx/>
                <a:uFillTx/>
                <a:latin typeface="Arial"/>
                <a:ea typeface="+mn-ea"/>
                <a:cs typeface="+mn-cs"/>
              </a:rPr>
              <a:t>Implementing</a:t>
            </a:r>
            <a:r>
              <a:rPr kumimoji="0" lang="fr-BE" sz="2000" b="0" i="0" u="none" strike="noStrike" kern="1200" cap="none" spc="0" normalizeH="0" baseline="0" noProof="0" dirty="0">
                <a:ln>
                  <a:noFill/>
                </a:ln>
                <a:solidFill>
                  <a:srgbClr val="4D4D4D"/>
                </a:solidFill>
                <a:effectLst/>
                <a:uLnTx/>
                <a:uFillTx/>
                <a:latin typeface="Arial"/>
                <a:ea typeface="+mn-ea"/>
                <a:cs typeface="+mn-cs"/>
              </a:rPr>
              <a:t>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European</a:t>
            </a:r>
            <a:r>
              <a:rPr kumimoji="0" lang="fr-BE" sz="2000" b="0" i="0" u="none" strike="noStrike" kern="1200" cap="none" spc="0" normalizeH="0" baseline="0" noProof="0" dirty="0">
                <a:ln>
                  <a:noFill/>
                </a:ln>
                <a:solidFill>
                  <a:srgbClr val="4D4D4D"/>
                </a:solidFill>
                <a:effectLst/>
                <a:uLnTx/>
                <a:uFillTx/>
                <a:latin typeface="Arial"/>
                <a:ea typeface="+mn-ea"/>
                <a:cs typeface="+mn-cs"/>
              </a:rPr>
              <a:t> Partnership Photonics</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sp>
        <p:nvSpPr>
          <p:cNvPr id="5" name="Text Placeholder 2"/>
          <p:cNvSpPr txBox="1">
            <a:spLocks/>
          </p:cNvSpPr>
          <p:nvPr/>
        </p:nvSpPr>
        <p:spPr>
          <a:xfrm>
            <a:off x="4476000" y="3453305"/>
            <a:ext cx="3240000"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BUDGET</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18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Call </a:t>
            </a:r>
            <a:r>
              <a:rPr kumimoji="0" lang="fr-BE" sz="2000" b="0" i="0" u="none" strike="noStrike" kern="1200" cap="none" spc="0" normalizeH="0" baseline="0" noProof="0" dirty="0" err="1">
                <a:ln>
                  <a:noFill/>
                </a:ln>
                <a:solidFill>
                  <a:srgbClr val="4D4D4D"/>
                </a:solidFill>
                <a:effectLst/>
                <a:uLnTx/>
                <a:uFillTx/>
                <a:latin typeface="Arial"/>
                <a:ea typeface="+mn-ea"/>
                <a:cs typeface="+mn-cs"/>
              </a:rPr>
              <a:t>in</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2023</a:t>
            </a:r>
          </a:p>
        </p:txBody>
      </p:sp>
      <p:sp>
        <p:nvSpPr>
          <p:cNvPr id="6" name="Text Placeholder 2"/>
          <p:cNvSpPr txBox="1">
            <a:spLocks/>
          </p:cNvSpPr>
          <p:nvPr/>
        </p:nvSpPr>
        <p:spPr>
          <a:xfrm>
            <a:off x="8113800" y="3453305"/>
            <a:ext cx="3240000" cy="2213204"/>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TRL (Technology Readiness level)</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err="1">
                <a:ln>
                  <a:noFill/>
                </a:ln>
                <a:solidFill>
                  <a:srgbClr val="931680"/>
                </a:solidFill>
                <a:effectLst/>
                <a:uLnTx/>
                <a:uFillTx/>
                <a:latin typeface="Arial"/>
                <a:ea typeface="+mn-ea"/>
                <a:cs typeface="+mn-cs"/>
              </a:rPr>
              <a:t>From</a:t>
            </a:r>
            <a:r>
              <a:rPr kumimoji="0" lang="fr-BE" sz="2000" b="1" i="0" u="none" strike="noStrike" kern="1200" cap="none" spc="0" normalizeH="0" baseline="0" noProof="0" dirty="0">
                <a:ln>
                  <a:noFill/>
                </a:ln>
                <a:solidFill>
                  <a:srgbClr val="931680"/>
                </a:solidFill>
                <a:effectLst/>
                <a:uLnTx/>
                <a:uFillTx/>
                <a:latin typeface="Arial"/>
                <a:ea typeface="+mn-ea"/>
                <a:cs typeface="+mn-cs"/>
              </a:rPr>
              <a:t> 2 to 5 </a:t>
            </a:r>
            <a:r>
              <a:rPr kumimoji="0" lang="fr-BE" sz="2000" b="0" i="0" u="none" strike="noStrike" kern="1200" cap="none" spc="0" normalizeH="0" baseline="0" noProof="0" dirty="0">
                <a:ln>
                  <a:noFill/>
                </a:ln>
                <a:solidFill>
                  <a:srgbClr val="4D4D4D"/>
                </a:solidFill>
                <a:effectLst/>
                <a:uLnTx/>
                <a:uFillTx/>
                <a:latin typeface="Arial"/>
                <a:ea typeface="+mn-ea"/>
                <a:cs typeface="+mn-cs"/>
              </a:rPr>
              <a:t>by the end of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7" name="Straight Connector 6"/>
          <p:cNvCxnSpPr/>
          <p:nvPr/>
        </p:nvCxnSpPr>
        <p:spPr>
          <a:xfrm>
            <a:off x="4294327" y="3453305"/>
            <a:ext cx="0" cy="25734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3453305"/>
            <a:ext cx="0" cy="154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0" y="2151219"/>
            <a:ext cx="972000" cy="972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00" y="2098072"/>
            <a:ext cx="972000" cy="972000"/>
          </a:xfrm>
          <a:prstGeom prst="rect">
            <a:avLst/>
          </a:prstGeom>
        </p:spPr>
      </p:pic>
      <p:sp>
        <p:nvSpPr>
          <p:cNvPr id="12" name="Title 1"/>
          <p:cNvSpPr>
            <a:spLocks noGrp="1"/>
          </p:cNvSpPr>
          <p:nvPr>
            <p:ph type="title"/>
          </p:nvPr>
        </p:nvSpPr>
        <p:spPr>
          <a:xfrm>
            <a:off x="838200" y="482860"/>
            <a:ext cx="10515600" cy="1096558"/>
          </a:xfrm>
        </p:spPr>
        <p:txBody>
          <a:bodyPr/>
          <a:lstStyle/>
          <a:p>
            <a:pPr>
              <a:lnSpc>
                <a:spcPct val="110000"/>
              </a:lnSpc>
            </a:pPr>
            <a:r>
              <a:rPr lang="en-GB" dirty="0"/>
              <a:t>Pervasive Photonics</a:t>
            </a:r>
            <a:br>
              <a:rPr lang="en-GB" dirty="0"/>
            </a:br>
            <a:r>
              <a:rPr lang="en-GB" b="0" dirty="0"/>
              <a:t>HORIZON-CL4-2023-DIGITAL-EMERGING-01-51</a:t>
            </a:r>
            <a:endParaRPr lang="en-GB" sz="3600" b="0" dirty="0"/>
          </a:p>
        </p:txBody>
      </p:sp>
      <p:pic>
        <p:nvPicPr>
          <p:cNvPr id="11" name="Picture 10"/>
          <p:cNvPicPr>
            <a:picLocks noChangeAspect="1"/>
          </p:cNvPicPr>
          <p:nvPr/>
        </p:nvPicPr>
        <p:blipFill>
          <a:blip r:embed="rId4"/>
          <a:stretch>
            <a:fillRect/>
          </a:stretch>
        </p:blipFill>
        <p:spPr>
          <a:xfrm>
            <a:off x="9185595" y="2151219"/>
            <a:ext cx="859611" cy="865707"/>
          </a:xfrm>
          <a:prstGeom prst="rect">
            <a:avLst/>
          </a:prstGeom>
        </p:spPr>
      </p:pic>
    </p:spTree>
    <p:extLst>
      <p:ext uri="{BB962C8B-B14F-4D97-AF65-F5344CB8AC3E}">
        <p14:creationId xmlns:p14="http://schemas.microsoft.com/office/powerpoint/2010/main" val="2365130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301911"/>
            <a:ext cx="10156297" cy="488568"/>
          </a:xfrm>
        </p:spPr>
        <p:txBody>
          <a:bodyPr/>
          <a:lstStyle/>
          <a:p>
            <a:r>
              <a:rPr lang="en-US" dirty="0"/>
              <a:t>THE EU RESEARCH AND INNOVATION PROGRAMME (2021-27)</a:t>
            </a:r>
            <a:endParaRPr lang="en-GB" dirty="0"/>
          </a:p>
        </p:txBody>
      </p:sp>
      <p:sp>
        <p:nvSpPr>
          <p:cNvPr id="4" name="TextBox 3"/>
          <p:cNvSpPr txBox="1"/>
          <p:nvPr/>
        </p:nvSpPr>
        <p:spPr>
          <a:xfrm>
            <a:off x="2337734" y="2775747"/>
            <a:ext cx="957290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Destination 4 - Objective "Flagship on Quantum Technologies: </a:t>
            </a:r>
            <a:r>
              <a:rPr kumimoji="0" lang="fr-FR" sz="4000" b="1" i="1" u="none" strike="noStrike" kern="1200" cap="none" spc="0" normalizeH="0" baseline="0" noProof="0" dirty="0" err="1">
                <a:ln>
                  <a:noFill/>
                </a:ln>
                <a:solidFill>
                  <a:srgbClr val="D3E8F9">
                    <a:lumMod val="10000"/>
                  </a:srgbClr>
                </a:solidFill>
                <a:effectLst/>
                <a:uLnTx/>
                <a:uFillTx/>
                <a:latin typeface="Calibri" panose="020F0502020204030204" pitchFamily="34" charset="0"/>
                <a:ea typeface="+mn-ea"/>
                <a:cs typeface="+mn-cs"/>
              </a:rPr>
              <a:t>a</a:t>
            </a:r>
            <a:r>
              <a:rPr kumimoji="0" lang="fr-FR"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 </a:t>
            </a:r>
            <a:r>
              <a:rPr kumimoji="0" lang="fr-FR" sz="4000" b="1" i="1" u="none" strike="noStrike" kern="1200" cap="none" spc="0" normalizeH="0" baseline="0" noProof="0" dirty="0" err="1">
                <a:ln>
                  <a:noFill/>
                </a:ln>
                <a:solidFill>
                  <a:srgbClr val="D3E8F9">
                    <a:lumMod val="10000"/>
                  </a:srgbClr>
                </a:solidFill>
                <a:effectLst/>
                <a:uLnTx/>
                <a:uFillTx/>
                <a:latin typeface="Calibri" panose="020F0502020204030204" pitchFamily="34" charset="0"/>
                <a:ea typeface="+mn-ea"/>
                <a:cs typeface="+mn-cs"/>
              </a:rPr>
              <a:t>Paradigm</a:t>
            </a:r>
            <a:r>
              <a:rPr kumimoji="0" lang="fr-FR"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 Shift"</a:t>
            </a:r>
          </a:p>
        </p:txBody>
      </p:sp>
    </p:spTree>
    <p:extLst>
      <p:ext uri="{BB962C8B-B14F-4D97-AF65-F5344CB8AC3E}">
        <p14:creationId xmlns:p14="http://schemas.microsoft.com/office/powerpoint/2010/main" val="127612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38200" y="1368000"/>
            <a:ext cx="1105916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Verdana"/>
                <a:ea typeface="+mn-ea"/>
                <a:cs typeface="+mn-cs"/>
              </a:rPr>
              <a:t>Flagship on Quantum Technologies: a Paradigm Shift</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Verdana"/>
              <a:ea typeface="+mn-ea"/>
              <a:cs typeface="+mn-cs"/>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Verdana"/>
                <a:ea typeface="+mn-ea"/>
                <a:cs typeface="+mn-cs"/>
              </a:rPr>
              <a:t>Calls HORIZON-CL4-2023-DIGITAL-EMERGING-01-…</a:t>
            </a:r>
          </a:p>
        </p:txBody>
      </p:sp>
      <p:graphicFrame>
        <p:nvGraphicFramePr>
          <p:cNvPr id="3" name="Table 3">
            <a:extLst>
              <a:ext uri="{FF2B5EF4-FFF2-40B4-BE49-F238E27FC236}">
                <a16:creationId xmlns:a16="http://schemas.microsoft.com/office/drawing/2014/main" id="{7F6C1215-AB65-489E-87BE-B57E24124ABA}"/>
              </a:ext>
            </a:extLst>
          </p:cNvPr>
          <p:cNvGraphicFramePr>
            <a:graphicFrameLocks noGrp="1"/>
          </p:cNvGraphicFramePr>
          <p:nvPr/>
        </p:nvGraphicFramePr>
        <p:xfrm>
          <a:off x="838199" y="2435730"/>
          <a:ext cx="10925710" cy="3513550"/>
        </p:xfrm>
        <a:graphic>
          <a:graphicData uri="http://schemas.openxmlformats.org/drawingml/2006/table">
            <a:tbl>
              <a:tblPr firstRow="1" bandRow="1">
                <a:tableStyleId>{21E4AEA4-8DFA-4A89-87EB-49C32662AFE0}</a:tableStyleId>
              </a:tblPr>
              <a:tblGrid>
                <a:gridCol w="561120">
                  <a:extLst>
                    <a:ext uri="{9D8B030D-6E8A-4147-A177-3AD203B41FA5}">
                      <a16:colId xmlns:a16="http://schemas.microsoft.com/office/drawing/2014/main" val="1073552813"/>
                    </a:ext>
                  </a:extLst>
                </a:gridCol>
                <a:gridCol w="3524035">
                  <a:extLst>
                    <a:ext uri="{9D8B030D-6E8A-4147-A177-3AD203B41FA5}">
                      <a16:colId xmlns:a16="http://schemas.microsoft.com/office/drawing/2014/main" val="157679704"/>
                    </a:ext>
                  </a:extLst>
                </a:gridCol>
                <a:gridCol w="740598">
                  <a:extLst>
                    <a:ext uri="{9D8B030D-6E8A-4147-A177-3AD203B41FA5}">
                      <a16:colId xmlns:a16="http://schemas.microsoft.com/office/drawing/2014/main" val="1281854792"/>
                    </a:ext>
                  </a:extLst>
                </a:gridCol>
                <a:gridCol w="637101">
                  <a:extLst>
                    <a:ext uri="{9D8B030D-6E8A-4147-A177-3AD203B41FA5}">
                      <a16:colId xmlns:a16="http://schemas.microsoft.com/office/drawing/2014/main" val="1288123570"/>
                    </a:ext>
                  </a:extLst>
                </a:gridCol>
                <a:gridCol w="1365714">
                  <a:extLst>
                    <a:ext uri="{9D8B030D-6E8A-4147-A177-3AD203B41FA5}">
                      <a16:colId xmlns:a16="http://schemas.microsoft.com/office/drawing/2014/main" val="1020409030"/>
                    </a:ext>
                  </a:extLst>
                </a:gridCol>
                <a:gridCol w="1365714">
                  <a:extLst>
                    <a:ext uri="{9D8B030D-6E8A-4147-A177-3AD203B41FA5}">
                      <a16:colId xmlns:a16="http://schemas.microsoft.com/office/drawing/2014/main" val="297135242"/>
                    </a:ext>
                  </a:extLst>
                </a:gridCol>
                <a:gridCol w="1365714">
                  <a:extLst>
                    <a:ext uri="{9D8B030D-6E8A-4147-A177-3AD203B41FA5}">
                      <a16:colId xmlns:a16="http://schemas.microsoft.com/office/drawing/2014/main" val="1075396796"/>
                    </a:ext>
                  </a:extLst>
                </a:gridCol>
                <a:gridCol w="1365714">
                  <a:extLst>
                    <a:ext uri="{9D8B030D-6E8A-4147-A177-3AD203B41FA5}">
                      <a16:colId xmlns:a16="http://schemas.microsoft.com/office/drawing/2014/main" val="3566519899"/>
                    </a:ext>
                  </a:extLst>
                </a:gridCol>
              </a:tblGrid>
              <a:tr h="363366">
                <a:tc>
                  <a:txBody>
                    <a:bodyPr/>
                    <a:lstStyle/>
                    <a:p>
                      <a:r>
                        <a:rPr lang="en-GB" sz="1400" noProof="0" dirty="0"/>
                        <a:t>Ref</a:t>
                      </a:r>
                    </a:p>
                  </a:txBody>
                  <a:tcPr/>
                </a:tc>
                <a:tc>
                  <a:txBody>
                    <a:bodyPr/>
                    <a:lstStyle/>
                    <a:p>
                      <a:r>
                        <a:rPr lang="en-GB" sz="1400" noProof="0"/>
                        <a:t>Name</a:t>
                      </a:r>
                    </a:p>
                  </a:txBody>
                  <a:tcPr/>
                </a:tc>
                <a:tc>
                  <a:txBody>
                    <a:bodyPr/>
                    <a:lstStyle/>
                    <a:p>
                      <a:r>
                        <a:rPr lang="en-GB" sz="1400" noProof="0"/>
                        <a:t>Type</a:t>
                      </a:r>
                    </a:p>
                  </a:txBody>
                  <a:tcPr/>
                </a:tc>
                <a:tc>
                  <a:txBody>
                    <a:bodyPr/>
                    <a:lstStyle/>
                    <a:p>
                      <a:r>
                        <a:rPr lang="en-GB" sz="1400" noProof="0"/>
                        <a:t>22.5</a:t>
                      </a:r>
                    </a:p>
                  </a:txBody>
                  <a:tcPr/>
                </a:tc>
                <a:tc>
                  <a:txBody>
                    <a:bodyPr/>
                    <a:lstStyle/>
                    <a:p>
                      <a:r>
                        <a:rPr lang="en-GB" sz="1400" noProof="0"/>
                        <a:t>TRL</a:t>
                      </a:r>
                    </a:p>
                  </a:txBody>
                  <a:tcPr/>
                </a:tc>
                <a:tc>
                  <a:txBody>
                    <a:bodyPr/>
                    <a:lstStyle/>
                    <a:p>
                      <a:r>
                        <a:rPr lang="en-GB" sz="1400" noProof="0" dirty="0"/>
                        <a:t>Budget</a:t>
                      </a:r>
                    </a:p>
                  </a:txBody>
                  <a:tcPr/>
                </a:tc>
                <a:tc>
                  <a:txBody>
                    <a:bodyPr/>
                    <a:lstStyle/>
                    <a:p>
                      <a:r>
                        <a:rPr lang="en-GB" sz="1400" noProof="0" dirty="0"/>
                        <a:t>Topic coordinator</a:t>
                      </a:r>
                    </a:p>
                  </a:txBody>
                  <a:tcPr/>
                </a:tc>
                <a:tc>
                  <a:txBody>
                    <a:bodyPr/>
                    <a:lstStyle/>
                    <a:p>
                      <a:r>
                        <a:rPr lang="en-GB" sz="1400" noProof="0" dirty="0"/>
                        <a:t>Opening – Closing</a:t>
                      </a:r>
                    </a:p>
                  </a:txBody>
                  <a:tcPr/>
                </a:tc>
                <a:extLst>
                  <a:ext uri="{0D108BD9-81ED-4DB2-BD59-A6C34878D82A}">
                    <a16:rowId xmlns:a16="http://schemas.microsoft.com/office/drawing/2014/main" val="2876989278"/>
                  </a:ext>
                </a:extLst>
              </a:tr>
              <a:tr h="627180">
                <a:tc>
                  <a:txBody>
                    <a:bodyPr/>
                    <a:lstStyle/>
                    <a:p>
                      <a:r>
                        <a:rPr lang="en-GB" sz="1400" noProof="0"/>
                        <a:t>-40</a:t>
                      </a:r>
                    </a:p>
                  </a:txBody>
                  <a:tcPr/>
                </a:tc>
                <a:tc>
                  <a:txBody>
                    <a:bodyPr/>
                    <a:lstStyle/>
                    <a:p>
                      <a:r>
                        <a:rPr lang="en-GB" sz="1400" noProof="0" dirty="0"/>
                        <a:t>Quantum Photonic Integrated Circuit technologies</a:t>
                      </a:r>
                    </a:p>
                  </a:txBody>
                  <a:tcPr/>
                </a:tc>
                <a:tc>
                  <a:txBody>
                    <a:bodyPr/>
                    <a:lstStyle/>
                    <a:p>
                      <a:r>
                        <a:rPr lang="en-GB" sz="1400" noProof="0"/>
                        <a:t>RIA</a:t>
                      </a:r>
                    </a:p>
                  </a:txBody>
                  <a:tcPr/>
                </a:tc>
                <a:tc>
                  <a:txBody>
                    <a:bodyPr/>
                    <a:lstStyle/>
                    <a:p>
                      <a:r>
                        <a:rPr lang="en-GB" sz="1400" noProof="0"/>
                        <a:t>Yes</a:t>
                      </a:r>
                    </a:p>
                  </a:txBody>
                  <a:tcPr/>
                </a:tc>
                <a:tc>
                  <a:txBody>
                    <a:bodyPr/>
                    <a:lstStyle/>
                    <a:p>
                      <a:r>
                        <a:rPr lang="en-GB" sz="1400" noProof="0" dirty="0"/>
                        <a:t>2-3 </a:t>
                      </a:r>
                      <a:r>
                        <a:rPr lang="en-GB" sz="1400" noProof="0" dirty="0">
                          <a:sym typeface="Wingdings" panose="05000000000000000000" pitchFamily="2" charset="2"/>
                        </a:rPr>
                        <a:t> 4-5</a:t>
                      </a:r>
                      <a:endParaRPr lang="en-GB" sz="1400" noProof="0" dirty="0"/>
                    </a:p>
                  </a:txBody>
                  <a:tcPr/>
                </a:tc>
                <a:tc>
                  <a:txBody>
                    <a:bodyPr/>
                    <a:lstStyle/>
                    <a:p>
                      <a:r>
                        <a:rPr lang="en-GB" sz="1400" noProof="0"/>
                        <a:t>12M€</a:t>
                      </a:r>
                    </a:p>
                  </a:txBody>
                  <a:tcPr/>
                </a:tc>
                <a:tc>
                  <a:txBody>
                    <a:bodyPr/>
                    <a:lstStyle/>
                    <a:p>
                      <a:r>
                        <a:rPr lang="fr-BE" sz="1400" noProof="0" dirty="0"/>
                        <a:t>Laurent Olislager</a:t>
                      </a:r>
                      <a:endParaRPr lang="en-GB" sz="1400" noProof="0" dirty="0"/>
                    </a:p>
                  </a:txBody>
                  <a:tcPr/>
                </a:tc>
                <a:tc>
                  <a:txBody>
                    <a:bodyPr/>
                    <a:lstStyle/>
                    <a:p>
                      <a:r>
                        <a:rPr lang="fr-BE" sz="1400" noProof="0" dirty="0"/>
                        <a:t>01/12/22 – 29/03/23</a:t>
                      </a:r>
                      <a:endParaRPr lang="en-GB" sz="1400" noProof="0" dirty="0"/>
                    </a:p>
                  </a:txBody>
                  <a:tcPr/>
                </a:tc>
                <a:extLst>
                  <a:ext uri="{0D108BD9-81ED-4DB2-BD59-A6C34878D82A}">
                    <a16:rowId xmlns:a16="http://schemas.microsoft.com/office/drawing/2014/main" val="2872598146"/>
                  </a:ext>
                </a:extLst>
              </a:tr>
              <a:tr h="829102">
                <a:tc>
                  <a:txBody>
                    <a:bodyPr/>
                    <a:lstStyle/>
                    <a:p>
                      <a:r>
                        <a:rPr lang="en-GB" sz="1400" noProof="0"/>
                        <a:t>-41</a:t>
                      </a:r>
                    </a:p>
                  </a:txBody>
                  <a:tcPr/>
                </a:tc>
                <a:tc>
                  <a:txBody>
                    <a:bodyPr/>
                    <a:lstStyle/>
                    <a:p>
                      <a:r>
                        <a:rPr lang="en-GB" sz="1400" noProof="0" dirty="0"/>
                        <a:t>Investing in alternative quantum computation and simulation platform technologies</a:t>
                      </a:r>
                    </a:p>
                  </a:txBody>
                  <a:tcPr/>
                </a:tc>
                <a:tc>
                  <a:txBody>
                    <a:bodyPr/>
                    <a:lstStyle/>
                    <a:p>
                      <a:r>
                        <a:rPr lang="en-GB" sz="1400" noProof="0"/>
                        <a:t>RIA</a:t>
                      </a:r>
                    </a:p>
                  </a:txBody>
                  <a:tcPr/>
                </a:tc>
                <a:tc>
                  <a:txBody>
                    <a:bodyPr/>
                    <a:lstStyle/>
                    <a:p>
                      <a:r>
                        <a:rPr lang="en-GB" sz="1400" noProof="0"/>
                        <a:t>Yes</a:t>
                      </a:r>
                    </a:p>
                  </a:txBody>
                  <a:tcPr/>
                </a:tc>
                <a:tc>
                  <a:txBody>
                    <a:bodyPr/>
                    <a:lstStyle/>
                    <a:p>
                      <a:r>
                        <a:rPr lang="en-GB" sz="1400" noProof="0"/>
                        <a:t>3-4 </a:t>
                      </a:r>
                      <a:r>
                        <a:rPr lang="en-GB" sz="1400" noProof="0">
                          <a:sym typeface="Wingdings" panose="05000000000000000000" pitchFamily="2" charset="2"/>
                        </a:rPr>
                        <a:t> 5-6</a:t>
                      </a:r>
                      <a:endParaRPr lang="en-GB" sz="1400" noProof="0"/>
                    </a:p>
                  </a:txBody>
                  <a:tcPr/>
                </a:tc>
                <a:tc>
                  <a:txBody>
                    <a:bodyPr/>
                    <a:lstStyle/>
                    <a:p>
                      <a:r>
                        <a:rPr lang="en-GB" sz="1400" noProof="0"/>
                        <a:t>20M€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Christian </a:t>
                      </a:r>
                      <a:r>
                        <a:rPr lang="fr-BE" sz="1400" noProof="0" dirty="0" err="1"/>
                        <a:t>Trefzger</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01/12/22 – 29/03/23</a:t>
                      </a:r>
                      <a:endParaRPr lang="en-GB" sz="1400" noProof="0" dirty="0"/>
                    </a:p>
                  </a:txBody>
                  <a:tcPr/>
                </a:tc>
                <a:extLst>
                  <a:ext uri="{0D108BD9-81ED-4DB2-BD59-A6C34878D82A}">
                    <a16:rowId xmlns:a16="http://schemas.microsoft.com/office/drawing/2014/main" val="1353968825"/>
                  </a:ext>
                </a:extLst>
              </a:tr>
              <a:tr h="864096">
                <a:tc>
                  <a:txBody>
                    <a:bodyPr/>
                    <a:lstStyle/>
                    <a:p>
                      <a:r>
                        <a:rPr lang="en-GB" sz="1400" noProof="0"/>
                        <a:t>-43</a:t>
                      </a:r>
                    </a:p>
                  </a:txBody>
                  <a:tcPr/>
                </a:tc>
                <a:tc>
                  <a:txBody>
                    <a:bodyPr/>
                    <a:lstStyle/>
                    <a:p>
                      <a:r>
                        <a:rPr lang="en-GB" sz="1400" noProof="0" dirty="0"/>
                        <a:t>Framework Partnership Agreement for developing large-scale quantum Computing platform technologies</a:t>
                      </a:r>
                    </a:p>
                  </a:txBody>
                  <a:tcPr/>
                </a:tc>
                <a:tc>
                  <a:txBody>
                    <a:bodyPr/>
                    <a:lstStyle/>
                    <a:p>
                      <a:r>
                        <a:rPr lang="en-GB" sz="1400" noProof="0"/>
                        <a:t>FPA</a:t>
                      </a:r>
                    </a:p>
                  </a:txBody>
                  <a:tcPr/>
                </a:tc>
                <a:tc>
                  <a:txBody>
                    <a:bodyPr/>
                    <a:lstStyle/>
                    <a:p>
                      <a:r>
                        <a:rPr lang="en-GB" sz="1400" noProof="0"/>
                        <a:t>Yes</a:t>
                      </a:r>
                    </a:p>
                  </a:txBody>
                  <a:tcPr/>
                </a:tc>
                <a:tc>
                  <a:txBody>
                    <a:bodyPr/>
                    <a:lstStyle/>
                    <a:p>
                      <a:r>
                        <a:rPr lang="en-GB" sz="1400" noProof="0"/>
                        <a:t>4-5 </a:t>
                      </a:r>
                      <a:r>
                        <a:rPr lang="en-GB" sz="1400" noProof="0">
                          <a:sym typeface="Wingdings" panose="05000000000000000000" pitchFamily="2" charset="2"/>
                        </a:rPr>
                        <a:t> 6-7</a:t>
                      </a:r>
                      <a:endParaRPr lang="en-GB" sz="1400" noProof="0"/>
                    </a:p>
                  </a:txBody>
                  <a:tcPr/>
                </a:tc>
                <a:tc>
                  <a:txBody>
                    <a:bodyPr/>
                    <a:lstStyle/>
                    <a:p>
                      <a:r>
                        <a:rPr lang="en-GB" sz="1400" noProof="0"/>
                        <a:t>N/A</a:t>
                      </a:r>
                      <a:br>
                        <a:rPr lang="en-GB" sz="1400" noProof="0"/>
                      </a:br>
                      <a:r>
                        <a:rPr lang="en-GB" sz="1400" noProof="0"/>
                        <a:t>(SGA: 25M€)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Doru </a:t>
                      </a:r>
                      <a:r>
                        <a:rPr lang="fr-BE" sz="1400" noProof="0" dirty="0" err="1"/>
                        <a:t>Tanasa</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01/12/22 – 29/03/23</a:t>
                      </a:r>
                      <a:endParaRPr lang="en-GB" sz="1400" noProof="0" dirty="0"/>
                    </a:p>
                  </a:txBody>
                  <a:tcPr/>
                </a:tc>
                <a:extLst>
                  <a:ext uri="{0D108BD9-81ED-4DB2-BD59-A6C34878D82A}">
                    <a16:rowId xmlns:a16="http://schemas.microsoft.com/office/drawing/2014/main" val="204857169"/>
                  </a:ext>
                </a:extLst>
              </a:tr>
              <a:tr h="675012">
                <a:tc>
                  <a:txBody>
                    <a:bodyPr/>
                    <a:lstStyle/>
                    <a:p>
                      <a:r>
                        <a:rPr lang="en-GB" sz="1400" noProof="0" dirty="0"/>
                        <a:t>-50</a:t>
                      </a:r>
                    </a:p>
                  </a:txBody>
                  <a:tcPr/>
                </a:tc>
                <a:tc>
                  <a:txBody>
                    <a:bodyPr/>
                    <a:lstStyle/>
                    <a:p>
                      <a:r>
                        <a:rPr lang="en-GB" sz="1400" noProof="0"/>
                        <a:t>Next generation quantum sensing and metrology technologies</a:t>
                      </a:r>
                    </a:p>
                  </a:txBody>
                  <a:tcPr/>
                </a:tc>
                <a:tc>
                  <a:txBody>
                    <a:bodyPr/>
                    <a:lstStyle/>
                    <a:p>
                      <a:r>
                        <a:rPr lang="en-GB" sz="1400" noProof="0"/>
                        <a:t>RIA</a:t>
                      </a:r>
                    </a:p>
                  </a:txBody>
                  <a:tcPr/>
                </a:tc>
                <a:tc>
                  <a:txBody>
                    <a:bodyPr/>
                    <a:lstStyle/>
                    <a:p>
                      <a:r>
                        <a:rPr lang="en-GB" sz="1400" noProof="0"/>
                        <a:t>Yes</a:t>
                      </a:r>
                    </a:p>
                  </a:txBody>
                  <a:tcPr/>
                </a:tc>
                <a:tc>
                  <a:txBody>
                    <a:bodyPr/>
                    <a:lstStyle/>
                    <a:p>
                      <a:r>
                        <a:rPr lang="en-GB" sz="1400" noProof="0"/>
                        <a:t>2-3 </a:t>
                      </a:r>
                      <a:r>
                        <a:rPr lang="en-GB" sz="1400" noProof="0">
                          <a:sym typeface="Wingdings" panose="05000000000000000000" pitchFamily="2" charset="2"/>
                        </a:rPr>
                        <a:t> 4-5</a:t>
                      </a:r>
                      <a:endParaRPr lang="en-GB" sz="1400" noProof="0"/>
                    </a:p>
                  </a:txBody>
                  <a:tcPr/>
                </a:tc>
                <a:tc>
                  <a:txBody>
                    <a:bodyPr/>
                    <a:lstStyle/>
                    <a:p>
                      <a:r>
                        <a:rPr lang="en-GB" sz="1400" noProof="0"/>
                        <a:t>10M€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Laurent Olislager</a:t>
                      </a:r>
                      <a:endParaRPr lang="en-GB" sz="14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dirty="0"/>
                        <a:t>01/12/22 – 29/03/23</a:t>
                      </a:r>
                      <a:endParaRPr lang="en-GB" sz="1400" noProof="0" dirty="0"/>
                    </a:p>
                  </a:txBody>
                  <a:tcPr/>
                </a:tc>
                <a:extLst>
                  <a:ext uri="{0D108BD9-81ED-4DB2-BD59-A6C34878D82A}">
                    <a16:rowId xmlns:a16="http://schemas.microsoft.com/office/drawing/2014/main" val="3658267365"/>
                  </a:ext>
                </a:extLst>
              </a:tr>
            </a:tbl>
          </a:graphicData>
        </a:graphic>
      </p:graphicFrame>
    </p:spTree>
    <p:extLst>
      <p:ext uri="{BB962C8B-B14F-4D97-AF65-F5344CB8AC3E}">
        <p14:creationId xmlns:p14="http://schemas.microsoft.com/office/powerpoint/2010/main" val="3623818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338379"/>
            <a:ext cx="10972800" cy="936625"/>
          </a:xfrm>
        </p:spPr>
        <p:txBody>
          <a:bodyPr/>
          <a:lstStyle/>
          <a:p>
            <a:r>
              <a:rPr lang="en-GB" dirty="0"/>
              <a:t>Flagship on Quantum Technologies</a:t>
            </a:r>
          </a:p>
        </p:txBody>
      </p:sp>
      <p:sp>
        <p:nvSpPr>
          <p:cNvPr id="3" name="Content Placeholder 2"/>
          <p:cNvSpPr>
            <a:spLocks noGrp="1"/>
          </p:cNvSpPr>
          <p:nvPr>
            <p:ph idx="1"/>
          </p:nvPr>
        </p:nvSpPr>
        <p:spPr>
          <a:xfrm>
            <a:off x="2063552" y="2635134"/>
            <a:ext cx="7815290" cy="3895725"/>
          </a:xfrm>
          <a:ln>
            <a:noFill/>
          </a:ln>
        </p:spPr>
        <p:txBody>
          <a:bodyPr/>
          <a:lstStyle/>
          <a:p>
            <a:pPr>
              <a:buNone/>
            </a:pPr>
            <a:r>
              <a:rPr lang="en-US" dirty="0"/>
              <a:t>1. What are you looking for?</a:t>
            </a:r>
          </a:p>
          <a:p>
            <a:pPr marL="0" indent="0">
              <a:buNone/>
            </a:pPr>
            <a:endParaRPr lang="en-US" sz="2200" dirty="0"/>
          </a:p>
          <a:p>
            <a:r>
              <a:rPr lang="en-US" sz="2200" dirty="0"/>
              <a:t>Build on Flagship ramp-up success stories</a:t>
            </a:r>
          </a:p>
          <a:p>
            <a:r>
              <a:rPr lang="en-US" sz="2200" dirty="0"/>
              <a:t>Move the technologies up the TRL scale</a:t>
            </a:r>
          </a:p>
          <a:p>
            <a:r>
              <a:rPr lang="en-US" sz="2200" dirty="0"/>
              <a:t>Lab to Market</a:t>
            </a:r>
          </a:p>
          <a:p>
            <a:r>
              <a:rPr lang="en-US" sz="2200" dirty="0"/>
              <a:t>Build EU quantum ecosystem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91BE3C-3236-41AE-883E-68E0490B85BC}"/>
              </a:ext>
            </a:extLst>
          </p:cNvPr>
          <p:cNvSpPr>
            <a:spLocks noGrp="1"/>
          </p:cNvSpPr>
          <p:nvPr>
            <p:ph type="title"/>
          </p:nvPr>
        </p:nvSpPr>
        <p:spPr>
          <a:xfrm>
            <a:off x="1775520" y="1339850"/>
            <a:ext cx="10972800" cy="936625"/>
          </a:xfrm>
        </p:spPr>
        <p:txBody>
          <a:bodyPr/>
          <a:lstStyle/>
          <a:p>
            <a:r>
              <a:rPr lang="en-GB" dirty="0"/>
              <a:t>Flagship on Quantum Technologies</a:t>
            </a:r>
          </a:p>
        </p:txBody>
      </p:sp>
      <p:sp>
        <p:nvSpPr>
          <p:cNvPr id="6" name="Content Placeholder 2">
            <a:extLst>
              <a:ext uri="{FF2B5EF4-FFF2-40B4-BE49-F238E27FC236}">
                <a16:creationId xmlns:a16="http://schemas.microsoft.com/office/drawing/2014/main" id="{34717B67-8E75-493C-9F2F-4C43BD0701CA}"/>
              </a:ext>
            </a:extLst>
          </p:cNvPr>
          <p:cNvSpPr txBox="1">
            <a:spLocks/>
          </p:cNvSpPr>
          <p:nvPr/>
        </p:nvSpPr>
        <p:spPr bwMode="auto">
          <a:xfrm>
            <a:off x="1788785" y="2780929"/>
            <a:ext cx="8064896" cy="2952328"/>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2. What do you </a:t>
            </a:r>
            <a:r>
              <a:rPr kumimoji="0" lang="en-US" sz="2400" b="0" i="0" u="sng" strike="noStrike" kern="0" cap="none" spc="0" normalizeH="0" baseline="0" noProof="0" dirty="0">
                <a:ln>
                  <a:noFill/>
                </a:ln>
                <a:solidFill>
                  <a:srgbClr val="0F5494"/>
                </a:solidFill>
                <a:effectLst/>
                <a:uLnTx/>
                <a:uFillTx/>
                <a:latin typeface="Verdana"/>
                <a:ea typeface="+mn-ea"/>
                <a:cs typeface="+mn-cs"/>
              </a:rPr>
              <a:t>NOT</a:t>
            </a:r>
            <a:r>
              <a:rPr kumimoji="0" lang="en-US" sz="2400" b="0" i="0" u="none" strike="noStrike" kern="0" cap="none" spc="0" normalizeH="0" baseline="0" noProof="0" dirty="0">
                <a:ln>
                  <a:noFill/>
                </a:ln>
                <a:solidFill>
                  <a:srgbClr val="0F5494"/>
                </a:solidFill>
                <a:effectLst/>
                <a:uLnTx/>
                <a:uFillTx/>
                <a:latin typeface="Verdana"/>
                <a:ea typeface="+mn-ea"/>
                <a:cs typeface="+mn-cs"/>
              </a:rPr>
              <a:t> want?</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200" b="0" i="0" u="none" strike="noStrike" kern="0" cap="none" spc="0" normalizeH="0" baseline="0" noProof="0" dirty="0">
              <a:ln>
                <a:noFill/>
              </a:ln>
              <a:solidFill>
                <a:srgbClr val="0F5494"/>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F5494"/>
                </a:solidFill>
                <a:effectLst/>
                <a:uLnTx/>
                <a:uFillTx/>
                <a:latin typeface="Verdana"/>
                <a:ea typeface="+mn-ea"/>
                <a:cs typeface="+mn-cs"/>
              </a:rPr>
              <a:t>Pure academic consortia</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F5494"/>
                </a:solidFill>
                <a:effectLst/>
                <a:uLnTx/>
                <a:uFillTx/>
                <a:latin typeface="Verdana"/>
                <a:ea typeface="+mn-ea"/>
                <a:cs typeface="+mn-cs"/>
              </a:rPr>
              <a:t>Splitting of competences, incoherent approaches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srgbClr val="0F5494"/>
                </a:solidFill>
                <a:effectLst/>
                <a:uLnTx/>
                <a:uFillTx/>
                <a:latin typeface="Verdana"/>
                <a:ea typeface="+mn-ea"/>
                <a:cs typeface="+mn-cs"/>
              </a:rPr>
              <a:t>Non-addressed weaknesses in terms of supply chain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2420888"/>
            <a:ext cx="8567836" cy="3895725"/>
          </a:xfrm>
          <a:ln>
            <a:noFill/>
          </a:ln>
        </p:spPr>
        <p:txBody>
          <a:bodyPr/>
          <a:lstStyle/>
          <a:p>
            <a:pPr>
              <a:buNone/>
            </a:pPr>
            <a:r>
              <a:rPr lang="hu-HU" dirty="0"/>
              <a:t>3</a:t>
            </a:r>
            <a:r>
              <a:rPr lang="en-US" dirty="0"/>
              <a:t>. Is this new or has it been called before?</a:t>
            </a:r>
          </a:p>
          <a:p>
            <a:pPr>
              <a:buFont typeface="Arial" pitchFamily="34" charset="0"/>
              <a:buNone/>
            </a:pPr>
            <a:endParaRPr lang="en-US" sz="2200" dirty="0"/>
          </a:p>
          <a:p>
            <a:r>
              <a:rPr lang="en-US" sz="2200" dirty="0"/>
              <a:t>Continuation of activities of the Quantum Flagship ramp-up phase &amp; WP21-22</a:t>
            </a:r>
          </a:p>
          <a:p>
            <a:r>
              <a:rPr lang="en-US" sz="2200" dirty="0"/>
              <a:t>Entering the technology demonstration phase (support deployment activities)</a:t>
            </a:r>
          </a:p>
          <a:p>
            <a:r>
              <a:rPr lang="en-US" sz="2200" dirty="0"/>
              <a:t>In line with new </a:t>
            </a:r>
            <a:r>
              <a:rPr lang="en-US" sz="2200" dirty="0">
                <a:hlinkClick r:id="rId2"/>
              </a:rPr>
              <a:t>Strategic Research and Industry Agenda</a:t>
            </a:r>
            <a:endParaRPr lang="en-US" sz="2200" dirty="0"/>
          </a:p>
        </p:txBody>
      </p:sp>
      <p:sp>
        <p:nvSpPr>
          <p:cNvPr id="5" name="Title 1">
            <a:extLst>
              <a:ext uri="{FF2B5EF4-FFF2-40B4-BE49-F238E27FC236}">
                <a16:creationId xmlns:a16="http://schemas.microsoft.com/office/drawing/2014/main" id="{71271B95-DD55-42DC-A05D-DF6944829CD1}"/>
              </a:ext>
            </a:extLst>
          </p:cNvPr>
          <p:cNvSpPr>
            <a:spLocks noGrp="1"/>
          </p:cNvSpPr>
          <p:nvPr>
            <p:ph type="title"/>
          </p:nvPr>
        </p:nvSpPr>
        <p:spPr>
          <a:xfrm>
            <a:off x="527051" y="1339850"/>
            <a:ext cx="10972800" cy="936625"/>
          </a:xfrm>
        </p:spPr>
        <p:txBody>
          <a:bodyPr/>
          <a:lstStyle/>
          <a:p>
            <a:r>
              <a:rPr lang="en-GB" dirty="0"/>
              <a:t>Flagship on Quantum Technologies – Topic evolution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2276475"/>
            <a:ext cx="8753626" cy="3895725"/>
          </a:xfrm>
          <a:ln>
            <a:noFill/>
          </a:ln>
        </p:spPr>
        <p:txBody>
          <a:bodyPr/>
          <a:lstStyle/>
          <a:p>
            <a:pPr marL="808038" indent="-808038">
              <a:buNone/>
            </a:pPr>
            <a:r>
              <a:rPr lang="hu-HU" dirty="0"/>
              <a:t>4</a:t>
            </a:r>
            <a:r>
              <a:rPr lang="en-US" dirty="0"/>
              <a:t>. Current project portfolio</a:t>
            </a:r>
            <a:endParaRPr lang="en-US" sz="1400" dirty="0"/>
          </a:p>
          <a:p>
            <a:pPr marL="808038" indent="-808038">
              <a:buNone/>
            </a:pPr>
            <a:endParaRPr lang="en-US" sz="1000" i="1" dirty="0"/>
          </a:p>
          <a:p>
            <a:r>
              <a:rPr lang="en-US" sz="2200" dirty="0">
                <a:hlinkClick r:id="rId2"/>
              </a:rPr>
              <a:t>Quantum Flagship projects</a:t>
            </a:r>
            <a:r>
              <a:rPr lang="en-US" sz="2200" dirty="0"/>
              <a:t> under H2020 and HE (RIAs &amp; FPAs/SGAs)</a:t>
            </a:r>
            <a:endParaRPr lang="fr-BE" sz="2200" i="1" dirty="0"/>
          </a:p>
          <a:p>
            <a:pPr lvl="1">
              <a:buFont typeface="Arial" panose="020B0604020202020204" pitchFamily="34" charset="0"/>
              <a:buChar char="•"/>
            </a:pPr>
            <a:r>
              <a:rPr lang="en-GB" dirty="0">
                <a:solidFill>
                  <a:srgbClr val="0F5494"/>
                </a:solidFill>
                <a:ea typeface="+mn-ea"/>
                <a:cs typeface="+mn-cs"/>
              </a:rPr>
              <a:t>Quantum computing (platforms, software, EuroHPC)</a:t>
            </a:r>
          </a:p>
          <a:p>
            <a:pPr lvl="1">
              <a:buFont typeface="Arial" panose="020B0604020202020204" pitchFamily="34" charset="0"/>
              <a:buChar char="•"/>
            </a:pPr>
            <a:r>
              <a:rPr lang="en-GB" dirty="0">
                <a:solidFill>
                  <a:srgbClr val="0F5494"/>
                </a:solidFill>
                <a:ea typeface="+mn-ea"/>
                <a:cs typeface="+mn-cs"/>
              </a:rPr>
              <a:t>Quantum simulations</a:t>
            </a:r>
          </a:p>
          <a:p>
            <a:pPr lvl="1">
              <a:buFont typeface="Arial" panose="020B0604020202020204" pitchFamily="34" charset="0"/>
              <a:buChar char="•"/>
            </a:pPr>
            <a:r>
              <a:rPr lang="en-GB" sz="2000" dirty="0">
                <a:solidFill>
                  <a:srgbClr val="0F5494"/>
                </a:solidFill>
                <a:ea typeface="+mn-ea"/>
                <a:cs typeface="+mn-cs"/>
              </a:rPr>
              <a:t>Quantum communications (infrastructure: EuroQCI)</a:t>
            </a:r>
          </a:p>
          <a:p>
            <a:pPr lvl="1">
              <a:buFont typeface="Arial" panose="020B0604020202020204" pitchFamily="34" charset="0"/>
              <a:buChar char="•"/>
            </a:pPr>
            <a:r>
              <a:rPr lang="en-GB" dirty="0">
                <a:solidFill>
                  <a:srgbClr val="0F5494"/>
                </a:solidFill>
                <a:ea typeface="+mn-ea"/>
                <a:cs typeface="+mn-cs"/>
              </a:rPr>
              <a:t>Quantum sensing and metrology</a:t>
            </a:r>
          </a:p>
          <a:p>
            <a:pPr lvl="1">
              <a:buFont typeface="Arial" panose="020B0604020202020204" pitchFamily="34" charset="0"/>
              <a:buChar char="•"/>
            </a:pPr>
            <a:r>
              <a:rPr lang="en-GB" sz="2000" dirty="0">
                <a:solidFill>
                  <a:srgbClr val="0F5494"/>
                </a:solidFill>
                <a:ea typeface="+mn-ea"/>
                <a:cs typeface="+mn-cs"/>
              </a:rPr>
              <a:t>Basic science</a:t>
            </a:r>
            <a:endParaRPr lang="en-GB" dirty="0">
              <a:solidFill>
                <a:srgbClr val="0F5494"/>
              </a:solidFill>
              <a:ea typeface="+mn-ea"/>
              <a:cs typeface="+mn-cs"/>
            </a:endParaRPr>
          </a:p>
          <a:p>
            <a:pPr lvl="1">
              <a:buFont typeface="Arial" panose="020B0604020202020204" pitchFamily="34" charset="0"/>
              <a:buChar char="•"/>
            </a:pPr>
            <a:r>
              <a:rPr lang="en-GB" sz="2000" dirty="0">
                <a:solidFill>
                  <a:srgbClr val="0F5494"/>
                </a:solidFill>
                <a:ea typeface="+mn-ea"/>
                <a:cs typeface="+mn-cs"/>
              </a:rPr>
              <a:t>Pilot lines </a:t>
            </a:r>
            <a:r>
              <a:rPr lang="en-GB" dirty="0">
                <a:solidFill>
                  <a:srgbClr val="0F5494"/>
                </a:solidFill>
                <a:ea typeface="+mn-ea"/>
                <a:cs typeface="+mn-cs"/>
              </a:rPr>
              <a:t>and testing facilities</a:t>
            </a:r>
            <a:endParaRPr lang="en-GB" sz="2000" dirty="0"/>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527051" y="1339850"/>
            <a:ext cx="10972800" cy="936625"/>
          </a:xfrm>
        </p:spPr>
        <p:txBody>
          <a:bodyPr/>
          <a:lstStyle/>
          <a:p>
            <a:r>
              <a:rPr lang="en-GB" dirty="0"/>
              <a:t>Flagship on Quantum Technologies – Topic evolution</a:t>
            </a:r>
          </a:p>
        </p:txBody>
      </p:sp>
    </p:spTree>
    <p:extLst>
      <p:ext uri="{BB962C8B-B14F-4D97-AF65-F5344CB8AC3E}">
        <p14:creationId xmlns:p14="http://schemas.microsoft.com/office/powerpoint/2010/main" val="2930655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bject 104"/>
          <p:cNvSpPr/>
          <p:nvPr/>
        </p:nvSpPr>
        <p:spPr>
          <a:xfrm>
            <a:off x="3450064" y="5334281"/>
            <a:ext cx="1830768" cy="253782"/>
          </a:xfrm>
          <a:custGeom>
            <a:avLst/>
            <a:gdLst/>
            <a:ahLst/>
            <a:cxnLst/>
            <a:rect l="l" t="t" r="r" b="b"/>
            <a:pathLst>
              <a:path w="1969770" h="273050">
                <a:moveTo>
                  <a:pt x="1969770" y="0"/>
                </a:moveTo>
                <a:lnTo>
                  <a:pt x="630567" y="0"/>
                </a:lnTo>
                <a:lnTo>
                  <a:pt x="0" y="0"/>
                </a:lnTo>
                <a:lnTo>
                  <a:pt x="0" y="272808"/>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5" name="object 105"/>
          <p:cNvSpPr/>
          <p:nvPr/>
        </p:nvSpPr>
        <p:spPr>
          <a:xfrm>
            <a:off x="3427561" y="5606052"/>
            <a:ext cx="88765"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8" name="object 108"/>
          <p:cNvSpPr/>
          <p:nvPr/>
        </p:nvSpPr>
        <p:spPr>
          <a:xfrm>
            <a:off x="4012498" y="4946304"/>
            <a:ext cx="170883" cy="258372"/>
          </a:xfrm>
          <a:prstGeom prst="rect">
            <a:avLst/>
          </a:prstGeom>
          <a:blipFill>
            <a:blip r:embed="rId4"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9" name="object 109"/>
          <p:cNvSpPr/>
          <p:nvPr/>
        </p:nvSpPr>
        <p:spPr>
          <a:xfrm>
            <a:off x="4321784" y="4952933"/>
            <a:ext cx="210821" cy="258605"/>
          </a:xfrm>
          <a:prstGeom prst="rect">
            <a:avLst/>
          </a:prstGeom>
          <a:blipFill>
            <a:blip r:embed="rId5"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 name="object 2"/>
          <p:cNvSpPr txBox="1"/>
          <p:nvPr/>
        </p:nvSpPr>
        <p:spPr>
          <a:xfrm>
            <a:off x="6176978" y="3615208"/>
            <a:ext cx="1607086" cy="398372"/>
          </a:xfrm>
          <a:prstGeom prst="rect">
            <a:avLst/>
          </a:prstGeom>
        </p:spPr>
        <p:txBody>
          <a:bodyPr vert="horz" wrap="square" lIns="0" tIns="11804" rIns="0" bIns="0" rtlCol="0">
            <a:spAutoFit/>
          </a:bodyPr>
          <a:lstStyle/>
          <a:p>
            <a:pPr marL="11804" marR="4722" lvl="0" indent="-590" algn="ctr"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47" normalizeH="0" baseline="0" noProof="0">
                <a:ln>
                  <a:noFill/>
                </a:ln>
                <a:solidFill>
                  <a:srgbClr val="151144"/>
                </a:solidFill>
                <a:effectLst/>
                <a:uLnTx/>
                <a:uFillTx/>
                <a:latin typeface="Arial"/>
                <a:ea typeface="+mn-ea"/>
                <a:cs typeface="Arial"/>
                <a:sym typeface="Helvetica Light"/>
              </a:rPr>
              <a:t>QUANTUM  </a:t>
            </a:r>
            <a:r>
              <a:rPr kumimoji="0" sz="837" b="1" i="0" u="none" strike="noStrike" kern="1200" cap="none" spc="42" normalizeH="0" baseline="0" noProof="0">
                <a:ln>
                  <a:noFill/>
                </a:ln>
                <a:solidFill>
                  <a:srgbClr val="151144"/>
                </a:solidFill>
                <a:effectLst/>
                <a:uLnTx/>
                <a:uFillTx/>
                <a:latin typeface="Arial"/>
                <a:ea typeface="+mn-ea"/>
                <a:cs typeface="Arial"/>
                <a:sym typeface="Helvetica Light"/>
              </a:rPr>
              <a:t>COMMUNICATION  </a:t>
            </a:r>
            <a:r>
              <a:rPr kumimoji="0" sz="837" b="1" i="0" u="none" strike="noStrike" kern="1200" cap="none" spc="19" normalizeH="0" baseline="0" noProof="0">
                <a:ln>
                  <a:noFill/>
                </a:ln>
                <a:solidFill>
                  <a:srgbClr val="151144"/>
                </a:solidFill>
                <a:effectLst/>
                <a:uLnTx/>
                <a:uFillTx/>
                <a:latin typeface="Arial"/>
                <a:ea typeface="+mn-ea"/>
                <a:cs typeface="Arial"/>
                <a:sym typeface="Helvetica Light"/>
              </a:rPr>
              <a:t>INFRASTRUCTURE</a:t>
            </a:r>
            <a:r>
              <a:rPr kumimoji="0" sz="837" b="1" i="0" u="none" strike="noStrike" kern="1200" cap="none" spc="-47" normalizeH="0" baseline="0" noProof="0">
                <a:ln>
                  <a:noFill/>
                </a:ln>
                <a:solidFill>
                  <a:srgbClr val="151144"/>
                </a:solidFill>
                <a:effectLst/>
                <a:uLnTx/>
                <a:uFillTx/>
                <a:latin typeface="Arial"/>
                <a:ea typeface="+mn-ea"/>
                <a:cs typeface="Arial"/>
                <a:sym typeface="Helvetica Light"/>
              </a:rPr>
              <a:t> </a:t>
            </a:r>
            <a:r>
              <a:rPr kumimoji="0" sz="837" b="1" i="0" u="none" strike="noStrike" kern="1200" cap="none" spc="28" normalizeH="0" baseline="0" noProof="0">
                <a:ln>
                  <a:noFill/>
                </a:ln>
                <a:solidFill>
                  <a:srgbClr val="151144"/>
                </a:solidFill>
                <a:effectLst/>
                <a:uLnTx/>
                <a:uFillTx/>
                <a:latin typeface="Arial"/>
                <a:ea typeface="+mn-ea"/>
                <a:cs typeface="Arial"/>
                <a:sym typeface="Helvetica Light"/>
              </a:rPr>
              <a:t>(EuroQCI)</a:t>
            </a:r>
            <a:endParaRPr kumimoji="0" sz="837"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3" name="object 3"/>
          <p:cNvSpPr txBox="1"/>
          <p:nvPr/>
        </p:nvSpPr>
        <p:spPr>
          <a:xfrm>
            <a:off x="9273039" y="3953310"/>
            <a:ext cx="1646628" cy="269554"/>
          </a:xfrm>
          <a:prstGeom prst="rect">
            <a:avLst/>
          </a:prstGeom>
        </p:spPr>
        <p:txBody>
          <a:bodyPr vert="horz" wrap="square" lIns="0" tIns="11804" rIns="0" bIns="0" rtlCol="0">
            <a:spAutoFit/>
          </a:bodyPr>
          <a:lstStyle/>
          <a:p>
            <a:pPr marL="11804" marR="4722" lvl="0" indent="154633" algn="l"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47" normalizeH="0" baseline="0" noProof="0">
                <a:ln>
                  <a:noFill/>
                </a:ln>
                <a:solidFill>
                  <a:srgbClr val="151144"/>
                </a:solidFill>
                <a:effectLst/>
                <a:uLnTx/>
                <a:uFillTx/>
                <a:latin typeface="Arial"/>
                <a:ea typeface="+mn-ea"/>
                <a:cs typeface="Arial"/>
                <a:sym typeface="Helvetica Light"/>
              </a:rPr>
              <a:t>QUANTUM </a:t>
            </a:r>
            <a:r>
              <a:rPr kumimoji="0" sz="837" b="1" i="0" u="none" strike="noStrike" kern="1200" cap="none" spc="37" normalizeH="0" baseline="0" noProof="0">
                <a:ln>
                  <a:noFill/>
                </a:ln>
                <a:solidFill>
                  <a:srgbClr val="151144"/>
                </a:solidFill>
                <a:effectLst/>
                <a:uLnTx/>
                <a:uFillTx/>
                <a:latin typeface="Arial"/>
                <a:ea typeface="+mn-ea"/>
                <a:cs typeface="Arial"/>
                <a:sym typeface="Helvetica Light"/>
              </a:rPr>
              <a:t>COMPUTING  </a:t>
            </a:r>
            <a:r>
              <a:rPr kumimoji="0" sz="837" b="1" i="0" u="none" strike="noStrike" kern="1200" cap="none" spc="19" normalizeH="0" baseline="0" noProof="0">
                <a:ln>
                  <a:noFill/>
                </a:ln>
                <a:solidFill>
                  <a:srgbClr val="151144"/>
                </a:solidFill>
                <a:effectLst/>
                <a:uLnTx/>
                <a:uFillTx/>
                <a:latin typeface="Arial"/>
                <a:ea typeface="+mn-ea"/>
                <a:cs typeface="Arial"/>
                <a:sym typeface="Helvetica Light"/>
              </a:rPr>
              <a:t>INFRASTRUCTURE</a:t>
            </a:r>
            <a:r>
              <a:rPr kumimoji="0" sz="837" b="1" i="0" u="none" strike="noStrike" kern="1200" cap="none" spc="-56" normalizeH="0" baseline="0" noProof="0">
                <a:ln>
                  <a:noFill/>
                </a:ln>
                <a:solidFill>
                  <a:srgbClr val="151144"/>
                </a:solidFill>
                <a:effectLst/>
                <a:uLnTx/>
                <a:uFillTx/>
                <a:latin typeface="Arial"/>
                <a:ea typeface="+mn-ea"/>
                <a:cs typeface="Arial"/>
                <a:sym typeface="Helvetica Light"/>
              </a:rPr>
              <a:t> </a:t>
            </a:r>
            <a:r>
              <a:rPr kumimoji="0" sz="837" b="1" i="0" u="none" strike="noStrike" kern="1200" cap="none" spc="33" normalizeH="0" baseline="0" noProof="0">
                <a:ln>
                  <a:noFill/>
                </a:ln>
                <a:solidFill>
                  <a:srgbClr val="151144"/>
                </a:solidFill>
                <a:effectLst/>
                <a:uLnTx/>
                <a:uFillTx/>
                <a:latin typeface="Arial"/>
                <a:ea typeface="+mn-ea"/>
                <a:cs typeface="Arial"/>
                <a:sym typeface="Helvetica Light"/>
              </a:rPr>
              <a:t>(EuroHPC)</a:t>
            </a:r>
            <a:endParaRPr kumimoji="0" sz="837"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4" name="object 4"/>
          <p:cNvSpPr/>
          <p:nvPr/>
        </p:nvSpPr>
        <p:spPr>
          <a:xfrm>
            <a:off x="6320215" y="564003"/>
            <a:ext cx="933679" cy="634454"/>
          </a:xfrm>
          <a:custGeom>
            <a:avLst/>
            <a:gdLst/>
            <a:ahLst/>
            <a:cxnLst/>
            <a:rect l="l" t="t" r="r" b="b"/>
            <a:pathLst>
              <a:path w="1004570" h="682625">
                <a:moveTo>
                  <a:pt x="0" y="0"/>
                </a:moveTo>
                <a:lnTo>
                  <a:pt x="1004125" y="0"/>
                </a:lnTo>
                <a:lnTo>
                  <a:pt x="1004125" y="682053"/>
                </a:lnTo>
                <a:lnTo>
                  <a:pt x="0" y="682053"/>
                </a:lnTo>
                <a:lnTo>
                  <a:pt x="0" y="0"/>
                </a:lnTo>
                <a:close/>
              </a:path>
            </a:pathLst>
          </a:custGeom>
          <a:solidFill>
            <a:srgbClr val="FFFFFF"/>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 name="object 5"/>
          <p:cNvSpPr/>
          <p:nvPr/>
        </p:nvSpPr>
        <p:spPr>
          <a:xfrm>
            <a:off x="6338169" y="581374"/>
            <a:ext cx="897678" cy="598452"/>
          </a:xfrm>
          <a:custGeom>
            <a:avLst/>
            <a:gdLst/>
            <a:ahLst/>
            <a:cxnLst/>
            <a:rect l="l" t="t" r="r" b="b"/>
            <a:pathLst>
              <a:path w="965834" h="643890">
                <a:moveTo>
                  <a:pt x="0" y="0"/>
                </a:moveTo>
                <a:lnTo>
                  <a:pt x="965504" y="0"/>
                </a:lnTo>
                <a:lnTo>
                  <a:pt x="965504" y="643674"/>
                </a:lnTo>
                <a:lnTo>
                  <a:pt x="0" y="643674"/>
                </a:lnTo>
                <a:lnTo>
                  <a:pt x="0" y="0"/>
                </a:lnTo>
                <a:close/>
              </a:path>
            </a:pathLst>
          </a:custGeom>
          <a:solidFill>
            <a:srgbClr val="034EA2"/>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 name="object 6"/>
          <p:cNvSpPr/>
          <p:nvPr/>
        </p:nvSpPr>
        <p:spPr>
          <a:xfrm>
            <a:off x="6755748" y="652943"/>
            <a:ext cx="61970" cy="59019"/>
          </a:xfrm>
          <a:custGeom>
            <a:avLst/>
            <a:gdLst/>
            <a:ahLst/>
            <a:cxnLst/>
            <a:rect l="l" t="t" r="r" b="b"/>
            <a:pathLst>
              <a:path w="66675" h="63500">
                <a:moveTo>
                  <a:pt x="33264" y="0"/>
                </a:moveTo>
                <a:lnTo>
                  <a:pt x="25453" y="24358"/>
                </a:lnTo>
                <a:lnTo>
                  <a:pt x="0" y="24358"/>
                </a:lnTo>
                <a:lnTo>
                  <a:pt x="20640" y="39204"/>
                </a:lnTo>
                <a:lnTo>
                  <a:pt x="12893" y="63246"/>
                </a:lnTo>
                <a:lnTo>
                  <a:pt x="33264" y="48374"/>
                </a:lnTo>
                <a:lnTo>
                  <a:pt x="48842" y="48374"/>
                </a:lnTo>
                <a:lnTo>
                  <a:pt x="45887" y="39204"/>
                </a:lnTo>
                <a:lnTo>
                  <a:pt x="66540" y="24358"/>
                </a:lnTo>
                <a:lnTo>
                  <a:pt x="25453" y="24358"/>
                </a:lnTo>
                <a:lnTo>
                  <a:pt x="41074" y="24333"/>
                </a:lnTo>
                <a:lnTo>
                  <a:pt x="33264" y="0"/>
                </a:lnTo>
                <a:close/>
              </a:path>
              <a:path w="66675" h="63500">
                <a:moveTo>
                  <a:pt x="48842" y="48374"/>
                </a:moveTo>
                <a:lnTo>
                  <a:pt x="33264" y="48374"/>
                </a:lnTo>
                <a:lnTo>
                  <a:pt x="53634" y="63246"/>
                </a:lnTo>
                <a:lnTo>
                  <a:pt x="48842" y="48374"/>
                </a:lnTo>
                <a:close/>
              </a:path>
            </a:pathLst>
          </a:custGeom>
          <a:solidFill>
            <a:srgbClr val="FFF20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 name="object 7"/>
          <p:cNvSpPr/>
          <p:nvPr/>
        </p:nvSpPr>
        <p:spPr>
          <a:xfrm>
            <a:off x="6586053" y="679247"/>
            <a:ext cx="133532" cy="130665"/>
          </a:xfrm>
          <a:prstGeom prst="rect">
            <a:avLst/>
          </a:prstGeom>
          <a:blipFill>
            <a:blip r:embed="rId6"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 name="object 8"/>
          <p:cNvSpPr/>
          <p:nvPr/>
        </p:nvSpPr>
        <p:spPr>
          <a:xfrm>
            <a:off x="6559775" y="848979"/>
            <a:ext cx="61970" cy="59019"/>
          </a:xfrm>
          <a:custGeom>
            <a:avLst/>
            <a:gdLst/>
            <a:ahLst/>
            <a:cxnLst/>
            <a:rect l="l" t="t" r="r" b="b"/>
            <a:pathLst>
              <a:path w="66675" h="63500">
                <a:moveTo>
                  <a:pt x="33241" y="0"/>
                </a:moveTo>
                <a:lnTo>
                  <a:pt x="25430" y="24409"/>
                </a:lnTo>
                <a:lnTo>
                  <a:pt x="0" y="24409"/>
                </a:lnTo>
                <a:lnTo>
                  <a:pt x="20617" y="39230"/>
                </a:lnTo>
                <a:lnTo>
                  <a:pt x="12870" y="63271"/>
                </a:lnTo>
                <a:lnTo>
                  <a:pt x="33241" y="48399"/>
                </a:lnTo>
                <a:lnTo>
                  <a:pt x="48815" y="48399"/>
                </a:lnTo>
                <a:lnTo>
                  <a:pt x="45865" y="39230"/>
                </a:lnTo>
                <a:lnTo>
                  <a:pt x="66470" y="24409"/>
                </a:lnTo>
                <a:lnTo>
                  <a:pt x="25430" y="24409"/>
                </a:lnTo>
                <a:lnTo>
                  <a:pt x="41051" y="24358"/>
                </a:lnTo>
                <a:lnTo>
                  <a:pt x="33241" y="0"/>
                </a:lnTo>
                <a:close/>
              </a:path>
              <a:path w="66675" h="63500">
                <a:moveTo>
                  <a:pt x="48815" y="48399"/>
                </a:moveTo>
                <a:lnTo>
                  <a:pt x="33241" y="48399"/>
                </a:lnTo>
                <a:lnTo>
                  <a:pt x="53599" y="63271"/>
                </a:lnTo>
                <a:lnTo>
                  <a:pt x="48815" y="48399"/>
                </a:lnTo>
                <a:close/>
              </a:path>
            </a:pathLst>
          </a:custGeom>
          <a:solidFill>
            <a:srgbClr val="FFF20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 name="object 9"/>
          <p:cNvSpPr/>
          <p:nvPr/>
        </p:nvSpPr>
        <p:spPr>
          <a:xfrm>
            <a:off x="6586049" y="947141"/>
            <a:ext cx="133680" cy="130643"/>
          </a:xfrm>
          <a:prstGeom prst="rect">
            <a:avLst/>
          </a:prstGeom>
          <a:blipFill>
            <a:blip r:embed="rId7"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 name="object 10"/>
          <p:cNvSpPr/>
          <p:nvPr/>
        </p:nvSpPr>
        <p:spPr>
          <a:xfrm>
            <a:off x="6755757" y="1045009"/>
            <a:ext cx="61970" cy="59019"/>
          </a:xfrm>
          <a:custGeom>
            <a:avLst/>
            <a:gdLst/>
            <a:ahLst/>
            <a:cxnLst/>
            <a:rect l="l" t="t" r="r" b="b"/>
            <a:pathLst>
              <a:path w="66675" h="63500">
                <a:moveTo>
                  <a:pt x="33264" y="0"/>
                </a:moveTo>
                <a:lnTo>
                  <a:pt x="25478" y="24384"/>
                </a:lnTo>
                <a:lnTo>
                  <a:pt x="0" y="24384"/>
                </a:lnTo>
                <a:lnTo>
                  <a:pt x="20652" y="39230"/>
                </a:lnTo>
                <a:lnTo>
                  <a:pt x="12905" y="63271"/>
                </a:lnTo>
                <a:lnTo>
                  <a:pt x="33276" y="48399"/>
                </a:lnTo>
                <a:lnTo>
                  <a:pt x="48842" y="48399"/>
                </a:lnTo>
                <a:lnTo>
                  <a:pt x="45887" y="39230"/>
                </a:lnTo>
                <a:lnTo>
                  <a:pt x="66540" y="24384"/>
                </a:lnTo>
                <a:lnTo>
                  <a:pt x="25478" y="24384"/>
                </a:lnTo>
                <a:lnTo>
                  <a:pt x="41074" y="24358"/>
                </a:lnTo>
                <a:lnTo>
                  <a:pt x="33264" y="0"/>
                </a:lnTo>
                <a:close/>
              </a:path>
              <a:path w="66675" h="63500">
                <a:moveTo>
                  <a:pt x="48842" y="48399"/>
                </a:moveTo>
                <a:lnTo>
                  <a:pt x="33276" y="48399"/>
                </a:lnTo>
                <a:lnTo>
                  <a:pt x="53634" y="63271"/>
                </a:lnTo>
                <a:lnTo>
                  <a:pt x="48842" y="48399"/>
                </a:lnTo>
                <a:close/>
              </a:path>
            </a:pathLst>
          </a:custGeom>
          <a:solidFill>
            <a:srgbClr val="FFF20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 name="object 11"/>
          <p:cNvSpPr/>
          <p:nvPr/>
        </p:nvSpPr>
        <p:spPr>
          <a:xfrm>
            <a:off x="6853633" y="947141"/>
            <a:ext cx="133671" cy="130643"/>
          </a:xfrm>
          <a:prstGeom prst="rect">
            <a:avLst/>
          </a:prstGeom>
          <a:blipFill>
            <a:blip r:embed="rId8"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 name="object 12"/>
          <p:cNvSpPr/>
          <p:nvPr/>
        </p:nvSpPr>
        <p:spPr>
          <a:xfrm>
            <a:off x="6951486" y="848705"/>
            <a:ext cx="61970" cy="59019"/>
          </a:xfrm>
          <a:custGeom>
            <a:avLst/>
            <a:gdLst/>
            <a:ahLst/>
            <a:cxnLst/>
            <a:rect l="l" t="t" r="r" b="b"/>
            <a:pathLst>
              <a:path w="66675" h="63500">
                <a:moveTo>
                  <a:pt x="33264" y="0"/>
                </a:moveTo>
                <a:lnTo>
                  <a:pt x="25466" y="24384"/>
                </a:lnTo>
                <a:lnTo>
                  <a:pt x="0" y="24384"/>
                </a:lnTo>
                <a:lnTo>
                  <a:pt x="20652" y="39230"/>
                </a:lnTo>
                <a:lnTo>
                  <a:pt x="12918" y="63271"/>
                </a:lnTo>
                <a:lnTo>
                  <a:pt x="33264" y="48374"/>
                </a:lnTo>
                <a:lnTo>
                  <a:pt x="48834" y="48374"/>
                </a:lnTo>
                <a:lnTo>
                  <a:pt x="45887" y="39230"/>
                </a:lnTo>
                <a:lnTo>
                  <a:pt x="66553" y="24384"/>
                </a:lnTo>
                <a:lnTo>
                  <a:pt x="25466" y="24384"/>
                </a:lnTo>
                <a:lnTo>
                  <a:pt x="41074" y="24358"/>
                </a:lnTo>
                <a:lnTo>
                  <a:pt x="33264" y="0"/>
                </a:lnTo>
                <a:close/>
              </a:path>
              <a:path w="66675" h="63500">
                <a:moveTo>
                  <a:pt x="48834" y="48374"/>
                </a:moveTo>
                <a:lnTo>
                  <a:pt x="33264" y="48374"/>
                </a:lnTo>
                <a:lnTo>
                  <a:pt x="53634" y="63271"/>
                </a:lnTo>
                <a:lnTo>
                  <a:pt x="48834" y="48374"/>
                </a:lnTo>
                <a:close/>
              </a:path>
            </a:pathLst>
          </a:custGeom>
          <a:solidFill>
            <a:srgbClr val="FFF20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 name="object 13"/>
          <p:cNvSpPr/>
          <p:nvPr/>
        </p:nvSpPr>
        <p:spPr>
          <a:xfrm>
            <a:off x="6853943" y="679269"/>
            <a:ext cx="133361" cy="130349"/>
          </a:xfrm>
          <a:prstGeom prst="rect">
            <a:avLst/>
          </a:prstGeom>
          <a:blipFill>
            <a:blip r:embed="rId9"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4" name="object 14"/>
          <p:cNvSpPr/>
          <p:nvPr/>
        </p:nvSpPr>
        <p:spPr>
          <a:xfrm>
            <a:off x="7340087" y="3443141"/>
            <a:ext cx="249650" cy="166434"/>
          </a:xfrm>
          <a:custGeom>
            <a:avLst/>
            <a:gdLst/>
            <a:ahLst/>
            <a:cxnLst/>
            <a:rect l="l" t="t" r="r" b="b"/>
            <a:pathLst>
              <a:path w="268604" h="179070">
                <a:moveTo>
                  <a:pt x="0" y="0"/>
                </a:moveTo>
                <a:lnTo>
                  <a:pt x="268452" y="0"/>
                </a:lnTo>
                <a:lnTo>
                  <a:pt x="268452" y="178968"/>
                </a:lnTo>
                <a:lnTo>
                  <a:pt x="0" y="178968"/>
                </a:lnTo>
                <a:lnTo>
                  <a:pt x="0" y="0"/>
                </a:lnTo>
                <a:close/>
              </a:path>
            </a:pathLst>
          </a:custGeom>
          <a:solidFill>
            <a:srgbClr val="034EA2"/>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5" name="object 15"/>
          <p:cNvSpPr/>
          <p:nvPr/>
        </p:nvSpPr>
        <p:spPr>
          <a:xfrm>
            <a:off x="7401707" y="3463031"/>
            <a:ext cx="126105" cy="125368"/>
          </a:xfrm>
          <a:prstGeom prst="rect">
            <a:avLst/>
          </a:prstGeom>
          <a:blipFill>
            <a:blip r:embed="rId10"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6" name="object 16"/>
          <p:cNvSpPr/>
          <p:nvPr/>
        </p:nvSpPr>
        <p:spPr>
          <a:xfrm>
            <a:off x="7028766" y="4078994"/>
            <a:ext cx="315586" cy="313980"/>
          </a:xfrm>
          <a:prstGeom prst="rect">
            <a:avLst/>
          </a:prstGeom>
          <a:blipFill>
            <a:blip r:embed="rId11"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7" name="object 17"/>
          <p:cNvSpPr/>
          <p:nvPr/>
        </p:nvSpPr>
        <p:spPr>
          <a:xfrm>
            <a:off x="6668288" y="4111932"/>
            <a:ext cx="264995" cy="250241"/>
          </a:xfrm>
          <a:custGeom>
            <a:avLst/>
            <a:gdLst/>
            <a:ahLst/>
            <a:cxnLst/>
            <a:rect l="l" t="t" r="r" b="b"/>
            <a:pathLst>
              <a:path w="285115" h="269239">
                <a:moveTo>
                  <a:pt x="142557" y="0"/>
                </a:moveTo>
                <a:lnTo>
                  <a:pt x="87969" y="10160"/>
                </a:lnTo>
                <a:lnTo>
                  <a:pt x="41744" y="39370"/>
                </a:lnTo>
                <a:lnTo>
                  <a:pt x="10780" y="82550"/>
                </a:lnTo>
                <a:lnTo>
                  <a:pt x="0" y="134620"/>
                </a:lnTo>
                <a:lnTo>
                  <a:pt x="2738" y="161290"/>
                </a:lnTo>
                <a:lnTo>
                  <a:pt x="23869" y="209550"/>
                </a:lnTo>
                <a:lnTo>
                  <a:pt x="63508" y="247650"/>
                </a:lnTo>
                <a:lnTo>
                  <a:pt x="114521" y="266700"/>
                </a:lnTo>
                <a:lnTo>
                  <a:pt x="142557" y="269240"/>
                </a:lnTo>
                <a:lnTo>
                  <a:pt x="170569" y="266700"/>
                </a:lnTo>
                <a:lnTo>
                  <a:pt x="197118" y="259080"/>
                </a:lnTo>
                <a:lnTo>
                  <a:pt x="199836" y="257810"/>
                </a:lnTo>
                <a:lnTo>
                  <a:pt x="142557" y="257810"/>
                </a:lnTo>
                <a:lnTo>
                  <a:pt x="91970" y="248920"/>
                </a:lnTo>
                <a:lnTo>
                  <a:pt x="50615" y="222250"/>
                </a:lnTo>
                <a:lnTo>
                  <a:pt x="22710" y="182880"/>
                </a:lnTo>
                <a:lnTo>
                  <a:pt x="12471" y="134620"/>
                </a:lnTo>
                <a:lnTo>
                  <a:pt x="22710" y="86360"/>
                </a:lnTo>
                <a:lnTo>
                  <a:pt x="50615" y="46990"/>
                </a:lnTo>
                <a:lnTo>
                  <a:pt x="91970" y="21590"/>
                </a:lnTo>
                <a:lnTo>
                  <a:pt x="142557" y="11430"/>
                </a:lnTo>
                <a:lnTo>
                  <a:pt x="199836" y="11430"/>
                </a:lnTo>
                <a:lnTo>
                  <a:pt x="197118" y="10160"/>
                </a:lnTo>
                <a:lnTo>
                  <a:pt x="170569" y="2540"/>
                </a:lnTo>
                <a:lnTo>
                  <a:pt x="142557" y="0"/>
                </a:lnTo>
                <a:close/>
              </a:path>
              <a:path w="285115" h="269239">
                <a:moveTo>
                  <a:pt x="266292" y="68580"/>
                </a:moveTo>
                <a:lnTo>
                  <a:pt x="252349" y="68580"/>
                </a:lnTo>
                <a:lnTo>
                  <a:pt x="260919" y="83820"/>
                </a:lnTo>
                <a:lnTo>
                  <a:pt x="267268" y="100330"/>
                </a:lnTo>
                <a:lnTo>
                  <a:pt x="271212" y="116840"/>
                </a:lnTo>
                <a:lnTo>
                  <a:pt x="272567" y="134620"/>
                </a:lnTo>
                <a:lnTo>
                  <a:pt x="262334" y="182880"/>
                </a:lnTo>
                <a:lnTo>
                  <a:pt x="234446" y="222250"/>
                </a:lnTo>
                <a:lnTo>
                  <a:pt x="193116" y="248920"/>
                </a:lnTo>
                <a:lnTo>
                  <a:pt x="142557" y="257810"/>
                </a:lnTo>
                <a:lnTo>
                  <a:pt x="199836" y="257810"/>
                </a:lnTo>
                <a:lnTo>
                  <a:pt x="243344" y="229870"/>
                </a:lnTo>
                <a:lnTo>
                  <a:pt x="274286" y="186690"/>
                </a:lnTo>
                <a:lnTo>
                  <a:pt x="285064" y="134620"/>
                </a:lnTo>
                <a:lnTo>
                  <a:pt x="282326" y="107950"/>
                </a:lnTo>
                <a:lnTo>
                  <a:pt x="274286" y="82550"/>
                </a:lnTo>
                <a:lnTo>
                  <a:pt x="266292" y="68580"/>
                </a:lnTo>
                <a:close/>
              </a:path>
              <a:path w="285115" h="269239">
                <a:moveTo>
                  <a:pt x="122859" y="157480"/>
                </a:moveTo>
                <a:lnTo>
                  <a:pt x="107061" y="157480"/>
                </a:lnTo>
                <a:lnTo>
                  <a:pt x="112572" y="165100"/>
                </a:lnTo>
                <a:lnTo>
                  <a:pt x="114160" y="167640"/>
                </a:lnTo>
                <a:lnTo>
                  <a:pt x="117309" y="176530"/>
                </a:lnTo>
                <a:lnTo>
                  <a:pt x="120777" y="179070"/>
                </a:lnTo>
                <a:lnTo>
                  <a:pt x="123355" y="181610"/>
                </a:lnTo>
                <a:lnTo>
                  <a:pt x="125666" y="182880"/>
                </a:lnTo>
                <a:lnTo>
                  <a:pt x="126161" y="184150"/>
                </a:lnTo>
                <a:lnTo>
                  <a:pt x="125895" y="184150"/>
                </a:lnTo>
                <a:lnTo>
                  <a:pt x="124993" y="186690"/>
                </a:lnTo>
                <a:lnTo>
                  <a:pt x="121754" y="193040"/>
                </a:lnTo>
                <a:lnTo>
                  <a:pt x="117830" y="200660"/>
                </a:lnTo>
                <a:lnTo>
                  <a:pt x="122694" y="212090"/>
                </a:lnTo>
                <a:lnTo>
                  <a:pt x="126436" y="219710"/>
                </a:lnTo>
                <a:lnTo>
                  <a:pt x="131179" y="227330"/>
                </a:lnTo>
                <a:lnTo>
                  <a:pt x="137516" y="232410"/>
                </a:lnTo>
                <a:lnTo>
                  <a:pt x="146037" y="234950"/>
                </a:lnTo>
                <a:lnTo>
                  <a:pt x="154782" y="233680"/>
                </a:lnTo>
                <a:lnTo>
                  <a:pt x="163441" y="231140"/>
                </a:lnTo>
                <a:lnTo>
                  <a:pt x="170820" y="226060"/>
                </a:lnTo>
                <a:lnTo>
                  <a:pt x="172784" y="223520"/>
                </a:lnTo>
                <a:lnTo>
                  <a:pt x="141249" y="223520"/>
                </a:lnTo>
                <a:lnTo>
                  <a:pt x="134200" y="207010"/>
                </a:lnTo>
                <a:lnTo>
                  <a:pt x="133807" y="207010"/>
                </a:lnTo>
                <a:lnTo>
                  <a:pt x="133451" y="205740"/>
                </a:lnTo>
                <a:lnTo>
                  <a:pt x="131597" y="201930"/>
                </a:lnTo>
                <a:lnTo>
                  <a:pt x="133184" y="198120"/>
                </a:lnTo>
                <a:lnTo>
                  <a:pt x="139738" y="184150"/>
                </a:lnTo>
                <a:lnTo>
                  <a:pt x="138188" y="180340"/>
                </a:lnTo>
                <a:lnTo>
                  <a:pt x="136753" y="176530"/>
                </a:lnTo>
                <a:lnTo>
                  <a:pt x="131203" y="171450"/>
                </a:lnTo>
                <a:lnTo>
                  <a:pt x="129235" y="170180"/>
                </a:lnTo>
                <a:lnTo>
                  <a:pt x="128003" y="170180"/>
                </a:lnTo>
                <a:lnTo>
                  <a:pt x="127584" y="168910"/>
                </a:lnTo>
                <a:lnTo>
                  <a:pt x="125374" y="161290"/>
                </a:lnTo>
                <a:lnTo>
                  <a:pt x="122859" y="157480"/>
                </a:lnTo>
                <a:close/>
              </a:path>
              <a:path w="285115" h="269239">
                <a:moveTo>
                  <a:pt x="219633" y="139700"/>
                </a:moveTo>
                <a:lnTo>
                  <a:pt x="206082" y="139700"/>
                </a:lnTo>
                <a:lnTo>
                  <a:pt x="206908" y="140970"/>
                </a:lnTo>
                <a:lnTo>
                  <a:pt x="207175" y="140970"/>
                </a:lnTo>
                <a:lnTo>
                  <a:pt x="207251" y="142240"/>
                </a:lnTo>
                <a:lnTo>
                  <a:pt x="207670" y="144780"/>
                </a:lnTo>
                <a:lnTo>
                  <a:pt x="199440" y="152400"/>
                </a:lnTo>
                <a:lnTo>
                  <a:pt x="195046" y="156210"/>
                </a:lnTo>
                <a:lnTo>
                  <a:pt x="181178" y="170180"/>
                </a:lnTo>
                <a:lnTo>
                  <a:pt x="181775" y="176530"/>
                </a:lnTo>
                <a:lnTo>
                  <a:pt x="182270" y="182880"/>
                </a:lnTo>
                <a:lnTo>
                  <a:pt x="184683" y="185420"/>
                </a:lnTo>
                <a:lnTo>
                  <a:pt x="187159" y="186690"/>
                </a:lnTo>
                <a:lnTo>
                  <a:pt x="186270" y="187960"/>
                </a:lnTo>
                <a:lnTo>
                  <a:pt x="181724" y="189230"/>
                </a:lnTo>
                <a:lnTo>
                  <a:pt x="170484" y="194310"/>
                </a:lnTo>
                <a:lnTo>
                  <a:pt x="168529" y="200660"/>
                </a:lnTo>
                <a:lnTo>
                  <a:pt x="167538" y="203200"/>
                </a:lnTo>
                <a:lnTo>
                  <a:pt x="167068" y="205740"/>
                </a:lnTo>
                <a:lnTo>
                  <a:pt x="165798" y="212090"/>
                </a:lnTo>
                <a:lnTo>
                  <a:pt x="164312" y="215900"/>
                </a:lnTo>
                <a:lnTo>
                  <a:pt x="162674" y="218440"/>
                </a:lnTo>
                <a:lnTo>
                  <a:pt x="154114" y="223520"/>
                </a:lnTo>
                <a:lnTo>
                  <a:pt x="172784" y="223520"/>
                </a:lnTo>
                <a:lnTo>
                  <a:pt x="175729" y="219710"/>
                </a:lnTo>
                <a:lnTo>
                  <a:pt x="177787" y="215900"/>
                </a:lnTo>
                <a:lnTo>
                  <a:pt x="179273" y="208280"/>
                </a:lnTo>
                <a:lnTo>
                  <a:pt x="180467" y="204470"/>
                </a:lnTo>
                <a:lnTo>
                  <a:pt x="180987" y="203200"/>
                </a:lnTo>
                <a:lnTo>
                  <a:pt x="186690" y="200660"/>
                </a:lnTo>
                <a:lnTo>
                  <a:pt x="191871" y="198120"/>
                </a:lnTo>
                <a:lnTo>
                  <a:pt x="198970" y="195580"/>
                </a:lnTo>
                <a:lnTo>
                  <a:pt x="199555" y="187960"/>
                </a:lnTo>
                <a:lnTo>
                  <a:pt x="200063" y="182880"/>
                </a:lnTo>
                <a:lnTo>
                  <a:pt x="197802" y="180340"/>
                </a:lnTo>
                <a:lnTo>
                  <a:pt x="194373" y="177800"/>
                </a:lnTo>
                <a:lnTo>
                  <a:pt x="194233" y="175260"/>
                </a:lnTo>
                <a:lnTo>
                  <a:pt x="194843" y="173990"/>
                </a:lnTo>
                <a:lnTo>
                  <a:pt x="203822" y="165100"/>
                </a:lnTo>
                <a:lnTo>
                  <a:pt x="209982" y="158750"/>
                </a:lnTo>
                <a:lnTo>
                  <a:pt x="215309" y="153670"/>
                </a:lnTo>
                <a:lnTo>
                  <a:pt x="218845" y="147320"/>
                </a:lnTo>
                <a:lnTo>
                  <a:pt x="219633" y="139700"/>
                </a:lnTo>
                <a:close/>
              </a:path>
              <a:path w="285115" h="269239">
                <a:moveTo>
                  <a:pt x="113579" y="81280"/>
                </a:moveTo>
                <a:lnTo>
                  <a:pt x="76758" y="95250"/>
                </a:lnTo>
                <a:lnTo>
                  <a:pt x="65264" y="137160"/>
                </a:lnTo>
                <a:lnTo>
                  <a:pt x="70383" y="152400"/>
                </a:lnTo>
                <a:lnTo>
                  <a:pt x="77308" y="158750"/>
                </a:lnTo>
                <a:lnTo>
                  <a:pt x="85274" y="161290"/>
                </a:lnTo>
                <a:lnTo>
                  <a:pt x="93239" y="160020"/>
                </a:lnTo>
                <a:lnTo>
                  <a:pt x="100164" y="158750"/>
                </a:lnTo>
                <a:lnTo>
                  <a:pt x="105702" y="157480"/>
                </a:lnTo>
                <a:lnTo>
                  <a:pt x="122859" y="157480"/>
                </a:lnTo>
                <a:lnTo>
                  <a:pt x="116032" y="149860"/>
                </a:lnTo>
                <a:lnTo>
                  <a:pt x="83794" y="149860"/>
                </a:lnTo>
                <a:lnTo>
                  <a:pt x="80949" y="146050"/>
                </a:lnTo>
                <a:lnTo>
                  <a:pt x="77651" y="134620"/>
                </a:lnTo>
                <a:lnTo>
                  <a:pt x="78392" y="123190"/>
                </a:lnTo>
                <a:lnTo>
                  <a:pt x="81812" y="111760"/>
                </a:lnTo>
                <a:lnTo>
                  <a:pt x="86550" y="102870"/>
                </a:lnTo>
                <a:lnTo>
                  <a:pt x="93232" y="97790"/>
                </a:lnTo>
                <a:lnTo>
                  <a:pt x="102427" y="93980"/>
                </a:lnTo>
                <a:lnTo>
                  <a:pt x="111548" y="92710"/>
                </a:lnTo>
                <a:lnTo>
                  <a:pt x="144271" y="92710"/>
                </a:lnTo>
                <a:lnTo>
                  <a:pt x="137755" y="91440"/>
                </a:lnTo>
                <a:lnTo>
                  <a:pt x="131980" y="88900"/>
                </a:lnTo>
                <a:lnTo>
                  <a:pt x="125323" y="83820"/>
                </a:lnTo>
                <a:lnTo>
                  <a:pt x="113579" y="81280"/>
                </a:lnTo>
                <a:close/>
              </a:path>
              <a:path w="285115" h="269239">
                <a:moveTo>
                  <a:pt x="111480" y="144780"/>
                </a:moveTo>
                <a:lnTo>
                  <a:pt x="103517" y="146050"/>
                </a:lnTo>
                <a:lnTo>
                  <a:pt x="87464" y="149860"/>
                </a:lnTo>
                <a:lnTo>
                  <a:pt x="116032" y="149860"/>
                </a:lnTo>
                <a:lnTo>
                  <a:pt x="111480" y="144780"/>
                </a:lnTo>
                <a:close/>
              </a:path>
              <a:path w="285115" h="269239">
                <a:moveTo>
                  <a:pt x="70827" y="44450"/>
                </a:moveTo>
                <a:lnTo>
                  <a:pt x="33885" y="87630"/>
                </a:lnTo>
                <a:lnTo>
                  <a:pt x="21704" y="139700"/>
                </a:lnTo>
                <a:lnTo>
                  <a:pt x="21653" y="146050"/>
                </a:lnTo>
                <a:lnTo>
                  <a:pt x="32588" y="146050"/>
                </a:lnTo>
                <a:lnTo>
                  <a:pt x="32588" y="139700"/>
                </a:lnTo>
                <a:lnTo>
                  <a:pt x="35358" y="115570"/>
                </a:lnTo>
                <a:lnTo>
                  <a:pt x="43310" y="92710"/>
                </a:lnTo>
                <a:lnTo>
                  <a:pt x="56248" y="72390"/>
                </a:lnTo>
                <a:lnTo>
                  <a:pt x="73977" y="54610"/>
                </a:lnTo>
                <a:lnTo>
                  <a:pt x="76327" y="53340"/>
                </a:lnTo>
                <a:lnTo>
                  <a:pt x="77571" y="50800"/>
                </a:lnTo>
                <a:lnTo>
                  <a:pt x="75907" y="48260"/>
                </a:lnTo>
                <a:lnTo>
                  <a:pt x="74549" y="45720"/>
                </a:lnTo>
                <a:lnTo>
                  <a:pt x="70827" y="44450"/>
                </a:lnTo>
                <a:close/>
              </a:path>
              <a:path w="285115" h="269239">
                <a:moveTo>
                  <a:pt x="224692" y="24130"/>
                </a:moveTo>
                <a:lnTo>
                  <a:pt x="199491" y="24130"/>
                </a:lnTo>
                <a:lnTo>
                  <a:pt x="211161" y="30480"/>
                </a:lnTo>
                <a:lnTo>
                  <a:pt x="222062" y="36830"/>
                </a:lnTo>
                <a:lnTo>
                  <a:pt x="232120" y="45720"/>
                </a:lnTo>
                <a:lnTo>
                  <a:pt x="241261" y="54610"/>
                </a:lnTo>
                <a:lnTo>
                  <a:pt x="240830" y="54610"/>
                </a:lnTo>
                <a:lnTo>
                  <a:pt x="240757" y="59690"/>
                </a:lnTo>
                <a:lnTo>
                  <a:pt x="217500" y="93980"/>
                </a:lnTo>
                <a:lnTo>
                  <a:pt x="214769" y="96520"/>
                </a:lnTo>
                <a:lnTo>
                  <a:pt x="176331" y="104140"/>
                </a:lnTo>
                <a:lnTo>
                  <a:pt x="170345" y="118110"/>
                </a:lnTo>
                <a:lnTo>
                  <a:pt x="179997" y="121920"/>
                </a:lnTo>
                <a:lnTo>
                  <a:pt x="181775" y="123190"/>
                </a:lnTo>
                <a:lnTo>
                  <a:pt x="181952" y="123190"/>
                </a:lnTo>
                <a:lnTo>
                  <a:pt x="182626" y="125730"/>
                </a:lnTo>
                <a:lnTo>
                  <a:pt x="183134" y="130810"/>
                </a:lnTo>
                <a:lnTo>
                  <a:pt x="183883" y="134620"/>
                </a:lnTo>
                <a:lnTo>
                  <a:pt x="189941" y="138430"/>
                </a:lnTo>
                <a:lnTo>
                  <a:pt x="193751" y="140970"/>
                </a:lnTo>
                <a:lnTo>
                  <a:pt x="198297" y="140970"/>
                </a:lnTo>
                <a:lnTo>
                  <a:pt x="201917" y="139700"/>
                </a:lnTo>
                <a:lnTo>
                  <a:pt x="219633" y="139700"/>
                </a:lnTo>
                <a:lnTo>
                  <a:pt x="218732" y="133350"/>
                </a:lnTo>
                <a:lnTo>
                  <a:pt x="214718" y="130810"/>
                </a:lnTo>
                <a:lnTo>
                  <a:pt x="208114" y="128270"/>
                </a:lnTo>
                <a:lnTo>
                  <a:pt x="195884" y="128270"/>
                </a:lnTo>
                <a:lnTo>
                  <a:pt x="195326" y="127000"/>
                </a:lnTo>
                <a:lnTo>
                  <a:pt x="194945" y="123190"/>
                </a:lnTo>
                <a:lnTo>
                  <a:pt x="192265" y="115570"/>
                </a:lnTo>
                <a:lnTo>
                  <a:pt x="188671" y="113030"/>
                </a:lnTo>
                <a:lnTo>
                  <a:pt x="186169" y="111760"/>
                </a:lnTo>
                <a:lnTo>
                  <a:pt x="189636" y="110490"/>
                </a:lnTo>
                <a:lnTo>
                  <a:pt x="232104" y="97790"/>
                </a:lnTo>
                <a:lnTo>
                  <a:pt x="252349" y="68580"/>
                </a:lnTo>
                <a:lnTo>
                  <a:pt x="266292" y="68580"/>
                </a:lnTo>
                <a:lnTo>
                  <a:pt x="261205" y="59690"/>
                </a:lnTo>
                <a:lnTo>
                  <a:pt x="243344" y="39370"/>
                </a:lnTo>
                <a:lnTo>
                  <a:pt x="224692" y="24130"/>
                </a:lnTo>
                <a:close/>
              </a:path>
              <a:path w="285115" h="269239">
                <a:moveTo>
                  <a:pt x="199836" y="11430"/>
                </a:moveTo>
                <a:lnTo>
                  <a:pt x="152682" y="11430"/>
                </a:lnTo>
                <a:lnTo>
                  <a:pt x="172270" y="13970"/>
                </a:lnTo>
                <a:lnTo>
                  <a:pt x="181673" y="16510"/>
                </a:lnTo>
                <a:lnTo>
                  <a:pt x="177241" y="19050"/>
                </a:lnTo>
                <a:lnTo>
                  <a:pt x="172148" y="20320"/>
                </a:lnTo>
                <a:lnTo>
                  <a:pt x="167017" y="22860"/>
                </a:lnTo>
                <a:lnTo>
                  <a:pt x="153078" y="29210"/>
                </a:lnTo>
                <a:lnTo>
                  <a:pt x="143189" y="36830"/>
                </a:lnTo>
                <a:lnTo>
                  <a:pt x="137296" y="44450"/>
                </a:lnTo>
                <a:lnTo>
                  <a:pt x="135343" y="52070"/>
                </a:lnTo>
                <a:lnTo>
                  <a:pt x="135343" y="60960"/>
                </a:lnTo>
                <a:lnTo>
                  <a:pt x="141490" y="64770"/>
                </a:lnTo>
                <a:lnTo>
                  <a:pt x="145034" y="67310"/>
                </a:lnTo>
                <a:lnTo>
                  <a:pt x="160274" y="67310"/>
                </a:lnTo>
                <a:lnTo>
                  <a:pt x="165328" y="74930"/>
                </a:lnTo>
                <a:lnTo>
                  <a:pt x="165671" y="81280"/>
                </a:lnTo>
                <a:lnTo>
                  <a:pt x="163093" y="86360"/>
                </a:lnTo>
                <a:lnTo>
                  <a:pt x="160959" y="90170"/>
                </a:lnTo>
                <a:lnTo>
                  <a:pt x="157149" y="92710"/>
                </a:lnTo>
                <a:lnTo>
                  <a:pt x="111548" y="92710"/>
                </a:lnTo>
                <a:lnTo>
                  <a:pt x="118008" y="93980"/>
                </a:lnTo>
                <a:lnTo>
                  <a:pt x="118579" y="93980"/>
                </a:lnTo>
                <a:lnTo>
                  <a:pt x="125488" y="99060"/>
                </a:lnTo>
                <a:lnTo>
                  <a:pt x="133078" y="102870"/>
                </a:lnTo>
                <a:lnTo>
                  <a:pt x="142223" y="105410"/>
                </a:lnTo>
                <a:lnTo>
                  <a:pt x="153797" y="105410"/>
                </a:lnTo>
                <a:lnTo>
                  <a:pt x="177238" y="77470"/>
                </a:lnTo>
                <a:lnTo>
                  <a:pt x="175890" y="69850"/>
                </a:lnTo>
                <a:lnTo>
                  <a:pt x="172694" y="63500"/>
                </a:lnTo>
                <a:lnTo>
                  <a:pt x="166966" y="55880"/>
                </a:lnTo>
                <a:lnTo>
                  <a:pt x="149059" y="55880"/>
                </a:lnTo>
                <a:lnTo>
                  <a:pt x="148310" y="54610"/>
                </a:lnTo>
                <a:lnTo>
                  <a:pt x="148170" y="54610"/>
                </a:lnTo>
                <a:lnTo>
                  <a:pt x="147815" y="53340"/>
                </a:lnTo>
                <a:lnTo>
                  <a:pt x="147815" y="52070"/>
                </a:lnTo>
                <a:lnTo>
                  <a:pt x="148356" y="49530"/>
                </a:lnTo>
                <a:lnTo>
                  <a:pt x="182055" y="29210"/>
                </a:lnTo>
                <a:lnTo>
                  <a:pt x="190777" y="26670"/>
                </a:lnTo>
                <a:lnTo>
                  <a:pt x="197021" y="24130"/>
                </a:lnTo>
                <a:lnTo>
                  <a:pt x="224692" y="24130"/>
                </a:lnTo>
                <a:lnTo>
                  <a:pt x="221583" y="21590"/>
                </a:lnTo>
                <a:lnTo>
                  <a:pt x="199836" y="11430"/>
                </a:lnTo>
                <a:close/>
              </a:path>
              <a:path w="285115" h="269239">
                <a:moveTo>
                  <a:pt x="103593" y="29210"/>
                </a:moveTo>
                <a:lnTo>
                  <a:pt x="100469" y="29210"/>
                </a:lnTo>
                <a:lnTo>
                  <a:pt x="94335" y="31750"/>
                </a:lnTo>
                <a:lnTo>
                  <a:pt x="91097" y="33020"/>
                </a:lnTo>
                <a:lnTo>
                  <a:pt x="81965" y="38100"/>
                </a:lnTo>
                <a:lnTo>
                  <a:pt x="87414" y="46990"/>
                </a:lnTo>
                <a:lnTo>
                  <a:pt x="93446" y="43180"/>
                </a:lnTo>
                <a:lnTo>
                  <a:pt x="96596" y="41910"/>
                </a:lnTo>
                <a:lnTo>
                  <a:pt x="99847" y="40640"/>
                </a:lnTo>
                <a:lnTo>
                  <a:pt x="103251" y="39370"/>
                </a:lnTo>
                <a:lnTo>
                  <a:pt x="105968" y="38100"/>
                </a:lnTo>
                <a:lnTo>
                  <a:pt x="106565" y="34290"/>
                </a:lnTo>
                <a:lnTo>
                  <a:pt x="103593" y="29210"/>
                </a:lnTo>
                <a:close/>
              </a:path>
            </a:pathLst>
          </a:custGeom>
          <a:solidFill>
            <a:srgbClr val="151144"/>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8" name="object 18"/>
          <p:cNvSpPr/>
          <p:nvPr/>
        </p:nvSpPr>
        <p:spPr>
          <a:xfrm>
            <a:off x="1284617" y="1868760"/>
            <a:ext cx="271951" cy="294197"/>
          </a:xfrm>
          <a:prstGeom prst="rect">
            <a:avLst/>
          </a:prstGeom>
          <a:blipFill>
            <a:blip r:embed="rId12"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9" name="object 19"/>
          <p:cNvSpPr/>
          <p:nvPr/>
        </p:nvSpPr>
        <p:spPr>
          <a:xfrm>
            <a:off x="1757743" y="1965765"/>
            <a:ext cx="59621" cy="88410"/>
          </a:xfrm>
          <a:prstGeom prst="rect">
            <a:avLst/>
          </a:prstGeom>
          <a:blipFill>
            <a:blip r:embed="rId1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0" name="object 20"/>
          <p:cNvSpPr/>
          <p:nvPr/>
        </p:nvSpPr>
        <p:spPr>
          <a:xfrm>
            <a:off x="1648050" y="2078319"/>
            <a:ext cx="31870" cy="46035"/>
          </a:xfrm>
          <a:custGeom>
            <a:avLst/>
            <a:gdLst/>
            <a:ahLst/>
            <a:cxnLst/>
            <a:rect l="l" t="t" r="r" b="b"/>
            <a:pathLst>
              <a:path w="34290" h="49530">
                <a:moveTo>
                  <a:pt x="33883" y="0"/>
                </a:moveTo>
                <a:lnTo>
                  <a:pt x="0" y="0"/>
                </a:lnTo>
                <a:lnTo>
                  <a:pt x="0" y="49110"/>
                </a:lnTo>
                <a:lnTo>
                  <a:pt x="9398" y="49110"/>
                </a:lnTo>
                <a:lnTo>
                  <a:pt x="9398" y="29692"/>
                </a:lnTo>
                <a:lnTo>
                  <a:pt x="31623" y="29692"/>
                </a:lnTo>
                <a:lnTo>
                  <a:pt x="31623" y="21475"/>
                </a:lnTo>
                <a:lnTo>
                  <a:pt x="9398" y="21475"/>
                </a:lnTo>
                <a:lnTo>
                  <a:pt x="9398" y="8216"/>
                </a:lnTo>
                <a:lnTo>
                  <a:pt x="33794" y="8216"/>
                </a:lnTo>
                <a:lnTo>
                  <a:pt x="33883" y="0"/>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1" name="object 21"/>
          <p:cNvSpPr/>
          <p:nvPr/>
        </p:nvSpPr>
        <p:spPr>
          <a:xfrm>
            <a:off x="1692583" y="2078319"/>
            <a:ext cx="28920" cy="46035"/>
          </a:xfrm>
          <a:custGeom>
            <a:avLst/>
            <a:gdLst/>
            <a:ahLst/>
            <a:cxnLst/>
            <a:rect l="l" t="t" r="r" b="b"/>
            <a:pathLst>
              <a:path w="31115" h="49530">
                <a:moveTo>
                  <a:pt x="9398" y="0"/>
                </a:moveTo>
                <a:lnTo>
                  <a:pt x="0" y="0"/>
                </a:lnTo>
                <a:lnTo>
                  <a:pt x="0" y="49110"/>
                </a:lnTo>
                <a:lnTo>
                  <a:pt x="30581" y="49110"/>
                </a:lnTo>
                <a:lnTo>
                  <a:pt x="30581" y="40640"/>
                </a:lnTo>
                <a:lnTo>
                  <a:pt x="9398" y="40640"/>
                </a:lnTo>
                <a:lnTo>
                  <a:pt x="9398" y="0"/>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2" name="object 22"/>
          <p:cNvSpPr/>
          <p:nvPr/>
        </p:nvSpPr>
        <p:spPr>
          <a:xfrm>
            <a:off x="1729028" y="2078324"/>
            <a:ext cx="48986" cy="46035"/>
          </a:xfrm>
          <a:custGeom>
            <a:avLst/>
            <a:gdLst/>
            <a:ahLst/>
            <a:cxnLst/>
            <a:rect l="l" t="t" r="r" b="b"/>
            <a:pathLst>
              <a:path w="52705" h="49530">
                <a:moveTo>
                  <a:pt x="31280" y="0"/>
                </a:moveTo>
                <a:lnTo>
                  <a:pt x="21539" y="0"/>
                </a:lnTo>
                <a:lnTo>
                  <a:pt x="0" y="49110"/>
                </a:lnTo>
                <a:lnTo>
                  <a:pt x="9753" y="49110"/>
                </a:lnTo>
                <a:lnTo>
                  <a:pt x="14084" y="38735"/>
                </a:lnTo>
                <a:lnTo>
                  <a:pt x="48048" y="38735"/>
                </a:lnTo>
                <a:lnTo>
                  <a:pt x="44557" y="30670"/>
                </a:lnTo>
                <a:lnTo>
                  <a:pt x="17462" y="30670"/>
                </a:lnTo>
                <a:lnTo>
                  <a:pt x="26162" y="10033"/>
                </a:lnTo>
                <a:lnTo>
                  <a:pt x="35623" y="10033"/>
                </a:lnTo>
                <a:lnTo>
                  <a:pt x="31280" y="0"/>
                </a:lnTo>
                <a:close/>
              </a:path>
              <a:path w="52705" h="49530">
                <a:moveTo>
                  <a:pt x="48048" y="38735"/>
                </a:moveTo>
                <a:lnTo>
                  <a:pt x="38087" y="38735"/>
                </a:lnTo>
                <a:lnTo>
                  <a:pt x="42430" y="49110"/>
                </a:lnTo>
                <a:lnTo>
                  <a:pt x="52539" y="49110"/>
                </a:lnTo>
                <a:lnTo>
                  <a:pt x="48048" y="38735"/>
                </a:lnTo>
                <a:close/>
              </a:path>
              <a:path w="52705" h="49530">
                <a:moveTo>
                  <a:pt x="35623" y="10033"/>
                </a:moveTo>
                <a:lnTo>
                  <a:pt x="26162" y="10033"/>
                </a:lnTo>
                <a:lnTo>
                  <a:pt x="34709" y="30670"/>
                </a:lnTo>
                <a:lnTo>
                  <a:pt x="44557" y="30670"/>
                </a:lnTo>
                <a:lnTo>
                  <a:pt x="35623" y="10033"/>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3" name="object 23"/>
          <p:cNvSpPr/>
          <p:nvPr/>
        </p:nvSpPr>
        <p:spPr>
          <a:xfrm>
            <a:off x="1785112" y="2077688"/>
            <a:ext cx="43084" cy="47215"/>
          </a:xfrm>
          <a:custGeom>
            <a:avLst/>
            <a:gdLst/>
            <a:ahLst/>
            <a:cxnLst/>
            <a:rect l="l" t="t" r="r" b="b"/>
            <a:pathLst>
              <a:path w="46355" h="50800">
                <a:moveTo>
                  <a:pt x="21869" y="0"/>
                </a:moveTo>
                <a:lnTo>
                  <a:pt x="0" y="20688"/>
                </a:lnTo>
                <a:lnTo>
                  <a:pt x="12" y="29667"/>
                </a:lnTo>
                <a:lnTo>
                  <a:pt x="12852" y="47104"/>
                </a:lnTo>
                <a:lnTo>
                  <a:pt x="16852" y="49390"/>
                </a:lnTo>
                <a:lnTo>
                  <a:pt x="21399" y="50546"/>
                </a:lnTo>
                <a:lnTo>
                  <a:pt x="29514" y="50469"/>
                </a:lnTo>
                <a:lnTo>
                  <a:pt x="32994" y="49872"/>
                </a:lnTo>
                <a:lnTo>
                  <a:pt x="36309" y="48704"/>
                </a:lnTo>
                <a:lnTo>
                  <a:pt x="39560" y="47637"/>
                </a:lnTo>
                <a:lnTo>
                  <a:pt x="42646" y="46050"/>
                </a:lnTo>
                <a:lnTo>
                  <a:pt x="45427" y="44056"/>
                </a:lnTo>
                <a:lnTo>
                  <a:pt x="45427" y="42049"/>
                </a:lnTo>
                <a:lnTo>
                  <a:pt x="23634" y="42049"/>
                </a:lnTo>
                <a:lnTo>
                  <a:pt x="20662" y="41262"/>
                </a:lnTo>
                <a:lnTo>
                  <a:pt x="15519" y="38303"/>
                </a:lnTo>
                <a:lnTo>
                  <a:pt x="13423" y="36182"/>
                </a:lnTo>
                <a:lnTo>
                  <a:pt x="11925" y="33655"/>
                </a:lnTo>
                <a:lnTo>
                  <a:pt x="9779" y="27293"/>
                </a:lnTo>
                <a:lnTo>
                  <a:pt x="10221" y="20877"/>
                </a:lnTo>
                <a:lnTo>
                  <a:pt x="13043" y="15096"/>
                </a:lnTo>
                <a:lnTo>
                  <a:pt x="18046" y="10693"/>
                </a:lnTo>
                <a:lnTo>
                  <a:pt x="20637" y="9232"/>
                </a:lnTo>
                <a:lnTo>
                  <a:pt x="23583" y="8445"/>
                </a:lnTo>
                <a:lnTo>
                  <a:pt x="44790" y="8445"/>
                </a:lnTo>
                <a:lnTo>
                  <a:pt x="45783" y="7150"/>
                </a:lnTo>
                <a:lnTo>
                  <a:pt x="43192" y="4876"/>
                </a:lnTo>
                <a:lnTo>
                  <a:pt x="40182" y="3111"/>
                </a:lnTo>
                <a:lnTo>
                  <a:pt x="33616" y="736"/>
                </a:lnTo>
                <a:lnTo>
                  <a:pt x="30099" y="76"/>
                </a:lnTo>
                <a:lnTo>
                  <a:pt x="21869" y="0"/>
                </a:lnTo>
                <a:close/>
              </a:path>
              <a:path w="46355" h="50800">
                <a:moveTo>
                  <a:pt x="45427" y="25387"/>
                </a:moveTo>
                <a:lnTo>
                  <a:pt x="37223" y="25387"/>
                </a:lnTo>
                <a:lnTo>
                  <a:pt x="37211" y="38912"/>
                </a:lnTo>
                <a:lnTo>
                  <a:pt x="35572" y="39903"/>
                </a:lnTo>
                <a:lnTo>
                  <a:pt x="33769" y="40665"/>
                </a:lnTo>
                <a:lnTo>
                  <a:pt x="30200" y="41719"/>
                </a:lnTo>
                <a:lnTo>
                  <a:pt x="28435" y="41973"/>
                </a:lnTo>
                <a:lnTo>
                  <a:pt x="23634" y="42049"/>
                </a:lnTo>
                <a:lnTo>
                  <a:pt x="45427" y="42049"/>
                </a:lnTo>
                <a:lnTo>
                  <a:pt x="45427" y="25387"/>
                </a:lnTo>
                <a:close/>
              </a:path>
              <a:path w="46355" h="50800">
                <a:moveTo>
                  <a:pt x="44790" y="8445"/>
                </a:moveTo>
                <a:lnTo>
                  <a:pt x="23583" y="8445"/>
                </a:lnTo>
                <a:lnTo>
                  <a:pt x="29095" y="8496"/>
                </a:lnTo>
                <a:lnTo>
                  <a:pt x="31610" y="9004"/>
                </a:lnTo>
                <a:lnTo>
                  <a:pt x="33959" y="9956"/>
                </a:lnTo>
                <a:lnTo>
                  <a:pt x="36372" y="10896"/>
                </a:lnTo>
                <a:lnTo>
                  <a:pt x="38569" y="12306"/>
                </a:lnTo>
                <a:lnTo>
                  <a:pt x="40449" y="14109"/>
                </a:lnTo>
                <a:lnTo>
                  <a:pt x="44790" y="8445"/>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4" name="object 24"/>
          <p:cNvSpPr/>
          <p:nvPr/>
        </p:nvSpPr>
        <p:spPr>
          <a:xfrm>
            <a:off x="1839846" y="2077538"/>
            <a:ext cx="37182" cy="47215"/>
          </a:xfrm>
          <a:custGeom>
            <a:avLst/>
            <a:gdLst/>
            <a:ahLst/>
            <a:cxnLst/>
            <a:rect l="l" t="t" r="r" b="b"/>
            <a:pathLst>
              <a:path w="40005" h="50800">
                <a:moveTo>
                  <a:pt x="3937" y="34670"/>
                </a:moveTo>
                <a:lnTo>
                  <a:pt x="0" y="42646"/>
                </a:lnTo>
                <a:lnTo>
                  <a:pt x="2844" y="45097"/>
                </a:lnTo>
                <a:lnTo>
                  <a:pt x="6045" y="47040"/>
                </a:lnTo>
                <a:lnTo>
                  <a:pt x="9537" y="48361"/>
                </a:lnTo>
                <a:lnTo>
                  <a:pt x="13119" y="49771"/>
                </a:lnTo>
                <a:lnTo>
                  <a:pt x="16929" y="50507"/>
                </a:lnTo>
                <a:lnTo>
                  <a:pt x="20764" y="50507"/>
                </a:lnTo>
                <a:lnTo>
                  <a:pt x="24091" y="50584"/>
                </a:lnTo>
                <a:lnTo>
                  <a:pt x="38259" y="42138"/>
                </a:lnTo>
                <a:lnTo>
                  <a:pt x="23075" y="42138"/>
                </a:lnTo>
                <a:lnTo>
                  <a:pt x="20904" y="42011"/>
                </a:lnTo>
                <a:lnTo>
                  <a:pt x="17932" y="41960"/>
                </a:lnTo>
                <a:lnTo>
                  <a:pt x="14998" y="41300"/>
                </a:lnTo>
                <a:lnTo>
                  <a:pt x="12268" y="40068"/>
                </a:lnTo>
                <a:lnTo>
                  <a:pt x="9207" y="38773"/>
                </a:lnTo>
                <a:lnTo>
                  <a:pt x="6388" y="36956"/>
                </a:lnTo>
                <a:lnTo>
                  <a:pt x="3937" y="34670"/>
                </a:lnTo>
                <a:close/>
              </a:path>
              <a:path w="40005" h="50800">
                <a:moveTo>
                  <a:pt x="18034" y="0"/>
                </a:moveTo>
                <a:lnTo>
                  <a:pt x="14744" y="609"/>
                </a:lnTo>
                <a:lnTo>
                  <a:pt x="11709" y="1828"/>
                </a:lnTo>
                <a:lnTo>
                  <a:pt x="9105" y="2832"/>
                </a:lnTo>
                <a:lnTo>
                  <a:pt x="2844" y="16929"/>
                </a:lnTo>
                <a:lnTo>
                  <a:pt x="3619" y="19557"/>
                </a:lnTo>
                <a:lnTo>
                  <a:pt x="18745" y="28828"/>
                </a:lnTo>
                <a:lnTo>
                  <a:pt x="21158" y="29540"/>
                </a:lnTo>
                <a:lnTo>
                  <a:pt x="30022" y="35940"/>
                </a:lnTo>
                <a:lnTo>
                  <a:pt x="29375" y="39001"/>
                </a:lnTo>
                <a:lnTo>
                  <a:pt x="27089" y="40512"/>
                </a:lnTo>
                <a:lnTo>
                  <a:pt x="25222" y="41630"/>
                </a:lnTo>
                <a:lnTo>
                  <a:pt x="23075" y="42138"/>
                </a:lnTo>
                <a:lnTo>
                  <a:pt x="38259" y="42138"/>
                </a:lnTo>
                <a:lnTo>
                  <a:pt x="38785" y="41401"/>
                </a:lnTo>
                <a:lnTo>
                  <a:pt x="39515" y="39001"/>
                </a:lnTo>
                <a:lnTo>
                  <a:pt x="39634" y="34670"/>
                </a:lnTo>
                <a:lnTo>
                  <a:pt x="39644" y="32931"/>
                </a:lnTo>
                <a:lnTo>
                  <a:pt x="38912" y="30479"/>
                </a:lnTo>
                <a:lnTo>
                  <a:pt x="21805" y="20434"/>
                </a:lnTo>
                <a:lnTo>
                  <a:pt x="19913" y="19811"/>
                </a:lnTo>
                <a:lnTo>
                  <a:pt x="13233" y="14668"/>
                </a:lnTo>
                <a:lnTo>
                  <a:pt x="13233" y="11963"/>
                </a:lnTo>
                <a:lnTo>
                  <a:pt x="13982" y="10629"/>
                </a:lnTo>
                <a:lnTo>
                  <a:pt x="15227" y="9893"/>
                </a:lnTo>
                <a:lnTo>
                  <a:pt x="16852" y="8978"/>
                </a:lnTo>
                <a:lnTo>
                  <a:pt x="18707" y="8547"/>
                </a:lnTo>
                <a:lnTo>
                  <a:pt x="37568" y="8547"/>
                </a:lnTo>
                <a:lnTo>
                  <a:pt x="39077" y="5270"/>
                </a:lnTo>
                <a:lnTo>
                  <a:pt x="36499" y="3619"/>
                </a:lnTo>
                <a:lnTo>
                  <a:pt x="33705" y="2336"/>
                </a:lnTo>
                <a:lnTo>
                  <a:pt x="27711" y="558"/>
                </a:lnTo>
                <a:lnTo>
                  <a:pt x="24536" y="76"/>
                </a:lnTo>
                <a:lnTo>
                  <a:pt x="21323" y="76"/>
                </a:lnTo>
                <a:lnTo>
                  <a:pt x="18034" y="0"/>
                </a:lnTo>
                <a:close/>
              </a:path>
              <a:path w="40005" h="50800">
                <a:moveTo>
                  <a:pt x="37568" y="8547"/>
                </a:moveTo>
                <a:lnTo>
                  <a:pt x="18707" y="8547"/>
                </a:lnTo>
                <a:lnTo>
                  <a:pt x="22948" y="8699"/>
                </a:lnTo>
                <a:lnTo>
                  <a:pt x="25285" y="9105"/>
                </a:lnTo>
                <a:lnTo>
                  <a:pt x="27533" y="9893"/>
                </a:lnTo>
                <a:lnTo>
                  <a:pt x="30251" y="10782"/>
                </a:lnTo>
                <a:lnTo>
                  <a:pt x="32854" y="11963"/>
                </a:lnTo>
                <a:lnTo>
                  <a:pt x="35293" y="13487"/>
                </a:lnTo>
                <a:lnTo>
                  <a:pt x="37568" y="8547"/>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5" name="object 25"/>
          <p:cNvSpPr/>
          <p:nvPr/>
        </p:nvSpPr>
        <p:spPr>
          <a:xfrm>
            <a:off x="1891421" y="2078319"/>
            <a:ext cx="40723" cy="46035"/>
          </a:xfrm>
          <a:custGeom>
            <a:avLst/>
            <a:gdLst/>
            <a:ahLst/>
            <a:cxnLst/>
            <a:rect l="l" t="t" r="r" b="b"/>
            <a:pathLst>
              <a:path w="43814" h="49530">
                <a:moveTo>
                  <a:pt x="9410" y="0"/>
                </a:moveTo>
                <a:lnTo>
                  <a:pt x="0" y="0"/>
                </a:lnTo>
                <a:lnTo>
                  <a:pt x="0" y="49110"/>
                </a:lnTo>
                <a:lnTo>
                  <a:pt x="9410" y="49110"/>
                </a:lnTo>
                <a:lnTo>
                  <a:pt x="9410" y="29209"/>
                </a:lnTo>
                <a:lnTo>
                  <a:pt x="43281" y="29209"/>
                </a:lnTo>
                <a:lnTo>
                  <a:pt x="43281" y="20993"/>
                </a:lnTo>
                <a:lnTo>
                  <a:pt x="9410" y="20993"/>
                </a:lnTo>
                <a:lnTo>
                  <a:pt x="9410" y="0"/>
                </a:lnTo>
                <a:close/>
              </a:path>
              <a:path w="43814" h="49530">
                <a:moveTo>
                  <a:pt x="43281" y="29209"/>
                </a:moveTo>
                <a:lnTo>
                  <a:pt x="33883" y="29209"/>
                </a:lnTo>
                <a:lnTo>
                  <a:pt x="33883" y="49110"/>
                </a:lnTo>
                <a:lnTo>
                  <a:pt x="43281" y="49110"/>
                </a:lnTo>
                <a:lnTo>
                  <a:pt x="43281" y="29209"/>
                </a:lnTo>
                <a:close/>
              </a:path>
              <a:path w="43814" h="49530">
                <a:moveTo>
                  <a:pt x="43281" y="0"/>
                </a:moveTo>
                <a:lnTo>
                  <a:pt x="33883" y="0"/>
                </a:lnTo>
                <a:lnTo>
                  <a:pt x="33883" y="20993"/>
                </a:lnTo>
                <a:lnTo>
                  <a:pt x="43281" y="20993"/>
                </a:lnTo>
                <a:lnTo>
                  <a:pt x="43281" y="0"/>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6" name="object 26"/>
          <p:cNvSpPr/>
          <p:nvPr/>
        </p:nvSpPr>
        <p:spPr>
          <a:xfrm>
            <a:off x="1949459" y="2078319"/>
            <a:ext cx="8853" cy="46035"/>
          </a:xfrm>
          <a:custGeom>
            <a:avLst/>
            <a:gdLst/>
            <a:ahLst/>
            <a:cxnLst/>
            <a:rect l="l" t="t" r="r" b="b"/>
            <a:pathLst>
              <a:path w="9525" h="49530">
                <a:moveTo>
                  <a:pt x="0" y="0"/>
                </a:moveTo>
                <a:lnTo>
                  <a:pt x="9410" y="0"/>
                </a:lnTo>
                <a:lnTo>
                  <a:pt x="9410" y="49110"/>
                </a:lnTo>
                <a:lnTo>
                  <a:pt x="0" y="49110"/>
                </a:lnTo>
                <a:lnTo>
                  <a:pt x="0" y="0"/>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7" name="object 27"/>
          <p:cNvSpPr/>
          <p:nvPr/>
        </p:nvSpPr>
        <p:spPr>
          <a:xfrm>
            <a:off x="1975924" y="2078009"/>
            <a:ext cx="37182" cy="46035"/>
          </a:xfrm>
          <a:custGeom>
            <a:avLst/>
            <a:gdLst/>
            <a:ahLst/>
            <a:cxnLst/>
            <a:rect l="l" t="t" r="r" b="b"/>
            <a:pathLst>
              <a:path w="40005" h="49530">
                <a:moveTo>
                  <a:pt x="25298" y="0"/>
                </a:moveTo>
                <a:lnTo>
                  <a:pt x="20129" y="330"/>
                </a:lnTo>
                <a:lnTo>
                  <a:pt x="0" y="330"/>
                </a:lnTo>
                <a:lnTo>
                  <a:pt x="0" y="49441"/>
                </a:lnTo>
                <a:lnTo>
                  <a:pt x="9397" y="49441"/>
                </a:lnTo>
                <a:lnTo>
                  <a:pt x="9397" y="35001"/>
                </a:lnTo>
                <a:lnTo>
                  <a:pt x="26352" y="35001"/>
                </a:lnTo>
                <a:lnTo>
                  <a:pt x="30454" y="33667"/>
                </a:lnTo>
                <a:lnTo>
                  <a:pt x="34480" y="30353"/>
                </a:lnTo>
                <a:lnTo>
                  <a:pt x="37985" y="26911"/>
                </a:lnTo>
                <a:lnTo>
                  <a:pt x="22555" y="26911"/>
                </a:lnTo>
                <a:lnTo>
                  <a:pt x="19634" y="26733"/>
                </a:lnTo>
                <a:lnTo>
                  <a:pt x="9397" y="26733"/>
                </a:lnTo>
                <a:lnTo>
                  <a:pt x="9397" y="8547"/>
                </a:lnTo>
                <a:lnTo>
                  <a:pt x="19634" y="8547"/>
                </a:lnTo>
                <a:lnTo>
                  <a:pt x="22542" y="8343"/>
                </a:lnTo>
                <a:lnTo>
                  <a:pt x="38131" y="8343"/>
                </a:lnTo>
                <a:lnTo>
                  <a:pt x="37972" y="7950"/>
                </a:lnTo>
                <a:lnTo>
                  <a:pt x="34480" y="4762"/>
                </a:lnTo>
                <a:lnTo>
                  <a:pt x="30403" y="1600"/>
                </a:lnTo>
                <a:lnTo>
                  <a:pt x="25298" y="0"/>
                </a:lnTo>
                <a:close/>
              </a:path>
              <a:path w="40005" h="49530">
                <a:moveTo>
                  <a:pt x="26352" y="35001"/>
                </a:moveTo>
                <a:lnTo>
                  <a:pt x="20116" y="35001"/>
                </a:lnTo>
                <a:lnTo>
                  <a:pt x="25336" y="35331"/>
                </a:lnTo>
                <a:lnTo>
                  <a:pt x="26352" y="35001"/>
                </a:lnTo>
                <a:close/>
              </a:path>
              <a:path w="40005" h="49530">
                <a:moveTo>
                  <a:pt x="38131" y="8343"/>
                </a:moveTo>
                <a:lnTo>
                  <a:pt x="22542" y="8343"/>
                </a:lnTo>
                <a:lnTo>
                  <a:pt x="25412" y="9156"/>
                </a:lnTo>
                <a:lnTo>
                  <a:pt x="27800" y="10807"/>
                </a:lnTo>
                <a:lnTo>
                  <a:pt x="29768" y="12471"/>
                </a:lnTo>
                <a:lnTo>
                  <a:pt x="30835" y="14947"/>
                </a:lnTo>
                <a:lnTo>
                  <a:pt x="30645" y="17526"/>
                </a:lnTo>
                <a:lnTo>
                  <a:pt x="30835" y="20154"/>
                </a:lnTo>
                <a:lnTo>
                  <a:pt x="29768" y="22694"/>
                </a:lnTo>
                <a:lnTo>
                  <a:pt x="27800" y="24409"/>
                </a:lnTo>
                <a:lnTo>
                  <a:pt x="25425" y="26098"/>
                </a:lnTo>
                <a:lnTo>
                  <a:pt x="22555" y="26911"/>
                </a:lnTo>
                <a:lnTo>
                  <a:pt x="37985" y="26911"/>
                </a:lnTo>
                <a:lnTo>
                  <a:pt x="39839" y="22136"/>
                </a:lnTo>
                <a:lnTo>
                  <a:pt x="39547" y="17246"/>
                </a:lnTo>
                <a:lnTo>
                  <a:pt x="39827" y="12547"/>
                </a:lnTo>
                <a:lnTo>
                  <a:pt x="38131" y="8343"/>
                </a:lnTo>
                <a:close/>
              </a:path>
            </a:pathLst>
          </a:custGeom>
          <a:solidFill>
            <a:srgbClr val="656B8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8" name="object 28"/>
          <p:cNvSpPr/>
          <p:nvPr/>
        </p:nvSpPr>
        <p:spPr>
          <a:xfrm>
            <a:off x="1630999" y="1956917"/>
            <a:ext cx="93809" cy="106104"/>
          </a:xfrm>
          <a:prstGeom prst="rect">
            <a:avLst/>
          </a:prstGeom>
          <a:blipFill>
            <a:blip r:embed="rId14"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29" name="object 29"/>
          <p:cNvSpPr/>
          <p:nvPr/>
        </p:nvSpPr>
        <p:spPr>
          <a:xfrm>
            <a:off x="9899516" y="4284310"/>
            <a:ext cx="347703" cy="347704"/>
          </a:xfrm>
          <a:prstGeom prst="rect">
            <a:avLst/>
          </a:prstGeom>
          <a:blipFill>
            <a:blip r:embed="rId15"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0" name="object 30"/>
          <p:cNvSpPr txBox="1"/>
          <p:nvPr/>
        </p:nvSpPr>
        <p:spPr>
          <a:xfrm>
            <a:off x="4259047" y="1169828"/>
            <a:ext cx="1315965" cy="326666"/>
          </a:xfrm>
          <a:prstGeom prst="rect">
            <a:avLst/>
          </a:prstGeom>
        </p:spPr>
        <p:txBody>
          <a:bodyPr vert="horz" wrap="square" lIns="0" tIns="21247" rIns="0" bIns="0" rtlCol="0">
            <a:spAutoFit/>
          </a:bodyPr>
          <a:lstStyle/>
          <a:p>
            <a:pPr marL="0" marR="0" lvl="0" indent="0" algn="ctr" defTabSz="849889" rtl="0" eaLnBrk="1" fontAlgn="auto" latinLnBrk="0" hangingPunct="1">
              <a:lnSpc>
                <a:spcPct val="100000"/>
              </a:lnSpc>
              <a:spcBef>
                <a:spcPts val="168"/>
              </a:spcBef>
              <a:spcAft>
                <a:spcPts val="0"/>
              </a:spcAft>
              <a:buClrTx/>
              <a:buSzTx/>
              <a:buFontTx/>
              <a:buNone/>
              <a:tabLst/>
              <a:defRPr/>
            </a:pPr>
            <a:r>
              <a:rPr kumimoji="0" sz="1000" b="1" i="0" u="none" strike="noStrike" kern="1200" cap="none" spc="51" normalizeH="0" baseline="0" noProof="0">
                <a:ln>
                  <a:noFill/>
                </a:ln>
                <a:solidFill>
                  <a:srgbClr val="004FA3"/>
                </a:solidFill>
                <a:effectLst/>
                <a:uLnTx/>
                <a:uFillTx/>
                <a:latin typeface="Arial"/>
                <a:ea typeface="+mn-ea"/>
                <a:cs typeface="Arial"/>
                <a:sym typeface="Helvetica Light"/>
              </a:rPr>
              <a:t>HORIZON</a:t>
            </a:r>
            <a:r>
              <a:rPr kumimoji="0" sz="1000" b="1" i="0" u="none" strike="noStrike" kern="1200" cap="none" spc="-23" normalizeH="0" baseline="0" noProof="0">
                <a:ln>
                  <a:noFill/>
                </a:ln>
                <a:solidFill>
                  <a:srgbClr val="004FA3"/>
                </a:solidFill>
                <a:effectLst/>
                <a:uLnTx/>
                <a:uFillTx/>
                <a:latin typeface="Arial"/>
                <a:ea typeface="+mn-ea"/>
                <a:cs typeface="Arial"/>
                <a:sym typeface="Helvetica Light"/>
              </a:rPr>
              <a:t> </a:t>
            </a:r>
            <a:r>
              <a:rPr kumimoji="0" sz="1000" b="1" i="0" u="none" strike="noStrike" kern="1200" cap="none" spc="28" normalizeH="0" baseline="0" noProof="0">
                <a:ln>
                  <a:noFill/>
                </a:ln>
                <a:solidFill>
                  <a:srgbClr val="004FA3"/>
                </a:solidFill>
                <a:effectLst/>
                <a:uLnTx/>
                <a:uFillTx/>
                <a:latin typeface="Arial"/>
                <a:ea typeface="+mn-ea"/>
                <a:cs typeface="Arial"/>
                <a:sym typeface="Helvetica Light"/>
              </a:rPr>
              <a:t>EUROPE</a:t>
            </a:r>
            <a:endParaRPr kumimoji="0" sz="1000" b="0" i="0" u="none" strike="noStrike" kern="1200" cap="none" spc="0" normalizeH="0" baseline="0" noProof="0">
              <a:ln>
                <a:noFill/>
              </a:ln>
              <a:solidFill>
                <a:prstClr val="black"/>
              </a:solidFill>
              <a:effectLst/>
              <a:uLnTx/>
              <a:uFillTx/>
              <a:latin typeface="Arial"/>
              <a:ea typeface="+mn-ea"/>
              <a:cs typeface="Arial"/>
              <a:sym typeface="Helvetica Light"/>
            </a:endParaRPr>
          </a:p>
          <a:p>
            <a:pPr marL="35412" marR="0" lvl="0" indent="0" algn="ctr" defTabSz="849889" rtl="0" eaLnBrk="1" fontAlgn="auto" latinLnBrk="0" hangingPunct="1">
              <a:lnSpc>
                <a:spcPct val="100000"/>
              </a:lnSpc>
              <a:spcBef>
                <a:spcPts val="70"/>
              </a:spcBef>
              <a:spcAft>
                <a:spcPts val="0"/>
              </a:spcAft>
              <a:buClrTx/>
              <a:buSzTx/>
              <a:buFontTx/>
              <a:buNone/>
              <a:tabLst/>
              <a:defRPr/>
            </a:pPr>
            <a:r>
              <a:rPr kumimoji="0" sz="900" b="1" i="0" u="none" strike="noStrike" kern="1200" cap="none" spc="23" normalizeH="0" baseline="0" noProof="0">
                <a:ln>
                  <a:noFill/>
                </a:ln>
                <a:solidFill>
                  <a:srgbClr val="231F20"/>
                </a:solidFill>
                <a:effectLst/>
                <a:uLnTx/>
                <a:uFillTx/>
                <a:latin typeface="Arial"/>
                <a:ea typeface="+mn-ea"/>
                <a:cs typeface="Arial"/>
                <a:sym typeface="Helvetica Light"/>
              </a:rPr>
              <a:t>2021-2027</a:t>
            </a:r>
            <a:endParaRPr kumimoji="0" sz="900"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31" name="object 31"/>
          <p:cNvSpPr txBox="1"/>
          <p:nvPr/>
        </p:nvSpPr>
        <p:spPr>
          <a:xfrm>
            <a:off x="9122258" y="4762120"/>
            <a:ext cx="2059171" cy="398372"/>
          </a:xfrm>
          <a:prstGeom prst="rect">
            <a:avLst/>
          </a:prstGeom>
        </p:spPr>
        <p:txBody>
          <a:bodyPr vert="horz" wrap="square" lIns="0" tIns="11804" rIns="0" bIns="0" rtlCol="0">
            <a:spAutoFit/>
          </a:bodyPr>
          <a:lstStyle/>
          <a:p>
            <a:pPr marL="11804" marR="4722" lvl="0" indent="0" algn="ctr"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37" normalizeH="0" baseline="0" noProof="0">
                <a:ln>
                  <a:noFill/>
                </a:ln>
                <a:solidFill>
                  <a:srgbClr val="151144"/>
                </a:solidFill>
                <a:effectLst/>
                <a:uLnTx/>
                <a:uFillTx/>
                <a:latin typeface="Arial"/>
                <a:ea typeface="+mn-ea"/>
                <a:cs typeface="Arial"/>
                <a:sym typeface="Helvetica Light"/>
              </a:rPr>
              <a:t>Build </a:t>
            </a:r>
            <a:r>
              <a:rPr kumimoji="0" sz="837" b="0" i="0" u="none" strike="noStrike" kern="1200" cap="none" spc="-10" normalizeH="0" baseline="0" noProof="0">
                <a:ln>
                  <a:noFill/>
                </a:ln>
                <a:solidFill>
                  <a:srgbClr val="151144"/>
                </a:solidFill>
                <a:effectLst/>
                <a:uLnTx/>
                <a:uFillTx/>
                <a:latin typeface="Century Gothic"/>
                <a:ea typeface="+mn-ea"/>
                <a:cs typeface="Century Gothic"/>
                <a:sym typeface="Helvetica Light"/>
              </a:rPr>
              <a:t>and </a:t>
            </a:r>
            <a:r>
              <a:rPr kumimoji="0" sz="837" b="1" i="0" u="none" strike="noStrike" kern="1200" cap="none" spc="42" normalizeH="0" baseline="0" noProof="0">
                <a:ln>
                  <a:noFill/>
                </a:ln>
                <a:solidFill>
                  <a:srgbClr val="151144"/>
                </a:solidFill>
                <a:effectLst/>
                <a:uLnTx/>
                <a:uFillTx/>
                <a:latin typeface="Arial"/>
                <a:ea typeface="+mn-ea"/>
                <a:cs typeface="Arial"/>
                <a:sym typeface="Helvetica Light"/>
              </a:rPr>
              <a:t>deploy </a:t>
            </a:r>
            <a:r>
              <a:rPr kumimoji="0" sz="837" b="0" i="0" u="none" strike="noStrike" kern="1200" cap="none" spc="-14" normalizeH="0" baseline="0" noProof="0">
                <a:ln>
                  <a:noFill/>
                </a:ln>
                <a:solidFill>
                  <a:srgbClr val="151144"/>
                </a:solidFill>
                <a:effectLst/>
                <a:uLnTx/>
                <a:uFillTx/>
                <a:latin typeface="Century Gothic"/>
                <a:ea typeface="+mn-ea"/>
                <a:cs typeface="Century Gothic"/>
                <a:sym typeface="Helvetica Light"/>
              </a:rPr>
              <a:t>an </a:t>
            </a:r>
            <a:r>
              <a:rPr kumimoji="0" sz="837" b="0" i="0" u="none" strike="noStrike" kern="1200" cap="none" spc="37" normalizeH="0" baseline="0" noProof="0">
                <a:ln>
                  <a:noFill/>
                </a:ln>
                <a:solidFill>
                  <a:srgbClr val="151144"/>
                </a:solidFill>
                <a:effectLst/>
                <a:uLnTx/>
                <a:uFillTx/>
                <a:latin typeface="Century Gothic"/>
                <a:ea typeface="+mn-ea"/>
                <a:cs typeface="Century Gothic"/>
                <a:sym typeface="Helvetica Light"/>
              </a:rPr>
              <a:t>infrastructure</a:t>
            </a:r>
            <a:r>
              <a:rPr kumimoji="0" sz="837" b="0" i="0" u="none" strike="noStrike" kern="1200" cap="none" spc="-121" normalizeH="0" baseline="0" noProof="0">
                <a:ln>
                  <a:noFill/>
                </a:ln>
                <a:solidFill>
                  <a:srgbClr val="151144"/>
                </a:solidFill>
                <a:effectLst/>
                <a:uLnTx/>
                <a:uFillTx/>
                <a:latin typeface="Century Gothic"/>
                <a:ea typeface="+mn-ea"/>
                <a:cs typeface="Century Gothic"/>
                <a:sym typeface="Helvetica Light"/>
              </a:rPr>
              <a:t> </a:t>
            </a:r>
            <a:r>
              <a:rPr kumimoji="0" sz="837" b="0" i="0" u="none" strike="noStrike" kern="1200" cap="none" spc="23" normalizeH="0" baseline="0" noProof="0">
                <a:ln>
                  <a:noFill/>
                </a:ln>
                <a:solidFill>
                  <a:srgbClr val="151144"/>
                </a:solidFill>
                <a:effectLst/>
                <a:uLnTx/>
                <a:uFillTx/>
                <a:latin typeface="Century Gothic"/>
                <a:ea typeface="+mn-ea"/>
                <a:cs typeface="Century Gothic"/>
                <a:sym typeface="Helvetica Light"/>
              </a:rPr>
              <a:t>for  </a:t>
            </a:r>
            <a:r>
              <a:rPr kumimoji="0" sz="837" b="0" i="0" u="none" strike="noStrike" kern="1200" cap="none" spc="116" normalizeH="0" baseline="0" noProof="0">
                <a:ln>
                  <a:noFill/>
                </a:ln>
                <a:solidFill>
                  <a:srgbClr val="151144"/>
                </a:solidFill>
                <a:effectLst/>
                <a:uLnTx/>
                <a:uFillTx/>
                <a:latin typeface="Calibri"/>
                <a:ea typeface="+mn-ea"/>
                <a:cs typeface="Calibri"/>
                <a:sym typeface="Helvetica Light"/>
              </a:rPr>
              <a:t>high  </a:t>
            </a:r>
            <a:r>
              <a:rPr kumimoji="0" sz="837" b="0" i="0" u="none" strike="noStrike" kern="1200" cap="none" spc="5" normalizeH="0" baseline="0" noProof="0">
                <a:ln>
                  <a:noFill/>
                </a:ln>
                <a:solidFill>
                  <a:srgbClr val="151144"/>
                </a:solidFill>
                <a:effectLst/>
                <a:uLnTx/>
                <a:uFillTx/>
                <a:latin typeface="Century Gothic"/>
                <a:ea typeface="+mn-ea"/>
                <a:cs typeface="Century Gothic"/>
                <a:sym typeface="Helvetica Light"/>
              </a:rPr>
              <a:t>performance </a:t>
            </a:r>
            <a:r>
              <a:rPr kumimoji="0" sz="837" b="0" i="0" u="none" strike="noStrike" kern="1200" cap="none" spc="14" normalizeH="0" baseline="0" noProof="0">
                <a:ln>
                  <a:noFill/>
                </a:ln>
                <a:solidFill>
                  <a:srgbClr val="151144"/>
                </a:solidFill>
                <a:effectLst/>
                <a:uLnTx/>
                <a:uFillTx/>
                <a:latin typeface="Century Gothic"/>
                <a:ea typeface="+mn-ea"/>
                <a:cs typeface="Century Gothic"/>
                <a:sym typeface="Helvetica Light"/>
              </a:rPr>
              <a:t>computing</a:t>
            </a:r>
            <a:r>
              <a:rPr kumimoji="0" lang="en-GB" sz="837" b="0" i="0" u="none" strike="noStrike" kern="1200" cap="none" spc="14" normalizeH="0" baseline="0" noProof="0">
                <a:ln>
                  <a:noFill/>
                </a:ln>
                <a:solidFill>
                  <a:srgbClr val="151144"/>
                </a:solidFill>
                <a:effectLst/>
                <a:uLnTx/>
                <a:uFillTx/>
                <a:latin typeface="Century Gothic"/>
                <a:ea typeface="+mn-ea"/>
                <a:cs typeface="Century Gothic"/>
                <a:sym typeface="Helvetica Light"/>
              </a:rPr>
              <a:t> and quantum computing</a:t>
            </a:r>
            <a:endParaRPr kumimoji="0" sz="837" b="0" i="0" u="none" strike="noStrike" kern="1200" cap="none" spc="0" normalizeH="0" baseline="0" noProof="0">
              <a:ln>
                <a:noFill/>
              </a:ln>
              <a:solidFill>
                <a:prstClr val="black"/>
              </a:solidFill>
              <a:effectLst/>
              <a:uLnTx/>
              <a:uFillTx/>
              <a:latin typeface="Calibri"/>
              <a:ea typeface="+mn-ea"/>
              <a:cs typeface="Calibri"/>
              <a:sym typeface="Helvetica Light"/>
            </a:endParaRPr>
          </a:p>
        </p:txBody>
      </p:sp>
      <p:sp>
        <p:nvSpPr>
          <p:cNvPr id="32" name="object 32"/>
          <p:cNvSpPr txBox="1"/>
          <p:nvPr/>
        </p:nvSpPr>
        <p:spPr>
          <a:xfrm>
            <a:off x="5926436" y="4510066"/>
            <a:ext cx="2282853" cy="398372"/>
          </a:xfrm>
          <a:prstGeom prst="rect">
            <a:avLst/>
          </a:prstGeom>
        </p:spPr>
        <p:txBody>
          <a:bodyPr vert="horz" wrap="square" lIns="0" tIns="11804" rIns="0" bIns="0" rtlCol="0">
            <a:spAutoFit/>
          </a:bodyPr>
          <a:lstStyle/>
          <a:p>
            <a:pPr marL="11804" marR="4722" lvl="0" indent="0" algn="ctr"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37" normalizeH="0" baseline="0" noProof="0">
                <a:ln>
                  <a:noFill/>
                </a:ln>
                <a:solidFill>
                  <a:srgbClr val="151144"/>
                </a:solidFill>
                <a:effectLst/>
                <a:uLnTx/>
                <a:uFillTx/>
                <a:latin typeface="Arial"/>
                <a:ea typeface="+mn-ea"/>
                <a:cs typeface="Arial"/>
                <a:sym typeface="Helvetica Light"/>
              </a:rPr>
              <a:t>Build </a:t>
            </a:r>
            <a:r>
              <a:rPr kumimoji="0" sz="837" b="0" i="0" u="none" strike="noStrike" kern="1200" cap="none" spc="-10" normalizeH="0" baseline="0" noProof="0">
                <a:ln>
                  <a:noFill/>
                </a:ln>
                <a:solidFill>
                  <a:srgbClr val="151144"/>
                </a:solidFill>
                <a:effectLst/>
                <a:uLnTx/>
                <a:uFillTx/>
                <a:latin typeface="Century Gothic"/>
                <a:ea typeface="+mn-ea"/>
                <a:cs typeface="Century Gothic"/>
                <a:sym typeface="Helvetica Light"/>
              </a:rPr>
              <a:t>and </a:t>
            </a:r>
            <a:r>
              <a:rPr kumimoji="0" sz="837" b="1" i="0" u="none" strike="noStrike" kern="1200" cap="none" spc="42" normalizeH="0" baseline="0" noProof="0">
                <a:ln>
                  <a:noFill/>
                </a:ln>
                <a:solidFill>
                  <a:srgbClr val="151144"/>
                </a:solidFill>
                <a:effectLst/>
                <a:uLnTx/>
                <a:uFillTx/>
                <a:latin typeface="Arial"/>
                <a:ea typeface="+mn-ea"/>
                <a:cs typeface="Arial"/>
                <a:sym typeface="Helvetica Light"/>
              </a:rPr>
              <a:t>deploy </a:t>
            </a:r>
            <a:r>
              <a:rPr kumimoji="0" sz="837" b="0" i="0" u="none" strike="noStrike" kern="1200" cap="none" spc="79" normalizeH="0" baseline="0" noProof="0">
                <a:ln>
                  <a:noFill/>
                </a:ln>
                <a:solidFill>
                  <a:srgbClr val="151144"/>
                </a:solidFill>
                <a:effectLst/>
                <a:uLnTx/>
                <a:uFillTx/>
                <a:latin typeface="Calibri"/>
                <a:ea typeface="+mn-ea"/>
                <a:cs typeface="Calibri"/>
                <a:sym typeface="Helvetica Light"/>
              </a:rPr>
              <a:t>in </a:t>
            </a:r>
            <a:r>
              <a:rPr kumimoji="0" sz="837" b="0" i="0" u="none" strike="noStrike" kern="1200" cap="none" spc="89" normalizeH="0" baseline="0" noProof="0">
                <a:ln>
                  <a:noFill/>
                </a:ln>
                <a:solidFill>
                  <a:srgbClr val="151144"/>
                </a:solidFill>
                <a:effectLst/>
                <a:uLnTx/>
                <a:uFillTx/>
                <a:latin typeface="Calibri"/>
                <a:ea typeface="+mn-ea"/>
                <a:cs typeface="Calibri"/>
                <a:sym typeface="Helvetica Light"/>
              </a:rPr>
              <a:t>the </a:t>
            </a:r>
            <a:r>
              <a:rPr kumimoji="0" sz="837" b="0" i="0" u="none" strike="noStrike" kern="1200" cap="none" spc="84" normalizeH="0" baseline="0" noProof="0">
                <a:ln>
                  <a:noFill/>
                </a:ln>
                <a:solidFill>
                  <a:srgbClr val="151144"/>
                </a:solidFill>
                <a:effectLst/>
                <a:uLnTx/>
                <a:uFillTx/>
                <a:latin typeface="Calibri"/>
                <a:ea typeface="+mn-ea"/>
                <a:cs typeface="Calibri"/>
                <a:sym typeface="Helvetica Light"/>
              </a:rPr>
              <a:t>next </a:t>
            </a:r>
            <a:r>
              <a:rPr kumimoji="0" sz="837" b="0" i="0" u="none" strike="noStrike" kern="1200" cap="none" spc="106" normalizeH="0" baseline="0" noProof="0">
                <a:ln>
                  <a:noFill/>
                </a:ln>
                <a:solidFill>
                  <a:srgbClr val="151144"/>
                </a:solidFill>
                <a:effectLst/>
                <a:uLnTx/>
                <a:uFillTx/>
                <a:latin typeface="Calibri"/>
                <a:ea typeface="+mn-ea"/>
                <a:cs typeface="Calibri"/>
                <a:sym typeface="Helvetica Light"/>
              </a:rPr>
              <a:t>decade </a:t>
            </a:r>
            <a:r>
              <a:rPr kumimoji="0" sz="837" b="0" i="0" u="none" strike="noStrike" kern="1200" cap="none" spc="89" normalizeH="0" baseline="0" noProof="0">
                <a:ln>
                  <a:noFill/>
                </a:ln>
                <a:solidFill>
                  <a:srgbClr val="151144"/>
                </a:solidFill>
                <a:effectLst/>
                <a:uLnTx/>
                <a:uFillTx/>
                <a:latin typeface="Calibri"/>
                <a:ea typeface="+mn-ea"/>
                <a:cs typeface="Calibri"/>
                <a:sym typeface="Helvetica Light"/>
              </a:rPr>
              <a:t>a  </a:t>
            </a:r>
            <a:r>
              <a:rPr kumimoji="0" sz="837" b="0" i="0" u="none" strike="noStrike" kern="1200" cap="none" spc="84" normalizeH="0" baseline="0" noProof="0">
                <a:ln>
                  <a:noFill/>
                </a:ln>
                <a:solidFill>
                  <a:srgbClr val="151144"/>
                </a:solidFill>
                <a:effectLst/>
                <a:uLnTx/>
                <a:uFillTx/>
                <a:latin typeface="Calibri"/>
                <a:ea typeface="+mn-ea"/>
                <a:cs typeface="Calibri"/>
                <a:sym typeface="Helvetica Light"/>
              </a:rPr>
              <a:t>certiﬁed </a:t>
            </a:r>
            <a:r>
              <a:rPr kumimoji="0" sz="837" b="0" i="0" u="none" strike="noStrike" kern="1200" cap="none" spc="89" normalizeH="0" baseline="0" noProof="0">
                <a:ln>
                  <a:noFill/>
                </a:ln>
                <a:solidFill>
                  <a:srgbClr val="151144"/>
                </a:solidFill>
                <a:effectLst/>
                <a:uLnTx/>
                <a:uFillTx/>
                <a:latin typeface="Calibri"/>
                <a:ea typeface="+mn-ea"/>
                <a:cs typeface="Calibri"/>
                <a:sym typeface="Helvetica Light"/>
              </a:rPr>
              <a:t>secure </a:t>
            </a:r>
            <a:r>
              <a:rPr kumimoji="0" sz="837" b="0" i="0" u="none" strike="noStrike" kern="1200" cap="none" spc="98" normalizeH="0" baseline="0" noProof="0">
                <a:ln>
                  <a:noFill/>
                </a:ln>
                <a:solidFill>
                  <a:srgbClr val="151144"/>
                </a:solidFill>
                <a:effectLst/>
                <a:uLnTx/>
                <a:uFillTx/>
                <a:latin typeface="Calibri"/>
                <a:ea typeface="+mn-ea"/>
                <a:cs typeface="Calibri"/>
                <a:sym typeface="Helvetica Light"/>
              </a:rPr>
              <a:t>pan-European</a:t>
            </a:r>
            <a:r>
              <a:rPr kumimoji="0" sz="837" b="0" i="0" u="none" strike="noStrike" kern="1200" cap="none" spc="-102" normalizeH="0" baseline="0" noProof="0">
                <a:ln>
                  <a:noFill/>
                </a:ln>
                <a:solidFill>
                  <a:srgbClr val="151144"/>
                </a:solidFill>
                <a:effectLst/>
                <a:uLnTx/>
                <a:uFillTx/>
                <a:latin typeface="Calibri"/>
                <a:ea typeface="+mn-ea"/>
                <a:cs typeface="Calibri"/>
                <a:sym typeface="Helvetica Light"/>
              </a:rPr>
              <a:t> </a:t>
            </a:r>
            <a:r>
              <a:rPr kumimoji="0" sz="837" b="0" i="0" u="none" strike="noStrike" kern="1200" cap="none" spc="93" normalizeH="0" baseline="0" noProof="0">
                <a:ln>
                  <a:noFill/>
                </a:ln>
                <a:solidFill>
                  <a:srgbClr val="151144"/>
                </a:solidFill>
                <a:effectLst/>
                <a:uLnTx/>
                <a:uFillTx/>
                <a:latin typeface="Calibri"/>
                <a:ea typeface="+mn-ea"/>
                <a:cs typeface="Calibri"/>
                <a:sym typeface="Helvetica Light"/>
              </a:rPr>
              <a:t>end-to-end  </a:t>
            </a:r>
            <a:r>
              <a:rPr kumimoji="0" sz="837" b="0" i="0" u="none" strike="noStrike" kern="1200" cap="none" spc="-14" normalizeH="0" baseline="0" noProof="0">
                <a:ln>
                  <a:noFill/>
                </a:ln>
                <a:solidFill>
                  <a:srgbClr val="151144"/>
                </a:solidFill>
                <a:effectLst/>
                <a:uLnTx/>
                <a:uFillTx/>
                <a:latin typeface="Century Gothic"/>
                <a:ea typeface="+mn-ea"/>
                <a:cs typeface="Century Gothic"/>
                <a:sym typeface="Helvetica Light"/>
              </a:rPr>
              <a:t>QCI </a:t>
            </a:r>
            <a:r>
              <a:rPr kumimoji="0" sz="837" b="0" i="0" u="none" strike="noStrike" kern="1200" cap="none" spc="23" normalizeH="0" baseline="0" noProof="0">
                <a:ln>
                  <a:noFill/>
                </a:ln>
                <a:solidFill>
                  <a:srgbClr val="151144"/>
                </a:solidFill>
                <a:effectLst/>
                <a:uLnTx/>
                <a:uFillTx/>
                <a:latin typeface="Century Gothic"/>
                <a:ea typeface="+mn-ea"/>
                <a:cs typeface="Century Gothic"/>
                <a:sym typeface="Helvetica Light"/>
              </a:rPr>
              <a:t>for </a:t>
            </a:r>
            <a:r>
              <a:rPr kumimoji="0" sz="837" b="1" i="0" u="none" strike="noStrike" kern="1200" cap="none" spc="37" normalizeH="0" baseline="0" noProof="0">
                <a:ln>
                  <a:noFill/>
                </a:ln>
                <a:solidFill>
                  <a:srgbClr val="151144"/>
                </a:solidFill>
                <a:effectLst/>
                <a:uLnTx/>
                <a:uFillTx/>
                <a:latin typeface="Arial"/>
                <a:ea typeface="+mn-ea"/>
                <a:cs typeface="Arial"/>
                <a:sym typeface="Helvetica Light"/>
              </a:rPr>
              <a:t>cybersecurity</a:t>
            </a:r>
            <a:r>
              <a:rPr kumimoji="0" sz="837" b="1" i="0" u="none" strike="noStrike" kern="1200" cap="none" spc="-51" normalizeH="0" baseline="0" noProof="0">
                <a:ln>
                  <a:noFill/>
                </a:ln>
                <a:solidFill>
                  <a:srgbClr val="151144"/>
                </a:solidFill>
                <a:effectLst/>
                <a:uLnTx/>
                <a:uFillTx/>
                <a:latin typeface="Arial"/>
                <a:ea typeface="+mn-ea"/>
                <a:cs typeface="Arial"/>
                <a:sym typeface="Helvetica Light"/>
              </a:rPr>
              <a:t> </a:t>
            </a:r>
            <a:r>
              <a:rPr kumimoji="0" sz="837" b="1" i="0" u="none" strike="noStrike" kern="1200" cap="none" spc="23" normalizeH="0" baseline="0" noProof="0">
                <a:ln>
                  <a:noFill/>
                </a:ln>
                <a:solidFill>
                  <a:srgbClr val="151144"/>
                </a:solidFill>
                <a:effectLst/>
                <a:uLnTx/>
                <a:uFillTx/>
                <a:latin typeface="Arial"/>
                <a:ea typeface="+mn-ea"/>
                <a:cs typeface="Arial"/>
                <a:sym typeface="Helvetica Light"/>
              </a:rPr>
              <a:t>services</a:t>
            </a:r>
            <a:endParaRPr kumimoji="0" sz="837"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33" name="object 33"/>
          <p:cNvSpPr txBox="1"/>
          <p:nvPr/>
        </p:nvSpPr>
        <p:spPr>
          <a:xfrm>
            <a:off x="1309186" y="2329506"/>
            <a:ext cx="2116419" cy="527189"/>
          </a:xfrm>
          <a:prstGeom prst="rect">
            <a:avLst/>
          </a:prstGeom>
        </p:spPr>
        <p:txBody>
          <a:bodyPr vert="horz" wrap="square" lIns="0" tIns="11804" rIns="0" bIns="0" rtlCol="0">
            <a:spAutoFit/>
          </a:bodyPr>
          <a:lstStyle/>
          <a:p>
            <a:pPr marL="11804" marR="4722" lvl="0" indent="0" algn="ctr"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42" normalizeH="0" baseline="0" noProof="0">
                <a:ln>
                  <a:noFill/>
                </a:ln>
                <a:solidFill>
                  <a:srgbClr val="6D6E71"/>
                </a:solidFill>
                <a:effectLst/>
                <a:uLnTx/>
                <a:uFillTx/>
                <a:latin typeface="Arial"/>
                <a:ea typeface="+mn-ea"/>
                <a:cs typeface="Arial"/>
                <a:sym typeface="Helvetica Light"/>
              </a:rPr>
              <a:t>Bring </a:t>
            </a:r>
            <a:r>
              <a:rPr kumimoji="0" sz="837" b="0" i="0" u="none" strike="noStrike" kern="1200" cap="none" spc="33" normalizeH="0" baseline="0" noProof="0">
                <a:ln>
                  <a:noFill/>
                </a:ln>
                <a:solidFill>
                  <a:srgbClr val="6D6E71"/>
                </a:solidFill>
                <a:effectLst/>
                <a:uLnTx/>
                <a:uFillTx/>
                <a:latin typeface="Century Gothic"/>
                <a:ea typeface="+mn-ea"/>
                <a:cs typeface="Century Gothic"/>
                <a:sym typeface="Helvetica Light"/>
              </a:rPr>
              <a:t>quantum </a:t>
            </a:r>
            <a:r>
              <a:rPr kumimoji="0" sz="837" b="1" i="0" u="none" strike="noStrike" kern="1200" cap="none" spc="42" normalizeH="0" baseline="0" noProof="0">
                <a:ln>
                  <a:noFill/>
                </a:ln>
                <a:solidFill>
                  <a:srgbClr val="6D6E71"/>
                </a:solidFill>
                <a:effectLst/>
                <a:uLnTx/>
                <a:uFillTx/>
                <a:latin typeface="Arial"/>
                <a:ea typeface="+mn-ea"/>
                <a:cs typeface="Arial"/>
                <a:sym typeface="Helvetica Light"/>
              </a:rPr>
              <a:t>technologies </a:t>
            </a:r>
            <a:r>
              <a:rPr kumimoji="0" sz="837" b="0" i="0" u="none" strike="noStrike" kern="1200" cap="none" spc="102" normalizeH="0" baseline="0" noProof="0">
                <a:ln>
                  <a:noFill/>
                </a:ln>
                <a:solidFill>
                  <a:srgbClr val="6D6E71"/>
                </a:solidFill>
                <a:effectLst/>
                <a:uLnTx/>
                <a:uFillTx/>
                <a:latin typeface="Calibri"/>
                <a:ea typeface="+mn-ea"/>
                <a:cs typeface="Calibri"/>
                <a:sym typeface="Helvetica Light"/>
              </a:rPr>
              <a:t>from</a:t>
            </a:r>
            <a:r>
              <a:rPr kumimoji="0" sz="837" b="0" i="0" u="none" strike="noStrike" kern="1200" cap="none" spc="-125" normalizeH="0" baseline="0" noProof="0">
                <a:ln>
                  <a:noFill/>
                </a:ln>
                <a:solidFill>
                  <a:srgbClr val="6D6E71"/>
                </a:solidFill>
                <a:effectLst/>
                <a:uLnTx/>
                <a:uFillTx/>
                <a:latin typeface="Calibri"/>
                <a:ea typeface="+mn-ea"/>
                <a:cs typeface="Calibri"/>
                <a:sym typeface="Helvetica Light"/>
              </a:rPr>
              <a:t> </a:t>
            </a:r>
            <a:r>
              <a:rPr kumimoji="0" sz="837" b="0" i="0" u="none" strike="noStrike" kern="1200" cap="none" spc="89" normalizeH="0" baseline="0" noProof="0">
                <a:ln>
                  <a:noFill/>
                </a:ln>
                <a:solidFill>
                  <a:srgbClr val="6D6E71"/>
                </a:solidFill>
                <a:effectLst/>
                <a:uLnTx/>
                <a:uFillTx/>
                <a:latin typeface="Calibri"/>
                <a:ea typeface="+mn-ea"/>
                <a:cs typeface="Calibri"/>
                <a:sym typeface="Helvetica Light"/>
              </a:rPr>
              <a:t>the  </a:t>
            </a:r>
            <a:r>
              <a:rPr kumimoji="0" sz="837" b="1" i="0" u="none" strike="noStrike" kern="1200" cap="none" spc="42" normalizeH="0" baseline="0" noProof="0">
                <a:ln>
                  <a:noFill/>
                </a:ln>
                <a:solidFill>
                  <a:srgbClr val="6D6E71"/>
                </a:solidFill>
                <a:effectLst/>
                <a:uLnTx/>
                <a:uFillTx/>
                <a:latin typeface="Arial"/>
                <a:ea typeface="+mn-ea"/>
                <a:cs typeface="Arial"/>
                <a:sym typeface="Helvetica Light"/>
              </a:rPr>
              <a:t>lab </a:t>
            </a:r>
            <a:r>
              <a:rPr kumimoji="0" sz="837" b="0" i="0" u="none" strike="noStrike" kern="1200" cap="none" spc="61" normalizeH="0" baseline="0" noProof="0">
                <a:ln>
                  <a:noFill/>
                </a:ln>
                <a:solidFill>
                  <a:srgbClr val="6D6E71"/>
                </a:solidFill>
                <a:effectLst/>
                <a:uLnTx/>
                <a:uFillTx/>
                <a:latin typeface="Calibri"/>
                <a:ea typeface="+mn-ea"/>
                <a:cs typeface="Calibri"/>
                <a:sym typeface="Helvetica Light"/>
              </a:rPr>
              <a:t>to </a:t>
            </a:r>
            <a:r>
              <a:rPr kumimoji="0" sz="837" b="0" i="0" u="none" strike="noStrike" kern="1200" cap="none" spc="89" normalizeH="0" baseline="0" noProof="0">
                <a:ln>
                  <a:noFill/>
                </a:ln>
                <a:solidFill>
                  <a:srgbClr val="6D6E71"/>
                </a:solidFill>
                <a:effectLst/>
                <a:uLnTx/>
                <a:uFillTx/>
                <a:latin typeface="Calibri"/>
                <a:ea typeface="+mn-ea"/>
                <a:cs typeface="Calibri"/>
                <a:sym typeface="Helvetica Light"/>
              </a:rPr>
              <a:t>the </a:t>
            </a:r>
            <a:r>
              <a:rPr kumimoji="0" sz="837" b="1" i="0" u="none" strike="noStrike" kern="1200" cap="none" spc="70" normalizeH="0" baseline="0" noProof="0">
                <a:ln>
                  <a:noFill/>
                </a:ln>
                <a:solidFill>
                  <a:srgbClr val="6D6E71"/>
                </a:solidFill>
                <a:effectLst/>
                <a:uLnTx/>
                <a:uFillTx/>
                <a:latin typeface="Arial"/>
                <a:ea typeface="+mn-ea"/>
                <a:cs typeface="Arial"/>
                <a:sym typeface="Helvetica Light"/>
              </a:rPr>
              <a:t>market </a:t>
            </a:r>
            <a:r>
              <a:rPr kumimoji="0" sz="837" b="0" i="0" u="none" strike="noStrike" kern="1200" cap="none" spc="112" normalizeH="0" baseline="0" noProof="0">
                <a:ln>
                  <a:noFill/>
                </a:ln>
                <a:solidFill>
                  <a:srgbClr val="6D6E71"/>
                </a:solidFill>
                <a:effectLst/>
                <a:uLnTx/>
                <a:uFillTx/>
                <a:latin typeface="Calibri"/>
                <a:ea typeface="+mn-ea"/>
                <a:cs typeface="Calibri"/>
                <a:sym typeface="Helvetica Light"/>
              </a:rPr>
              <a:t>and </a:t>
            </a:r>
            <a:r>
              <a:rPr kumimoji="0" sz="837" b="0" i="0" u="none" strike="noStrike" kern="1200" cap="none" spc="79" normalizeH="0" baseline="0" noProof="0">
                <a:ln>
                  <a:noFill/>
                </a:ln>
                <a:solidFill>
                  <a:srgbClr val="6D6E71"/>
                </a:solidFill>
                <a:effectLst/>
                <a:uLnTx/>
                <a:uFillTx/>
                <a:latin typeface="Calibri"/>
                <a:ea typeface="+mn-ea"/>
                <a:cs typeface="Calibri"/>
                <a:sym typeface="Helvetica Light"/>
              </a:rPr>
              <a:t>consolidate  </a:t>
            </a:r>
            <a:r>
              <a:rPr kumimoji="0" sz="837" b="0" i="0" u="none" strike="noStrike" kern="1200" cap="none" spc="98" normalizeH="0" baseline="0" noProof="0">
                <a:ln>
                  <a:noFill/>
                </a:ln>
                <a:solidFill>
                  <a:srgbClr val="6D6E71"/>
                </a:solidFill>
                <a:effectLst/>
                <a:uLnTx/>
                <a:uFillTx/>
                <a:latin typeface="Calibri"/>
                <a:ea typeface="+mn-ea"/>
                <a:cs typeface="Calibri"/>
                <a:sym typeface="Helvetica Light"/>
              </a:rPr>
              <a:t>European </a:t>
            </a:r>
            <a:r>
              <a:rPr kumimoji="0" sz="837" b="0" i="0" u="none" strike="noStrike" kern="1200" cap="none" spc="84" normalizeH="0" baseline="0" noProof="0">
                <a:ln>
                  <a:noFill/>
                </a:ln>
                <a:solidFill>
                  <a:srgbClr val="6D6E71"/>
                </a:solidFill>
                <a:effectLst/>
                <a:uLnTx/>
                <a:uFillTx/>
                <a:latin typeface="Calibri"/>
                <a:ea typeface="+mn-ea"/>
                <a:cs typeface="Calibri"/>
                <a:sym typeface="Helvetica Light"/>
              </a:rPr>
              <a:t>scientiﬁc </a:t>
            </a:r>
            <a:r>
              <a:rPr kumimoji="0" sz="837" b="1" i="0" u="none" strike="noStrike" kern="1200" cap="none" spc="37" normalizeH="0" baseline="0" noProof="0">
                <a:ln>
                  <a:noFill/>
                </a:ln>
                <a:solidFill>
                  <a:srgbClr val="6D6E71"/>
                </a:solidFill>
                <a:effectLst/>
                <a:uLnTx/>
                <a:uFillTx/>
                <a:latin typeface="Arial"/>
                <a:ea typeface="+mn-ea"/>
                <a:cs typeface="Arial"/>
                <a:sym typeface="Helvetica Light"/>
              </a:rPr>
              <a:t>leadership </a:t>
            </a:r>
            <a:r>
              <a:rPr kumimoji="0" sz="837" b="0" i="0" u="none" strike="noStrike" kern="1200" cap="none" spc="56" normalizeH="0" baseline="0" noProof="0">
                <a:ln>
                  <a:noFill/>
                </a:ln>
                <a:solidFill>
                  <a:srgbClr val="6D6E71"/>
                </a:solidFill>
                <a:effectLst/>
                <a:uLnTx/>
                <a:uFillTx/>
                <a:latin typeface="Century Gothic"/>
                <a:ea typeface="+mn-ea"/>
                <a:cs typeface="Century Gothic"/>
                <a:sym typeface="Helvetica Light"/>
              </a:rPr>
              <a:t>in  </a:t>
            </a:r>
            <a:r>
              <a:rPr kumimoji="0" sz="837" b="0" i="0" u="none" strike="noStrike" kern="1200" cap="none" spc="121" normalizeH="0" baseline="0" noProof="0">
                <a:ln>
                  <a:noFill/>
                </a:ln>
                <a:solidFill>
                  <a:srgbClr val="6D6E71"/>
                </a:solidFill>
                <a:effectLst/>
                <a:uLnTx/>
                <a:uFillTx/>
                <a:latin typeface="Calibri"/>
                <a:ea typeface="+mn-ea"/>
                <a:cs typeface="Calibri"/>
                <a:sym typeface="Helvetica Light"/>
              </a:rPr>
              <a:t>quantum</a:t>
            </a:r>
            <a:r>
              <a:rPr kumimoji="0" sz="837" b="0" i="0" u="none" strike="noStrike" kern="1200" cap="none" spc="23" normalizeH="0" baseline="0" noProof="0">
                <a:ln>
                  <a:noFill/>
                </a:ln>
                <a:solidFill>
                  <a:srgbClr val="6D6E71"/>
                </a:solidFill>
                <a:effectLst/>
                <a:uLnTx/>
                <a:uFillTx/>
                <a:latin typeface="Calibri"/>
                <a:ea typeface="+mn-ea"/>
                <a:cs typeface="Calibri"/>
                <a:sym typeface="Helvetica Light"/>
              </a:rPr>
              <a:t> </a:t>
            </a:r>
            <a:r>
              <a:rPr kumimoji="0" sz="837" b="0" i="0" u="none" strike="noStrike" kern="1200" cap="none" spc="79" normalizeH="0" baseline="0" noProof="0">
                <a:ln>
                  <a:noFill/>
                </a:ln>
                <a:solidFill>
                  <a:srgbClr val="6D6E71"/>
                </a:solidFill>
                <a:effectLst/>
                <a:uLnTx/>
                <a:uFillTx/>
                <a:latin typeface="Calibri"/>
                <a:ea typeface="+mn-ea"/>
                <a:cs typeface="Calibri"/>
                <a:sym typeface="Helvetica Light"/>
              </a:rPr>
              <a:t>research</a:t>
            </a:r>
            <a:endParaRPr kumimoji="0" sz="837" b="0" i="0" u="none" strike="noStrike" kern="1200" cap="none" spc="0" normalizeH="0" baseline="0" noProof="0">
              <a:ln>
                <a:noFill/>
              </a:ln>
              <a:solidFill>
                <a:prstClr val="black"/>
              </a:solidFill>
              <a:effectLst/>
              <a:uLnTx/>
              <a:uFillTx/>
              <a:latin typeface="Calibri"/>
              <a:ea typeface="+mn-ea"/>
              <a:cs typeface="Calibri"/>
              <a:sym typeface="Helvetica Light"/>
            </a:endParaRPr>
          </a:p>
        </p:txBody>
      </p:sp>
      <p:sp>
        <p:nvSpPr>
          <p:cNvPr id="34" name="object 34"/>
          <p:cNvSpPr/>
          <p:nvPr/>
        </p:nvSpPr>
        <p:spPr>
          <a:xfrm>
            <a:off x="7622479" y="3449047"/>
            <a:ext cx="191372" cy="206283"/>
          </a:xfrm>
          <a:prstGeom prst="rect">
            <a:avLst/>
          </a:prstGeom>
          <a:blipFill>
            <a:blip r:embed="rId16"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5" name="object 35"/>
          <p:cNvSpPr/>
          <p:nvPr/>
        </p:nvSpPr>
        <p:spPr>
          <a:xfrm>
            <a:off x="1219761" y="2274788"/>
            <a:ext cx="2217342" cy="253782"/>
          </a:xfrm>
          <a:custGeom>
            <a:avLst/>
            <a:gdLst/>
            <a:ahLst/>
            <a:cxnLst/>
            <a:rect l="l" t="t" r="r" b="b"/>
            <a:pathLst>
              <a:path w="2385695" h="273050">
                <a:moveTo>
                  <a:pt x="2385555" y="0"/>
                </a:moveTo>
                <a:lnTo>
                  <a:pt x="763663" y="0"/>
                </a:lnTo>
                <a:lnTo>
                  <a:pt x="0" y="0"/>
                </a:lnTo>
                <a:lnTo>
                  <a:pt x="0" y="272808"/>
                </a:lnTo>
              </a:path>
            </a:pathLst>
          </a:custGeom>
          <a:ln w="12699">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6" name="object 36"/>
          <p:cNvSpPr/>
          <p:nvPr/>
        </p:nvSpPr>
        <p:spPr>
          <a:xfrm>
            <a:off x="1175375" y="2481754"/>
            <a:ext cx="88764"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7" name="object 37"/>
          <p:cNvSpPr/>
          <p:nvPr/>
        </p:nvSpPr>
        <p:spPr>
          <a:xfrm>
            <a:off x="5814319" y="4468218"/>
            <a:ext cx="2449286" cy="235486"/>
          </a:xfrm>
          <a:custGeom>
            <a:avLst/>
            <a:gdLst/>
            <a:ahLst/>
            <a:cxnLst/>
            <a:rect l="l" t="t" r="r" b="b"/>
            <a:pathLst>
              <a:path w="2635250" h="253364">
                <a:moveTo>
                  <a:pt x="2600236" y="4711"/>
                </a:moveTo>
                <a:lnTo>
                  <a:pt x="2598380" y="1987"/>
                </a:lnTo>
                <a:lnTo>
                  <a:pt x="2601345" y="588"/>
                </a:lnTo>
                <a:lnTo>
                  <a:pt x="2612357" y="73"/>
                </a:lnTo>
                <a:lnTo>
                  <a:pt x="2634640" y="0"/>
                </a:lnTo>
                <a:lnTo>
                  <a:pt x="2273604" y="0"/>
                </a:lnTo>
                <a:lnTo>
                  <a:pt x="727798" y="0"/>
                </a:lnTo>
                <a:lnTo>
                  <a:pt x="0" y="0"/>
                </a:lnTo>
                <a:lnTo>
                  <a:pt x="0" y="253326"/>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8" name="object 38"/>
          <p:cNvSpPr/>
          <p:nvPr/>
        </p:nvSpPr>
        <p:spPr>
          <a:xfrm>
            <a:off x="5769941" y="4657072"/>
            <a:ext cx="88764"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39" name="object 39"/>
          <p:cNvSpPr/>
          <p:nvPr/>
        </p:nvSpPr>
        <p:spPr>
          <a:xfrm>
            <a:off x="8991475" y="4706502"/>
            <a:ext cx="2255704" cy="235486"/>
          </a:xfrm>
          <a:custGeom>
            <a:avLst/>
            <a:gdLst/>
            <a:ahLst/>
            <a:cxnLst/>
            <a:rect l="l" t="t" r="r" b="b"/>
            <a:pathLst>
              <a:path w="2426970" h="253364">
                <a:moveTo>
                  <a:pt x="2395004" y="4711"/>
                </a:moveTo>
                <a:lnTo>
                  <a:pt x="2393291" y="1987"/>
                </a:lnTo>
                <a:lnTo>
                  <a:pt x="2396021" y="588"/>
                </a:lnTo>
                <a:lnTo>
                  <a:pt x="2406164" y="73"/>
                </a:lnTo>
                <a:lnTo>
                  <a:pt x="2426690" y="0"/>
                </a:lnTo>
                <a:lnTo>
                  <a:pt x="2094153" y="0"/>
                </a:lnTo>
                <a:lnTo>
                  <a:pt x="670394" y="0"/>
                </a:lnTo>
                <a:lnTo>
                  <a:pt x="0" y="0"/>
                </a:lnTo>
                <a:lnTo>
                  <a:pt x="0" y="253326"/>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0" name="object 40"/>
          <p:cNvSpPr/>
          <p:nvPr/>
        </p:nvSpPr>
        <p:spPr>
          <a:xfrm>
            <a:off x="8947099" y="4895359"/>
            <a:ext cx="88764"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1" name="object 41"/>
          <p:cNvSpPr txBox="1"/>
          <p:nvPr/>
        </p:nvSpPr>
        <p:spPr>
          <a:xfrm>
            <a:off x="1636236" y="3108995"/>
            <a:ext cx="1407602" cy="394653"/>
          </a:xfrm>
          <a:prstGeom prst="rect">
            <a:avLst/>
          </a:prstGeom>
        </p:spPr>
        <p:txBody>
          <a:bodyPr vert="horz" wrap="square" lIns="0" tIns="11804" rIns="0" bIns="0" rtlCol="0">
            <a:spAutoFit/>
          </a:bodyPr>
          <a:lstStyle/>
          <a:p>
            <a:pPr marL="11804" marR="4722" lvl="0" indent="0" algn="l" defTabSz="849889" rtl="0" eaLnBrk="1" fontAlgn="auto" latinLnBrk="0" hangingPunct="1">
              <a:lnSpc>
                <a:spcPct val="141700"/>
              </a:lnSpc>
              <a:spcBef>
                <a:spcPts val="93"/>
              </a:spcBef>
              <a:spcAft>
                <a:spcPts val="0"/>
              </a:spcAft>
              <a:buClrTx/>
              <a:buSzTx/>
              <a:buFontTx/>
              <a:buNone/>
              <a:tabLst/>
              <a:defRPr/>
            </a:pPr>
            <a:r>
              <a:rPr kumimoji="0" sz="930" b="1" i="0" u="none" strike="noStrike" kern="1200" cap="none" spc="42" normalizeH="0" baseline="0" noProof="0">
                <a:ln>
                  <a:noFill/>
                </a:ln>
                <a:solidFill>
                  <a:srgbClr val="ED1C7A"/>
                </a:solidFill>
                <a:effectLst/>
                <a:uLnTx/>
                <a:uFillTx/>
                <a:latin typeface="Arial"/>
                <a:ea typeface="+mn-ea"/>
                <a:cs typeface="Arial"/>
                <a:sym typeface="Helvetica Light"/>
              </a:rPr>
              <a:t>FUNDAMENTAL </a:t>
            </a:r>
            <a:r>
              <a:rPr kumimoji="0" sz="930" b="1" i="0" u="none" strike="noStrike" kern="1200" cap="none" spc="37" normalizeH="0" baseline="0" noProof="0">
                <a:ln>
                  <a:noFill/>
                </a:ln>
                <a:solidFill>
                  <a:srgbClr val="ED1C7A"/>
                </a:solidFill>
                <a:effectLst/>
                <a:uLnTx/>
                <a:uFillTx/>
                <a:latin typeface="Arial"/>
                <a:ea typeface="+mn-ea"/>
                <a:cs typeface="Arial"/>
                <a:sym typeface="Helvetica Light"/>
              </a:rPr>
              <a:t>R&amp;D  </a:t>
            </a:r>
            <a:r>
              <a:rPr kumimoji="0" sz="930" b="1" i="0" u="none" strike="noStrike" kern="1200" cap="none" spc="28" normalizeH="0" baseline="0" noProof="0">
                <a:ln>
                  <a:noFill/>
                </a:ln>
                <a:solidFill>
                  <a:srgbClr val="ED1C7A"/>
                </a:solidFill>
                <a:effectLst/>
                <a:uLnTx/>
                <a:uFillTx/>
                <a:latin typeface="Arial"/>
                <a:ea typeface="+mn-ea"/>
                <a:cs typeface="Arial"/>
                <a:sym typeface="Helvetica Light"/>
              </a:rPr>
              <a:t>TECHNOLOGY</a:t>
            </a:r>
            <a:r>
              <a:rPr kumimoji="0" sz="930" b="1" i="0" u="none" strike="noStrike" kern="1200" cap="none" spc="-70" normalizeH="0" baseline="0" noProof="0">
                <a:ln>
                  <a:noFill/>
                </a:ln>
                <a:solidFill>
                  <a:srgbClr val="ED1C7A"/>
                </a:solidFill>
                <a:effectLst/>
                <a:uLnTx/>
                <a:uFillTx/>
                <a:latin typeface="Arial"/>
                <a:ea typeface="+mn-ea"/>
                <a:cs typeface="Arial"/>
                <a:sym typeface="Helvetica Light"/>
              </a:rPr>
              <a:t> </a:t>
            </a:r>
            <a:r>
              <a:rPr kumimoji="0" sz="930" b="1" i="0" u="none" strike="noStrike" kern="1200" cap="none" spc="10" normalizeH="0" baseline="0" noProof="0">
                <a:ln>
                  <a:noFill/>
                </a:ln>
                <a:solidFill>
                  <a:srgbClr val="ED1C7A"/>
                </a:solidFill>
                <a:effectLst/>
                <a:uLnTx/>
                <a:uFillTx/>
                <a:latin typeface="Arial"/>
                <a:ea typeface="+mn-ea"/>
                <a:cs typeface="Arial"/>
                <a:sym typeface="Helvetica Light"/>
              </a:rPr>
              <a:t>SUPPLY</a:t>
            </a:r>
            <a:endParaRPr kumimoji="0" sz="930"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43" name="object 43"/>
          <p:cNvSpPr/>
          <p:nvPr/>
        </p:nvSpPr>
        <p:spPr>
          <a:xfrm>
            <a:off x="10437875" y="3672254"/>
            <a:ext cx="643280" cy="190602"/>
          </a:xfrm>
          <a:prstGeom prst="rect">
            <a:avLst/>
          </a:prstGeom>
          <a:blipFill>
            <a:blip r:embed="rId17"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4" name="object 44"/>
          <p:cNvSpPr/>
          <p:nvPr/>
        </p:nvSpPr>
        <p:spPr>
          <a:xfrm>
            <a:off x="10076727" y="3698143"/>
            <a:ext cx="249650" cy="166434"/>
          </a:xfrm>
          <a:custGeom>
            <a:avLst/>
            <a:gdLst/>
            <a:ahLst/>
            <a:cxnLst/>
            <a:rect l="l" t="t" r="r" b="b"/>
            <a:pathLst>
              <a:path w="268604" h="179070">
                <a:moveTo>
                  <a:pt x="0" y="0"/>
                </a:moveTo>
                <a:lnTo>
                  <a:pt x="268452" y="0"/>
                </a:lnTo>
                <a:lnTo>
                  <a:pt x="268452" y="178968"/>
                </a:lnTo>
                <a:lnTo>
                  <a:pt x="0" y="178968"/>
                </a:lnTo>
                <a:lnTo>
                  <a:pt x="0" y="0"/>
                </a:lnTo>
                <a:close/>
              </a:path>
            </a:pathLst>
          </a:custGeom>
          <a:solidFill>
            <a:srgbClr val="034EA2"/>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5" name="object 45"/>
          <p:cNvSpPr/>
          <p:nvPr/>
        </p:nvSpPr>
        <p:spPr>
          <a:xfrm>
            <a:off x="10138343" y="3718039"/>
            <a:ext cx="126105" cy="125368"/>
          </a:xfrm>
          <a:prstGeom prst="rect">
            <a:avLst/>
          </a:prstGeom>
          <a:blipFill>
            <a:blip r:embed="rId18"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6" name="object 46"/>
          <p:cNvSpPr/>
          <p:nvPr/>
        </p:nvSpPr>
        <p:spPr>
          <a:xfrm>
            <a:off x="7417756" y="2617455"/>
            <a:ext cx="44855" cy="126891"/>
          </a:xfrm>
          <a:custGeom>
            <a:avLst/>
            <a:gdLst/>
            <a:ahLst/>
            <a:cxnLst/>
            <a:rect l="l" t="t" r="r" b="b"/>
            <a:pathLst>
              <a:path w="48259" h="136525">
                <a:moveTo>
                  <a:pt x="17640" y="0"/>
                </a:moveTo>
                <a:lnTo>
                  <a:pt x="0" y="132181"/>
                </a:lnTo>
                <a:lnTo>
                  <a:pt x="30899" y="136271"/>
                </a:lnTo>
                <a:lnTo>
                  <a:pt x="48260" y="4051"/>
                </a:lnTo>
                <a:lnTo>
                  <a:pt x="17640" y="0"/>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7" name="object 47"/>
          <p:cNvSpPr/>
          <p:nvPr/>
        </p:nvSpPr>
        <p:spPr>
          <a:xfrm>
            <a:off x="7475912" y="2625022"/>
            <a:ext cx="129252" cy="137514"/>
          </a:xfrm>
          <a:custGeom>
            <a:avLst/>
            <a:gdLst/>
            <a:ahLst/>
            <a:cxnLst/>
            <a:rect l="l" t="t" r="r" b="b"/>
            <a:pathLst>
              <a:path w="139065" h="147955">
                <a:moveTo>
                  <a:pt x="75527" y="55854"/>
                </a:moveTo>
                <a:lnTo>
                  <a:pt x="40741" y="55854"/>
                </a:lnTo>
                <a:lnTo>
                  <a:pt x="68830" y="100206"/>
                </a:lnTo>
                <a:lnTo>
                  <a:pt x="97129" y="144500"/>
                </a:lnTo>
                <a:lnTo>
                  <a:pt x="122529" y="147599"/>
                </a:lnTo>
                <a:lnTo>
                  <a:pt x="129281" y="91871"/>
                </a:lnTo>
                <a:lnTo>
                  <a:pt x="98386" y="91871"/>
                </a:lnTo>
                <a:lnTo>
                  <a:pt x="75527" y="55854"/>
                </a:lnTo>
                <a:close/>
              </a:path>
              <a:path w="139065" h="147955">
                <a:moveTo>
                  <a:pt x="17094" y="0"/>
                </a:moveTo>
                <a:lnTo>
                  <a:pt x="0" y="132257"/>
                </a:lnTo>
                <a:lnTo>
                  <a:pt x="30518" y="136169"/>
                </a:lnTo>
                <a:lnTo>
                  <a:pt x="40741" y="55854"/>
                </a:lnTo>
                <a:lnTo>
                  <a:pt x="75527" y="55854"/>
                </a:lnTo>
                <a:lnTo>
                  <a:pt x="42430" y="3263"/>
                </a:lnTo>
                <a:lnTo>
                  <a:pt x="17094" y="0"/>
                </a:lnTo>
                <a:close/>
              </a:path>
              <a:path w="139065" h="147955">
                <a:moveTo>
                  <a:pt x="108280" y="11518"/>
                </a:moveTo>
                <a:lnTo>
                  <a:pt x="98386" y="91871"/>
                </a:lnTo>
                <a:lnTo>
                  <a:pt x="129281" y="91871"/>
                </a:lnTo>
                <a:lnTo>
                  <a:pt x="138569" y="15214"/>
                </a:lnTo>
                <a:lnTo>
                  <a:pt x="108280" y="11518"/>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8" name="object 48"/>
          <p:cNvSpPr/>
          <p:nvPr/>
        </p:nvSpPr>
        <p:spPr>
          <a:xfrm>
            <a:off x="7619259" y="2642672"/>
            <a:ext cx="108005" cy="126891"/>
          </a:xfrm>
          <a:custGeom>
            <a:avLst/>
            <a:gdLst/>
            <a:ahLst/>
            <a:cxnLst/>
            <a:rect l="l" t="t" r="r" b="b"/>
            <a:pathLst>
              <a:path w="116204" h="136525">
                <a:moveTo>
                  <a:pt x="15760" y="0"/>
                </a:moveTo>
                <a:lnTo>
                  <a:pt x="0" y="132410"/>
                </a:lnTo>
                <a:lnTo>
                  <a:pt x="30937" y="136067"/>
                </a:lnTo>
                <a:lnTo>
                  <a:pt x="36588" y="87820"/>
                </a:lnTo>
                <a:lnTo>
                  <a:pt x="99095" y="87820"/>
                </a:lnTo>
                <a:lnTo>
                  <a:pt x="101066" y="70307"/>
                </a:lnTo>
                <a:lnTo>
                  <a:pt x="39458" y="63233"/>
                </a:lnTo>
                <a:lnTo>
                  <a:pt x="43560" y="28219"/>
                </a:lnTo>
                <a:lnTo>
                  <a:pt x="114093" y="28219"/>
                </a:lnTo>
                <a:lnTo>
                  <a:pt x="115963" y="11595"/>
                </a:lnTo>
                <a:lnTo>
                  <a:pt x="15760" y="0"/>
                </a:lnTo>
                <a:close/>
              </a:path>
              <a:path w="116204" h="136525">
                <a:moveTo>
                  <a:pt x="99095" y="87820"/>
                </a:moveTo>
                <a:lnTo>
                  <a:pt x="36588" y="87820"/>
                </a:lnTo>
                <a:lnTo>
                  <a:pt x="98297" y="94907"/>
                </a:lnTo>
                <a:lnTo>
                  <a:pt x="99095" y="87820"/>
                </a:lnTo>
                <a:close/>
              </a:path>
              <a:path w="116204" h="136525">
                <a:moveTo>
                  <a:pt x="114093" y="28219"/>
                </a:moveTo>
                <a:lnTo>
                  <a:pt x="43560" y="28219"/>
                </a:lnTo>
                <a:lnTo>
                  <a:pt x="113195" y="36207"/>
                </a:lnTo>
                <a:lnTo>
                  <a:pt x="114093" y="28219"/>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49" name="object 49"/>
          <p:cNvSpPr/>
          <p:nvPr/>
        </p:nvSpPr>
        <p:spPr>
          <a:xfrm>
            <a:off x="7732738" y="2655608"/>
            <a:ext cx="116268" cy="135154"/>
          </a:xfrm>
          <a:custGeom>
            <a:avLst/>
            <a:gdLst/>
            <a:ahLst/>
            <a:cxnLst/>
            <a:rect l="l" t="t" r="r" b="b"/>
            <a:pathLst>
              <a:path w="125095" h="145414">
                <a:moveTo>
                  <a:pt x="94000" y="99021"/>
                </a:moveTo>
                <a:lnTo>
                  <a:pt x="34988" y="99021"/>
                </a:lnTo>
                <a:lnTo>
                  <a:pt x="63411" y="102082"/>
                </a:lnTo>
                <a:lnTo>
                  <a:pt x="85267" y="141757"/>
                </a:lnTo>
                <a:lnTo>
                  <a:pt x="118554" y="145237"/>
                </a:lnTo>
                <a:lnTo>
                  <a:pt x="93002" y="99479"/>
                </a:lnTo>
                <a:lnTo>
                  <a:pt x="94000" y="99021"/>
                </a:lnTo>
                <a:close/>
              </a:path>
              <a:path w="125095" h="145414">
                <a:moveTo>
                  <a:pt x="14706" y="0"/>
                </a:moveTo>
                <a:lnTo>
                  <a:pt x="0" y="132537"/>
                </a:lnTo>
                <a:lnTo>
                  <a:pt x="30962" y="135940"/>
                </a:lnTo>
                <a:lnTo>
                  <a:pt x="34988" y="99021"/>
                </a:lnTo>
                <a:lnTo>
                  <a:pt x="94000" y="99021"/>
                </a:lnTo>
                <a:lnTo>
                  <a:pt x="105332" y="93833"/>
                </a:lnTo>
                <a:lnTo>
                  <a:pt x="114931" y="85343"/>
                </a:lnTo>
                <a:lnTo>
                  <a:pt x="119668" y="77304"/>
                </a:lnTo>
                <a:lnTo>
                  <a:pt x="62776" y="77304"/>
                </a:lnTo>
                <a:lnTo>
                  <a:pt x="37655" y="74587"/>
                </a:lnTo>
                <a:lnTo>
                  <a:pt x="42684" y="28384"/>
                </a:lnTo>
                <a:lnTo>
                  <a:pt x="115806" y="28384"/>
                </a:lnTo>
                <a:lnTo>
                  <a:pt x="112914" y="23628"/>
                </a:lnTo>
                <a:lnTo>
                  <a:pt x="95751" y="12147"/>
                </a:lnTo>
                <a:lnTo>
                  <a:pt x="72135" y="6261"/>
                </a:lnTo>
                <a:lnTo>
                  <a:pt x="14706" y="0"/>
                </a:lnTo>
                <a:close/>
              </a:path>
              <a:path w="125095" h="145414">
                <a:moveTo>
                  <a:pt x="115806" y="28384"/>
                </a:moveTo>
                <a:lnTo>
                  <a:pt x="42684" y="28384"/>
                </a:lnTo>
                <a:lnTo>
                  <a:pt x="67741" y="31089"/>
                </a:lnTo>
                <a:lnTo>
                  <a:pt x="79929" y="33971"/>
                </a:lnTo>
                <a:lnTo>
                  <a:pt x="88299" y="39436"/>
                </a:lnTo>
                <a:lnTo>
                  <a:pt x="92855" y="47259"/>
                </a:lnTo>
                <a:lnTo>
                  <a:pt x="93598" y="57213"/>
                </a:lnTo>
                <a:lnTo>
                  <a:pt x="90797" y="66708"/>
                </a:lnTo>
                <a:lnTo>
                  <a:pt x="84693" y="73417"/>
                </a:lnTo>
                <a:lnTo>
                  <a:pt x="75336" y="77046"/>
                </a:lnTo>
                <a:lnTo>
                  <a:pt x="62776" y="77304"/>
                </a:lnTo>
                <a:lnTo>
                  <a:pt x="119668" y="77304"/>
                </a:lnTo>
                <a:lnTo>
                  <a:pt x="121516" y="74168"/>
                </a:lnTo>
                <a:lnTo>
                  <a:pt x="124802" y="60464"/>
                </a:lnTo>
                <a:lnTo>
                  <a:pt x="122854" y="39976"/>
                </a:lnTo>
                <a:lnTo>
                  <a:pt x="115806" y="28384"/>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0" name="object 50"/>
          <p:cNvSpPr/>
          <p:nvPr/>
        </p:nvSpPr>
        <p:spPr>
          <a:xfrm>
            <a:off x="7847011" y="2673278"/>
            <a:ext cx="139875" cy="131612"/>
          </a:xfrm>
          <a:custGeom>
            <a:avLst/>
            <a:gdLst/>
            <a:ahLst/>
            <a:cxnLst/>
            <a:rect l="l" t="t" r="r" b="b"/>
            <a:pathLst>
              <a:path w="150495" h="141605">
                <a:moveTo>
                  <a:pt x="136942" y="102666"/>
                </a:moveTo>
                <a:lnTo>
                  <a:pt x="46469" y="102666"/>
                </a:lnTo>
                <a:lnTo>
                  <a:pt x="108546" y="108750"/>
                </a:lnTo>
                <a:lnTo>
                  <a:pt x="117690" y="138328"/>
                </a:lnTo>
                <a:lnTo>
                  <a:pt x="150228" y="141389"/>
                </a:lnTo>
                <a:lnTo>
                  <a:pt x="136942" y="102666"/>
                </a:lnTo>
                <a:close/>
              </a:path>
              <a:path w="150495" h="141605">
                <a:moveTo>
                  <a:pt x="72834" y="0"/>
                </a:moveTo>
                <a:lnTo>
                  <a:pt x="36569" y="63388"/>
                </a:lnTo>
                <a:lnTo>
                  <a:pt x="0" y="126682"/>
                </a:lnTo>
                <a:lnTo>
                  <a:pt x="31749" y="129908"/>
                </a:lnTo>
                <a:lnTo>
                  <a:pt x="46469" y="102666"/>
                </a:lnTo>
                <a:lnTo>
                  <a:pt x="136942" y="102666"/>
                </a:lnTo>
                <a:lnTo>
                  <a:pt x="130741" y="84493"/>
                </a:lnTo>
                <a:lnTo>
                  <a:pt x="101053" y="84493"/>
                </a:lnTo>
                <a:lnTo>
                  <a:pt x="58712" y="80340"/>
                </a:lnTo>
                <a:lnTo>
                  <a:pt x="84861" y="31623"/>
                </a:lnTo>
                <a:lnTo>
                  <a:pt x="112821" y="31623"/>
                </a:lnTo>
                <a:lnTo>
                  <a:pt x="103174" y="2971"/>
                </a:lnTo>
                <a:lnTo>
                  <a:pt x="72834" y="0"/>
                </a:lnTo>
                <a:close/>
              </a:path>
              <a:path w="150495" h="141605">
                <a:moveTo>
                  <a:pt x="112821" y="31623"/>
                </a:moveTo>
                <a:lnTo>
                  <a:pt x="84861" y="31623"/>
                </a:lnTo>
                <a:lnTo>
                  <a:pt x="89198" y="45836"/>
                </a:lnTo>
                <a:lnTo>
                  <a:pt x="101053" y="84493"/>
                </a:lnTo>
                <a:lnTo>
                  <a:pt x="130741" y="84493"/>
                </a:lnTo>
                <a:lnTo>
                  <a:pt x="126549" y="72204"/>
                </a:lnTo>
                <a:lnTo>
                  <a:pt x="112821" y="31623"/>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1" name="object 51"/>
          <p:cNvSpPr/>
          <p:nvPr/>
        </p:nvSpPr>
        <p:spPr>
          <a:xfrm>
            <a:off x="7990976" y="2684414"/>
            <a:ext cx="107415" cy="127481"/>
          </a:xfrm>
          <a:custGeom>
            <a:avLst/>
            <a:gdLst/>
            <a:ahLst/>
            <a:cxnLst/>
            <a:rect l="l" t="t" r="r" b="b"/>
            <a:pathLst>
              <a:path w="115570" h="137160">
                <a:moveTo>
                  <a:pt x="12661" y="94462"/>
                </a:moveTo>
                <a:lnTo>
                  <a:pt x="0" y="116636"/>
                </a:lnTo>
                <a:lnTo>
                  <a:pt x="9961" y="123850"/>
                </a:lnTo>
                <a:lnTo>
                  <a:pt x="22736" y="129917"/>
                </a:lnTo>
                <a:lnTo>
                  <a:pt x="37429" y="134428"/>
                </a:lnTo>
                <a:lnTo>
                  <a:pt x="53149" y="136969"/>
                </a:lnTo>
                <a:lnTo>
                  <a:pt x="78489" y="135874"/>
                </a:lnTo>
                <a:lnTo>
                  <a:pt x="97021" y="128470"/>
                </a:lnTo>
                <a:lnTo>
                  <a:pt x="108724" y="116259"/>
                </a:lnTo>
                <a:lnTo>
                  <a:pt x="109953" y="112331"/>
                </a:lnTo>
                <a:lnTo>
                  <a:pt x="55549" y="112331"/>
                </a:lnTo>
                <a:lnTo>
                  <a:pt x="43549" y="110228"/>
                </a:lnTo>
                <a:lnTo>
                  <a:pt x="32024" y="106311"/>
                </a:lnTo>
                <a:lnTo>
                  <a:pt x="21540" y="100937"/>
                </a:lnTo>
                <a:lnTo>
                  <a:pt x="12661" y="94462"/>
                </a:lnTo>
                <a:close/>
              </a:path>
              <a:path w="115570" h="137160">
                <a:moveTo>
                  <a:pt x="69977" y="0"/>
                </a:moveTo>
                <a:lnTo>
                  <a:pt x="44983" y="1079"/>
                </a:lnTo>
                <a:lnTo>
                  <a:pt x="26679" y="8415"/>
                </a:lnTo>
                <a:lnTo>
                  <a:pt x="15066" y="20611"/>
                </a:lnTo>
                <a:lnTo>
                  <a:pt x="10147" y="36271"/>
                </a:lnTo>
                <a:lnTo>
                  <a:pt x="19846" y="63595"/>
                </a:lnTo>
                <a:lnTo>
                  <a:pt x="45480" y="77493"/>
                </a:lnTo>
                <a:lnTo>
                  <a:pt x="71563" y="86807"/>
                </a:lnTo>
                <a:lnTo>
                  <a:pt x="82613" y="100380"/>
                </a:lnTo>
                <a:lnTo>
                  <a:pt x="80665" y="105918"/>
                </a:lnTo>
                <a:lnTo>
                  <a:pt x="75696" y="110028"/>
                </a:lnTo>
                <a:lnTo>
                  <a:pt x="67420" y="112301"/>
                </a:lnTo>
                <a:lnTo>
                  <a:pt x="55549" y="112331"/>
                </a:lnTo>
                <a:lnTo>
                  <a:pt x="109953" y="112331"/>
                </a:lnTo>
                <a:lnTo>
                  <a:pt x="113576" y="100749"/>
                </a:lnTo>
                <a:lnTo>
                  <a:pt x="103675" y="73744"/>
                </a:lnTo>
                <a:lnTo>
                  <a:pt x="77987" y="60047"/>
                </a:lnTo>
                <a:lnTo>
                  <a:pt x="51932" y="50905"/>
                </a:lnTo>
                <a:lnTo>
                  <a:pt x="40932" y="37566"/>
                </a:lnTo>
                <a:lnTo>
                  <a:pt x="42845" y="31801"/>
                </a:lnTo>
                <a:lnTo>
                  <a:pt x="47693" y="27376"/>
                </a:lnTo>
                <a:lnTo>
                  <a:pt x="55825" y="24820"/>
                </a:lnTo>
                <a:lnTo>
                  <a:pt x="67589" y="24663"/>
                </a:lnTo>
                <a:lnTo>
                  <a:pt x="110562" y="24663"/>
                </a:lnTo>
                <a:lnTo>
                  <a:pt x="115100" y="15798"/>
                </a:lnTo>
                <a:lnTo>
                  <a:pt x="105468" y="9815"/>
                </a:lnTo>
                <a:lnTo>
                  <a:pt x="94419" y="5146"/>
                </a:lnTo>
                <a:lnTo>
                  <a:pt x="82429" y="1854"/>
                </a:lnTo>
                <a:lnTo>
                  <a:pt x="69977" y="0"/>
                </a:lnTo>
                <a:close/>
              </a:path>
              <a:path w="115570" h="137160">
                <a:moveTo>
                  <a:pt x="110562" y="24663"/>
                </a:moveTo>
                <a:lnTo>
                  <a:pt x="67589" y="24663"/>
                </a:lnTo>
                <a:lnTo>
                  <a:pt x="76531" y="26100"/>
                </a:lnTo>
                <a:lnTo>
                  <a:pt x="85593" y="28852"/>
                </a:lnTo>
                <a:lnTo>
                  <a:pt x="94648" y="32926"/>
                </a:lnTo>
                <a:lnTo>
                  <a:pt x="103568" y="38328"/>
                </a:lnTo>
                <a:lnTo>
                  <a:pt x="110562" y="24663"/>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2" name="object 52"/>
          <p:cNvSpPr/>
          <p:nvPr/>
        </p:nvSpPr>
        <p:spPr>
          <a:xfrm>
            <a:off x="8105897" y="2691063"/>
            <a:ext cx="109775" cy="129252"/>
          </a:xfrm>
          <a:custGeom>
            <a:avLst/>
            <a:gdLst/>
            <a:ahLst/>
            <a:cxnLst/>
            <a:rect l="l" t="t" r="r" b="b"/>
            <a:pathLst>
              <a:path w="118109" h="139064">
                <a:moveTo>
                  <a:pt x="2133" y="0"/>
                </a:moveTo>
                <a:lnTo>
                  <a:pt x="0" y="25069"/>
                </a:lnTo>
                <a:lnTo>
                  <a:pt x="42621" y="28638"/>
                </a:lnTo>
                <a:lnTo>
                  <a:pt x="33731" y="136474"/>
                </a:lnTo>
                <a:lnTo>
                  <a:pt x="64782" y="139001"/>
                </a:lnTo>
                <a:lnTo>
                  <a:pt x="73444" y="31153"/>
                </a:lnTo>
                <a:lnTo>
                  <a:pt x="116351" y="31153"/>
                </a:lnTo>
                <a:lnTo>
                  <a:pt x="118033" y="9436"/>
                </a:lnTo>
                <a:lnTo>
                  <a:pt x="2133" y="0"/>
                </a:lnTo>
                <a:close/>
              </a:path>
              <a:path w="118109" h="139064">
                <a:moveTo>
                  <a:pt x="116351" y="31153"/>
                </a:moveTo>
                <a:lnTo>
                  <a:pt x="73444" y="31153"/>
                </a:lnTo>
                <a:lnTo>
                  <a:pt x="116090" y="34518"/>
                </a:lnTo>
                <a:lnTo>
                  <a:pt x="116351" y="31153"/>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3" name="object 53"/>
          <p:cNvSpPr/>
          <p:nvPr/>
        </p:nvSpPr>
        <p:spPr>
          <a:xfrm>
            <a:off x="8221515" y="2701019"/>
            <a:ext cx="113907" cy="131612"/>
          </a:xfrm>
          <a:custGeom>
            <a:avLst/>
            <a:gdLst/>
            <a:ahLst/>
            <a:cxnLst/>
            <a:rect l="l" t="t" r="r" b="b"/>
            <a:pathLst>
              <a:path w="122554" h="141605">
                <a:moveTo>
                  <a:pt x="92726" y="98272"/>
                </a:moveTo>
                <a:lnTo>
                  <a:pt x="33820" y="98272"/>
                </a:lnTo>
                <a:lnTo>
                  <a:pt x="62331" y="100368"/>
                </a:lnTo>
                <a:lnTo>
                  <a:pt x="85521" y="139268"/>
                </a:lnTo>
                <a:lnTo>
                  <a:pt x="118897" y="141604"/>
                </a:lnTo>
                <a:lnTo>
                  <a:pt x="92726" y="98272"/>
                </a:lnTo>
                <a:close/>
              </a:path>
              <a:path w="122554" h="141605">
                <a:moveTo>
                  <a:pt x="10172" y="0"/>
                </a:moveTo>
                <a:lnTo>
                  <a:pt x="0" y="132968"/>
                </a:lnTo>
                <a:lnTo>
                  <a:pt x="31064" y="135318"/>
                </a:lnTo>
                <a:lnTo>
                  <a:pt x="33820" y="98272"/>
                </a:lnTo>
                <a:lnTo>
                  <a:pt x="92726" y="98272"/>
                </a:lnTo>
                <a:lnTo>
                  <a:pt x="91808" y="96748"/>
                </a:lnTo>
                <a:lnTo>
                  <a:pt x="103935" y="90682"/>
                </a:lnTo>
                <a:lnTo>
                  <a:pt x="113233" y="81870"/>
                </a:lnTo>
                <a:lnTo>
                  <a:pt x="116626" y="75628"/>
                </a:lnTo>
                <a:lnTo>
                  <a:pt x="60845" y="75628"/>
                </a:lnTo>
                <a:lnTo>
                  <a:pt x="35648" y="73761"/>
                </a:lnTo>
                <a:lnTo>
                  <a:pt x="39090" y="27406"/>
                </a:lnTo>
                <a:lnTo>
                  <a:pt x="113786" y="27406"/>
                </a:lnTo>
                <a:lnTo>
                  <a:pt x="109104" y="20266"/>
                </a:lnTo>
                <a:lnTo>
                  <a:pt x="91564" y="9379"/>
                </a:lnTo>
                <a:lnTo>
                  <a:pt x="67767" y="4305"/>
                </a:lnTo>
                <a:lnTo>
                  <a:pt x="10172" y="0"/>
                </a:lnTo>
                <a:close/>
              </a:path>
              <a:path w="122554" h="141605">
                <a:moveTo>
                  <a:pt x="113786" y="27406"/>
                </a:moveTo>
                <a:lnTo>
                  <a:pt x="39090" y="27406"/>
                </a:lnTo>
                <a:lnTo>
                  <a:pt x="64223" y="29260"/>
                </a:lnTo>
                <a:lnTo>
                  <a:pt x="76503" y="31723"/>
                </a:lnTo>
                <a:lnTo>
                  <a:pt x="85053" y="36899"/>
                </a:lnTo>
                <a:lnTo>
                  <a:pt x="89871" y="44562"/>
                </a:lnTo>
                <a:lnTo>
                  <a:pt x="90957" y="54482"/>
                </a:lnTo>
                <a:lnTo>
                  <a:pt x="88484" y="64071"/>
                </a:lnTo>
                <a:lnTo>
                  <a:pt x="82616" y="70985"/>
                </a:lnTo>
                <a:lnTo>
                  <a:pt x="73390" y="74933"/>
                </a:lnTo>
                <a:lnTo>
                  <a:pt x="60845" y="75628"/>
                </a:lnTo>
                <a:lnTo>
                  <a:pt x="116626" y="75628"/>
                </a:lnTo>
                <a:lnTo>
                  <a:pt x="119426" y="70477"/>
                </a:lnTo>
                <a:lnTo>
                  <a:pt x="122237" y="56667"/>
                </a:lnTo>
                <a:lnTo>
                  <a:pt x="119593" y="36262"/>
                </a:lnTo>
                <a:lnTo>
                  <a:pt x="113786" y="27406"/>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4" name="object 54"/>
          <p:cNvSpPr/>
          <p:nvPr/>
        </p:nvSpPr>
        <p:spPr>
          <a:xfrm>
            <a:off x="8355120" y="2710282"/>
            <a:ext cx="116858" cy="129842"/>
          </a:xfrm>
          <a:custGeom>
            <a:avLst/>
            <a:gdLst/>
            <a:ahLst/>
            <a:cxnLst/>
            <a:rect l="l" t="t" r="r" b="b"/>
            <a:pathLst>
              <a:path w="125729" h="139700">
                <a:moveTo>
                  <a:pt x="5016" y="0"/>
                </a:moveTo>
                <a:lnTo>
                  <a:pt x="0" y="74510"/>
                </a:lnTo>
                <a:lnTo>
                  <a:pt x="2377" y="100813"/>
                </a:lnTo>
                <a:lnTo>
                  <a:pt x="13049" y="120686"/>
                </a:lnTo>
                <a:lnTo>
                  <a:pt x="31378" y="133670"/>
                </a:lnTo>
                <a:lnTo>
                  <a:pt x="56730" y="139306"/>
                </a:lnTo>
                <a:lnTo>
                  <a:pt x="82587" y="136915"/>
                </a:lnTo>
                <a:lnTo>
                  <a:pt x="102412" y="126352"/>
                </a:lnTo>
                <a:lnTo>
                  <a:pt x="111871" y="113093"/>
                </a:lnTo>
                <a:lnTo>
                  <a:pt x="58585" y="113093"/>
                </a:lnTo>
                <a:lnTo>
                  <a:pt x="46129" y="110260"/>
                </a:lnTo>
                <a:lnTo>
                  <a:pt x="37153" y="103293"/>
                </a:lnTo>
                <a:lnTo>
                  <a:pt x="32006" y="91810"/>
                </a:lnTo>
                <a:lnTo>
                  <a:pt x="31038" y="75425"/>
                </a:lnTo>
                <a:lnTo>
                  <a:pt x="35826" y="2044"/>
                </a:lnTo>
                <a:lnTo>
                  <a:pt x="5016" y="0"/>
                </a:lnTo>
                <a:close/>
              </a:path>
              <a:path w="125729" h="139700">
                <a:moveTo>
                  <a:pt x="95186" y="5816"/>
                </a:moveTo>
                <a:lnTo>
                  <a:pt x="90665" y="79209"/>
                </a:lnTo>
                <a:lnTo>
                  <a:pt x="58585" y="113093"/>
                </a:lnTo>
                <a:lnTo>
                  <a:pt x="111871" y="113093"/>
                </a:lnTo>
                <a:lnTo>
                  <a:pt x="115513" y="107988"/>
                </a:lnTo>
                <a:lnTo>
                  <a:pt x="121196" y="82194"/>
                </a:lnTo>
                <a:lnTo>
                  <a:pt x="125628" y="7658"/>
                </a:lnTo>
                <a:lnTo>
                  <a:pt x="95186" y="5816"/>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5" name="object 55"/>
          <p:cNvSpPr/>
          <p:nvPr/>
        </p:nvSpPr>
        <p:spPr>
          <a:xfrm>
            <a:off x="8488819" y="2720225"/>
            <a:ext cx="120989" cy="128071"/>
          </a:xfrm>
          <a:custGeom>
            <a:avLst/>
            <a:gdLst/>
            <a:ahLst/>
            <a:cxnLst/>
            <a:rect l="l" t="t" r="r" b="b"/>
            <a:pathLst>
              <a:path w="130175" h="137794">
                <a:moveTo>
                  <a:pt x="76314" y="0"/>
                </a:moveTo>
                <a:lnTo>
                  <a:pt x="47207" y="3552"/>
                </a:lnTo>
                <a:lnTo>
                  <a:pt x="23464" y="16532"/>
                </a:lnTo>
                <a:lnTo>
                  <a:pt x="7068" y="37451"/>
                </a:lnTo>
                <a:lnTo>
                  <a:pt x="0" y="64820"/>
                </a:lnTo>
                <a:lnTo>
                  <a:pt x="3905" y="92829"/>
                </a:lnTo>
                <a:lnTo>
                  <a:pt x="17887" y="115485"/>
                </a:lnTo>
                <a:lnTo>
                  <a:pt x="40119" y="131034"/>
                </a:lnTo>
                <a:lnTo>
                  <a:pt x="68770" y="137718"/>
                </a:lnTo>
                <a:lnTo>
                  <a:pt x="85626" y="137054"/>
                </a:lnTo>
                <a:lnTo>
                  <a:pt x="100869" y="133269"/>
                </a:lnTo>
                <a:lnTo>
                  <a:pt x="114236" y="126476"/>
                </a:lnTo>
                <a:lnTo>
                  <a:pt x="125463" y="116789"/>
                </a:lnTo>
                <a:lnTo>
                  <a:pt x="120299" y="111556"/>
                </a:lnTo>
                <a:lnTo>
                  <a:pt x="71894" y="111556"/>
                </a:lnTo>
                <a:lnTo>
                  <a:pt x="54769" y="107502"/>
                </a:lnTo>
                <a:lnTo>
                  <a:pt x="41679" y="97999"/>
                </a:lnTo>
                <a:lnTo>
                  <a:pt x="33559" y="84039"/>
                </a:lnTo>
                <a:lnTo>
                  <a:pt x="31343" y="66611"/>
                </a:lnTo>
                <a:lnTo>
                  <a:pt x="35469" y="49539"/>
                </a:lnTo>
                <a:lnTo>
                  <a:pt x="45064" y="36550"/>
                </a:lnTo>
                <a:lnTo>
                  <a:pt x="59043" y="28538"/>
                </a:lnTo>
                <a:lnTo>
                  <a:pt x="76428" y="26339"/>
                </a:lnTo>
                <a:lnTo>
                  <a:pt x="129861" y="26339"/>
                </a:lnTo>
                <a:lnTo>
                  <a:pt x="119816" y="15785"/>
                </a:lnTo>
                <a:lnTo>
                  <a:pt x="107330" y="7732"/>
                </a:lnTo>
                <a:lnTo>
                  <a:pt x="92745" y="2420"/>
                </a:lnTo>
                <a:lnTo>
                  <a:pt x="76314" y="0"/>
                </a:lnTo>
                <a:close/>
              </a:path>
              <a:path w="130175" h="137794">
                <a:moveTo>
                  <a:pt x="106451" y="97523"/>
                </a:moveTo>
                <a:lnTo>
                  <a:pt x="98917" y="104039"/>
                </a:lnTo>
                <a:lnTo>
                  <a:pt x="90635" y="108564"/>
                </a:lnTo>
                <a:lnTo>
                  <a:pt x="81621" y="111076"/>
                </a:lnTo>
                <a:lnTo>
                  <a:pt x="71894" y="111556"/>
                </a:lnTo>
                <a:lnTo>
                  <a:pt x="120299" y="111556"/>
                </a:lnTo>
                <a:lnTo>
                  <a:pt x="106451" y="97523"/>
                </a:lnTo>
                <a:close/>
              </a:path>
              <a:path w="130175" h="137794">
                <a:moveTo>
                  <a:pt x="129861" y="26339"/>
                </a:moveTo>
                <a:lnTo>
                  <a:pt x="76428" y="26339"/>
                </a:lnTo>
                <a:lnTo>
                  <a:pt x="85997" y="27841"/>
                </a:lnTo>
                <a:lnTo>
                  <a:pt x="94654" y="31256"/>
                </a:lnTo>
                <a:lnTo>
                  <a:pt x="102400" y="36560"/>
                </a:lnTo>
                <a:lnTo>
                  <a:pt x="109194" y="43687"/>
                </a:lnTo>
                <a:lnTo>
                  <a:pt x="129946" y="26428"/>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6" name="object 56"/>
          <p:cNvSpPr/>
          <p:nvPr/>
        </p:nvSpPr>
        <p:spPr>
          <a:xfrm>
            <a:off x="8613513" y="2725173"/>
            <a:ext cx="109185" cy="127481"/>
          </a:xfrm>
          <a:custGeom>
            <a:avLst/>
            <a:gdLst/>
            <a:ahLst/>
            <a:cxnLst/>
            <a:rect l="l" t="t" r="r" b="b"/>
            <a:pathLst>
              <a:path w="117475" h="137160">
                <a:moveTo>
                  <a:pt x="1231" y="0"/>
                </a:moveTo>
                <a:lnTo>
                  <a:pt x="0" y="25120"/>
                </a:lnTo>
                <a:lnTo>
                  <a:pt x="42722" y="27165"/>
                </a:lnTo>
                <a:lnTo>
                  <a:pt x="37680" y="135242"/>
                </a:lnTo>
                <a:lnTo>
                  <a:pt x="68808" y="136664"/>
                </a:lnTo>
                <a:lnTo>
                  <a:pt x="73621" y="28575"/>
                </a:lnTo>
                <a:lnTo>
                  <a:pt x="116434" y="28575"/>
                </a:lnTo>
                <a:lnTo>
                  <a:pt x="117411" y="5295"/>
                </a:lnTo>
                <a:lnTo>
                  <a:pt x="1231" y="0"/>
                </a:lnTo>
                <a:close/>
              </a:path>
              <a:path w="117475" h="137160">
                <a:moveTo>
                  <a:pt x="116434" y="28575"/>
                </a:moveTo>
                <a:lnTo>
                  <a:pt x="73621" y="28575"/>
                </a:lnTo>
                <a:lnTo>
                  <a:pt x="116357" y="30416"/>
                </a:lnTo>
                <a:lnTo>
                  <a:pt x="116434" y="28575"/>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7" name="object 57"/>
          <p:cNvSpPr/>
          <p:nvPr/>
        </p:nvSpPr>
        <p:spPr>
          <a:xfrm>
            <a:off x="8732013" y="2730595"/>
            <a:ext cx="115677" cy="128662"/>
          </a:xfrm>
          <a:custGeom>
            <a:avLst/>
            <a:gdLst/>
            <a:ahLst/>
            <a:cxnLst/>
            <a:rect l="l" t="t" r="r" b="b"/>
            <a:pathLst>
              <a:path w="124459" h="138430">
                <a:moveTo>
                  <a:pt x="3048" y="0"/>
                </a:moveTo>
                <a:lnTo>
                  <a:pt x="0" y="74612"/>
                </a:lnTo>
                <a:lnTo>
                  <a:pt x="14271" y="120422"/>
                </a:lnTo>
                <a:lnTo>
                  <a:pt x="58432" y="137896"/>
                </a:lnTo>
                <a:lnTo>
                  <a:pt x="84217" y="134820"/>
                </a:lnTo>
                <a:lnTo>
                  <a:pt x="103757" y="123736"/>
                </a:lnTo>
                <a:lnTo>
                  <a:pt x="111918" y="111632"/>
                </a:lnTo>
                <a:lnTo>
                  <a:pt x="59588" y="111632"/>
                </a:lnTo>
                <a:lnTo>
                  <a:pt x="47060" y="109134"/>
                </a:lnTo>
                <a:lnTo>
                  <a:pt x="37899" y="102408"/>
                </a:lnTo>
                <a:lnTo>
                  <a:pt x="32449" y="91064"/>
                </a:lnTo>
                <a:lnTo>
                  <a:pt x="31055" y="74612"/>
                </a:lnTo>
                <a:lnTo>
                  <a:pt x="33909" y="1231"/>
                </a:lnTo>
                <a:lnTo>
                  <a:pt x="3048" y="0"/>
                </a:lnTo>
                <a:close/>
              </a:path>
              <a:path w="124459" h="138430">
                <a:moveTo>
                  <a:pt x="93345" y="3428"/>
                </a:moveTo>
                <a:lnTo>
                  <a:pt x="90779" y="76923"/>
                </a:lnTo>
                <a:lnTo>
                  <a:pt x="59588" y="111632"/>
                </a:lnTo>
                <a:lnTo>
                  <a:pt x="111918" y="111632"/>
                </a:lnTo>
                <a:lnTo>
                  <a:pt x="116370" y="105031"/>
                </a:lnTo>
                <a:lnTo>
                  <a:pt x="121373" y="79095"/>
                </a:lnTo>
                <a:lnTo>
                  <a:pt x="123837" y="4470"/>
                </a:lnTo>
                <a:lnTo>
                  <a:pt x="93345" y="3428"/>
                </a:lnTo>
                <a:close/>
              </a:path>
            </a:pathLst>
          </a:custGeom>
          <a:solidFill>
            <a:srgbClr val="F57E20"/>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8" name="object 58"/>
          <p:cNvSpPr/>
          <p:nvPr/>
        </p:nvSpPr>
        <p:spPr>
          <a:xfrm>
            <a:off x="8871619" y="2735654"/>
            <a:ext cx="110778" cy="126891"/>
          </a:xfrm>
          <a:prstGeom prst="rect">
            <a:avLst/>
          </a:prstGeom>
          <a:blipFill>
            <a:blip r:embed="rId19"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59" name="object 59"/>
          <p:cNvSpPr/>
          <p:nvPr/>
        </p:nvSpPr>
        <p:spPr>
          <a:xfrm>
            <a:off x="9002941" y="2739106"/>
            <a:ext cx="214395" cy="128642"/>
          </a:xfrm>
          <a:prstGeom prst="rect">
            <a:avLst/>
          </a:prstGeom>
          <a:blipFill>
            <a:blip r:embed="rId20"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0" name="object 60"/>
          <p:cNvSpPr txBox="1"/>
          <p:nvPr/>
        </p:nvSpPr>
        <p:spPr>
          <a:xfrm>
            <a:off x="7847011" y="566555"/>
            <a:ext cx="4153641" cy="634782"/>
          </a:xfrm>
          <a:prstGeom prst="rect">
            <a:avLst/>
          </a:prstGeom>
        </p:spPr>
        <p:txBody>
          <a:bodyPr vert="horz" wrap="square" lIns="0" tIns="11804" rIns="0" bIns="0" rtlCol="0">
            <a:spAutoFit/>
          </a:bodyPr>
          <a:lstStyle/>
          <a:p>
            <a:pPr marL="11804" marR="4722" lvl="0" indent="0" algn="l" defTabSz="849889" rtl="0" eaLnBrk="1" fontAlgn="auto" latinLnBrk="0" hangingPunct="1">
              <a:lnSpc>
                <a:spcPct val="115399"/>
              </a:lnSpc>
              <a:spcBef>
                <a:spcPts val="93"/>
              </a:spcBef>
              <a:spcAft>
                <a:spcPts val="0"/>
              </a:spcAft>
              <a:buClrTx/>
              <a:buSzTx/>
              <a:buFontTx/>
              <a:buNone/>
              <a:tabLst/>
              <a:defRPr/>
            </a:pPr>
            <a:r>
              <a:rPr kumimoji="0" lang="fr-FR" sz="1800" b="1" i="0" u="none" strike="noStrike" kern="1200" cap="none" spc="70" normalizeH="0" baseline="0" noProof="0">
                <a:ln>
                  <a:noFill/>
                </a:ln>
                <a:solidFill>
                  <a:srgbClr val="FFFFFF"/>
                </a:solidFill>
                <a:effectLst/>
                <a:uLnTx/>
                <a:uFillTx/>
                <a:latin typeface="Arial"/>
                <a:ea typeface="+mn-ea"/>
                <a:cs typeface="Arial"/>
                <a:sym typeface="Helvetica Light"/>
              </a:rPr>
              <a:t>QUANTUM</a:t>
            </a:r>
            <a:r>
              <a:rPr kumimoji="0" lang="fr-FR" sz="1800" b="1" i="0" u="none" strike="noStrike" kern="1200" cap="none" spc="-23" normalizeH="0" baseline="0" noProof="0">
                <a:ln>
                  <a:noFill/>
                </a:ln>
                <a:solidFill>
                  <a:srgbClr val="FFFFFF"/>
                </a:solidFill>
                <a:effectLst/>
                <a:uLnTx/>
                <a:uFillTx/>
                <a:latin typeface="Arial"/>
                <a:ea typeface="+mn-ea"/>
                <a:cs typeface="Arial"/>
                <a:sym typeface="Helvetica Light"/>
              </a:rPr>
              <a:t> </a:t>
            </a:r>
            <a:r>
              <a:rPr kumimoji="0" lang="fr-FR" sz="1800" b="1" i="0" u="none" strike="noStrike" kern="1200" cap="none" spc="28" normalizeH="0" baseline="0" noProof="0">
                <a:ln>
                  <a:noFill/>
                </a:ln>
                <a:solidFill>
                  <a:srgbClr val="FFFFFF"/>
                </a:solidFill>
                <a:effectLst/>
                <a:uLnTx/>
                <a:uFillTx/>
                <a:latin typeface="Arial"/>
                <a:ea typeface="+mn-ea"/>
                <a:cs typeface="Arial"/>
                <a:sym typeface="Helvetica Light"/>
              </a:rPr>
              <a:t>TECHNOLOGIES</a:t>
            </a:r>
          </a:p>
          <a:p>
            <a:pPr marL="11804" marR="4722" lvl="0" indent="0" algn="l" defTabSz="849889" rtl="0" eaLnBrk="1" fontAlgn="auto" latinLnBrk="0" hangingPunct="1">
              <a:lnSpc>
                <a:spcPct val="115399"/>
              </a:lnSpc>
              <a:spcBef>
                <a:spcPts val="93"/>
              </a:spcBef>
              <a:spcAft>
                <a:spcPts val="0"/>
              </a:spcAft>
              <a:buClrTx/>
              <a:buSzTx/>
              <a:buFontTx/>
              <a:buNone/>
              <a:tabLst/>
              <a:defRPr/>
            </a:pPr>
            <a:r>
              <a:rPr kumimoji="0" lang="fr-FR" sz="1800" b="1" i="0" u="none" strike="noStrike" kern="1200" cap="none" spc="47" normalizeH="0" baseline="0" noProof="0">
                <a:ln>
                  <a:noFill/>
                </a:ln>
                <a:solidFill>
                  <a:srgbClr val="FFFFFF"/>
                </a:solidFill>
                <a:effectLst/>
                <a:uLnTx/>
                <a:uFillTx/>
                <a:latin typeface="Arial"/>
                <a:ea typeface="+mn-ea"/>
                <a:cs typeface="Arial"/>
                <a:sym typeface="Helvetica Light"/>
              </a:rPr>
              <a:t>DG CNECT</a:t>
            </a:r>
            <a:endParaRPr kumimoji="0" lang="fr-FR" sz="1800"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61" name="object 61"/>
          <p:cNvSpPr/>
          <p:nvPr/>
        </p:nvSpPr>
        <p:spPr>
          <a:xfrm>
            <a:off x="6427780" y="2963876"/>
            <a:ext cx="108005" cy="106825"/>
          </a:xfrm>
          <a:custGeom>
            <a:avLst/>
            <a:gdLst/>
            <a:ahLst/>
            <a:cxnLst/>
            <a:rect l="l" t="t" r="r" b="b"/>
            <a:pathLst>
              <a:path w="116204" h="114935">
                <a:moveTo>
                  <a:pt x="20307" y="0"/>
                </a:moveTo>
                <a:lnTo>
                  <a:pt x="0" y="104660"/>
                </a:lnTo>
                <a:lnTo>
                  <a:pt x="47955" y="113893"/>
                </a:lnTo>
                <a:lnTo>
                  <a:pt x="72322" y="114656"/>
                </a:lnTo>
                <a:lnTo>
                  <a:pt x="92694" y="107542"/>
                </a:lnTo>
                <a:lnTo>
                  <a:pt x="106676" y="94216"/>
                </a:lnTo>
                <a:lnTo>
                  <a:pt x="65213" y="94216"/>
                </a:lnTo>
                <a:lnTo>
                  <a:pt x="50546" y="93764"/>
                </a:lnTo>
                <a:lnTo>
                  <a:pt x="28257" y="89496"/>
                </a:lnTo>
                <a:lnTo>
                  <a:pt x="40728" y="24587"/>
                </a:lnTo>
                <a:lnTo>
                  <a:pt x="99149" y="24587"/>
                </a:lnTo>
                <a:lnTo>
                  <a:pt x="90717" y="17335"/>
                </a:lnTo>
                <a:lnTo>
                  <a:pt x="67919" y="9156"/>
                </a:lnTo>
                <a:lnTo>
                  <a:pt x="20307" y="0"/>
                </a:lnTo>
                <a:close/>
              </a:path>
              <a:path w="116204" h="114935">
                <a:moveTo>
                  <a:pt x="99149" y="24587"/>
                </a:moveTo>
                <a:lnTo>
                  <a:pt x="40728" y="24587"/>
                </a:lnTo>
                <a:lnTo>
                  <a:pt x="62928" y="28828"/>
                </a:lnTo>
                <a:lnTo>
                  <a:pt x="76684" y="33780"/>
                </a:lnTo>
                <a:lnTo>
                  <a:pt x="86344" y="42302"/>
                </a:lnTo>
                <a:lnTo>
                  <a:pt x="91389" y="53841"/>
                </a:lnTo>
                <a:lnTo>
                  <a:pt x="91300" y="67843"/>
                </a:lnTo>
                <a:lnTo>
                  <a:pt x="86284" y="80914"/>
                </a:lnTo>
                <a:lnTo>
                  <a:pt x="77357" y="89819"/>
                </a:lnTo>
                <a:lnTo>
                  <a:pt x="65213" y="94216"/>
                </a:lnTo>
                <a:lnTo>
                  <a:pt x="106676" y="94216"/>
                </a:lnTo>
                <a:lnTo>
                  <a:pt x="107698" y="93242"/>
                </a:lnTo>
                <a:lnTo>
                  <a:pt x="115963" y="72453"/>
                </a:lnTo>
                <a:lnTo>
                  <a:pt x="115768" y="50086"/>
                </a:lnTo>
                <a:lnTo>
                  <a:pt x="107010" y="31346"/>
                </a:lnTo>
                <a:lnTo>
                  <a:pt x="99149" y="24587"/>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2" name="object 62"/>
          <p:cNvSpPr/>
          <p:nvPr/>
        </p:nvSpPr>
        <p:spPr>
          <a:xfrm>
            <a:off x="6543663" y="2985668"/>
            <a:ext cx="40723" cy="102103"/>
          </a:xfrm>
          <a:custGeom>
            <a:avLst/>
            <a:gdLst/>
            <a:ahLst/>
            <a:cxnLst/>
            <a:rect l="l" t="t" r="r" b="b"/>
            <a:pathLst>
              <a:path w="43814" h="109854">
                <a:moveTo>
                  <a:pt x="19392" y="0"/>
                </a:moveTo>
                <a:lnTo>
                  <a:pt x="0" y="104851"/>
                </a:lnTo>
                <a:lnTo>
                  <a:pt x="24472" y="109347"/>
                </a:lnTo>
                <a:lnTo>
                  <a:pt x="43675" y="4470"/>
                </a:lnTo>
                <a:lnTo>
                  <a:pt x="19392" y="0"/>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3" name="object 63"/>
          <p:cNvSpPr/>
          <p:nvPr/>
        </p:nvSpPr>
        <p:spPr>
          <a:xfrm>
            <a:off x="6592411" y="3000813"/>
            <a:ext cx="100923" cy="102103"/>
          </a:xfrm>
          <a:custGeom>
            <a:avLst/>
            <a:gdLst/>
            <a:ahLst/>
            <a:cxnLst/>
            <a:rect l="l" t="t" r="r" b="b"/>
            <a:pathLst>
              <a:path w="108585" h="109854">
                <a:moveTo>
                  <a:pt x="43741" y="0"/>
                </a:moveTo>
                <a:lnTo>
                  <a:pt x="23418" y="7949"/>
                </a:lnTo>
                <a:lnTo>
                  <a:pt x="8287" y="22940"/>
                </a:lnTo>
                <a:lnTo>
                  <a:pt x="0" y="43971"/>
                </a:lnTo>
                <a:lnTo>
                  <a:pt x="383" y="66578"/>
                </a:lnTo>
                <a:lnTo>
                  <a:pt x="9318" y="85924"/>
                </a:lnTo>
                <a:lnTo>
                  <a:pt x="25563" y="100448"/>
                </a:lnTo>
                <a:lnTo>
                  <a:pt x="47879" y="108589"/>
                </a:lnTo>
                <a:lnTo>
                  <a:pt x="59460" y="109748"/>
                </a:lnTo>
                <a:lnTo>
                  <a:pt x="71180" y="109184"/>
                </a:lnTo>
                <a:lnTo>
                  <a:pt x="82533" y="106865"/>
                </a:lnTo>
                <a:lnTo>
                  <a:pt x="93014" y="102759"/>
                </a:lnTo>
                <a:lnTo>
                  <a:pt x="95357" y="89323"/>
                </a:lnTo>
                <a:lnTo>
                  <a:pt x="59550" y="89323"/>
                </a:lnTo>
                <a:lnTo>
                  <a:pt x="52920" y="88142"/>
                </a:lnTo>
                <a:lnTo>
                  <a:pt x="39472" y="83182"/>
                </a:lnTo>
                <a:lnTo>
                  <a:pt x="29889" y="74302"/>
                </a:lnTo>
                <a:lnTo>
                  <a:pt x="24763" y="62417"/>
                </a:lnTo>
                <a:lnTo>
                  <a:pt x="24688" y="48441"/>
                </a:lnTo>
                <a:lnTo>
                  <a:pt x="29651" y="35227"/>
                </a:lnTo>
                <a:lnTo>
                  <a:pt x="38598" y="25882"/>
                </a:lnTo>
                <a:lnTo>
                  <a:pt x="50702" y="20958"/>
                </a:lnTo>
                <a:lnTo>
                  <a:pt x="104530" y="20958"/>
                </a:lnTo>
                <a:lnTo>
                  <a:pt x="101199" y="16648"/>
                </a:lnTo>
                <a:lnTo>
                  <a:pt x="91878" y="9154"/>
                </a:lnTo>
                <a:lnTo>
                  <a:pt x="80623" y="3603"/>
                </a:lnTo>
                <a:lnTo>
                  <a:pt x="67602" y="93"/>
                </a:lnTo>
                <a:lnTo>
                  <a:pt x="43741" y="0"/>
                </a:lnTo>
                <a:close/>
              </a:path>
              <a:path w="108585" h="109854">
                <a:moveTo>
                  <a:pt x="78143" y="56239"/>
                </a:moveTo>
                <a:lnTo>
                  <a:pt x="72732" y="86999"/>
                </a:lnTo>
                <a:lnTo>
                  <a:pt x="65963" y="89208"/>
                </a:lnTo>
                <a:lnTo>
                  <a:pt x="59550" y="89323"/>
                </a:lnTo>
                <a:lnTo>
                  <a:pt x="95357" y="89323"/>
                </a:lnTo>
                <a:lnTo>
                  <a:pt x="100444" y="60151"/>
                </a:lnTo>
                <a:lnTo>
                  <a:pt x="78143" y="56239"/>
                </a:lnTo>
                <a:close/>
              </a:path>
              <a:path w="108585" h="109854">
                <a:moveTo>
                  <a:pt x="104530" y="20958"/>
                </a:moveTo>
                <a:lnTo>
                  <a:pt x="50702" y="20958"/>
                </a:lnTo>
                <a:lnTo>
                  <a:pt x="65138" y="21009"/>
                </a:lnTo>
                <a:lnTo>
                  <a:pt x="72679" y="23081"/>
                </a:lnTo>
                <a:lnTo>
                  <a:pt x="79351" y="26501"/>
                </a:lnTo>
                <a:lnTo>
                  <a:pt x="85196" y="31338"/>
                </a:lnTo>
                <a:lnTo>
                  <a:pt x="90258" y="37659"/>
                </a:lnTo>
                <a:lnTo>
                  <a:pt x="108419" y="25988"/>
                </a:lnTo>
                <a:lnTo>
                  <a:pt x="104530" y="20958"/>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4" name="object 64"/>
          <p:cNvSpPr/>
          <p:nvPr/>
        </p:nvSpPr>
        <p:spPr>
          <a:xfrm>
            <a:off x="6698134" y="3013087"/>
            <a:ext cx="39543" cy="102103"/>
          </a:xfrm>
          <a:custGeom>
            <a:avLst/>
            <a:gdLst/>
            <a:ahLst/>
            <a:cxnLst/>
            <a:rect l="l" t="t" r="r" b="b"/>
            <a:pathLst>
              <a:path w="42545" h="109854">
                <a:moveTo>
                  <a:pt x="18148" y="0"/>
                </a:moveTo>
                <a:lnTo>
                  <a:pt x="0" y="105067"/>
                </a:lnTo>
                <a:lnTo>
                  <a:pt x="24510" y="109283"/>
                </a:lnTo>
                <a:lnTo>
                  <a:pt x="42481" y="4178"/>
                </a:lnTo>
                <a:lnTo>
                  <a:pt x="18148" y="0"/>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5" name="object 65"/>
          <p:cNvSpPr/>
          <p:nvPr/>
        </p:nvSpPr>
        <p:spPr>
          <a:xfrm>
            <a:off x="6746648" y="3019053"/>
            <a:ext cx="88529" cy="106825"/>
          </a:xfrm>
          <a:custGeom>
            <a:avLst/>
            <a:gdLst/>
            <a:ahLst/>
            <a:cxnLst/>
            <a:rect l="l" t="t" r="r" b="b"/>
            <a:pathLst>
              <a:path w="95250" h="114935">
                <a:moveTo>
                  <a:pt x="3365" y="0"/>
                </a:moveTo>
                <a:lnTo>
                  <a:pt x="0" y="19811"/>
                </a:lnTo>
                <a:lnTo>
                  <a:pt x="33705" y="25501"/>
                </a:lnTo>
                <a:lnTo>
                  <a:pt x="19405" y="110832"/>
                </a:lnTo>
                <a:lnTo>
                  <a:pt x="43954" y="114922"/>
                </a:lnTo>
                <a:lnTo>
                  <a:pt x="58102" y="29565"/>
                </a:lnTo>
                <a:lnTo>
                  <a:pt x="92727" y="29565"/>
                </a:lnTo>
                <a:lnTo>
                  <a:pt x="95059" y="15278"/>
                </a:lnTo>
                <a:lnTo>
                  <a:pt x="3365" y="0"/>
                </a:lnTo>
                <a:close/>
              </a:path>
              <a:path w="95250" h="114935">
                <a:moveTo>
                  <a:pt x="92727" y="29565"/>
                </a:moveTo>
                <a:lnTo>
                  <a:pt x="58102" y="29565"/>
                </a:lnTo>
                <a:lnTo>
                  <a:pt x="91820" y="35115"/>
                </a:lnTo>
                <a:lnTo>
                  <a:pt x="92727" y="29565"/>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6" name="object 66"/>
          <p:cNvSpPr/>
          <p:nvPr/>
        </p:nvSpPr>
        <p:spPr>
          <a:xfrm>
            <a:off x="6813436" y="3039405"/>
            <a:ext cx="110956" cy="108594"/>
          </a:xfrm>
          <a:custGeom>
            <a:avLst/>
            <a:gdLst/>
            <a:ahLst/>
            <a:cxnLst/>
            <a:rect l="l" t="t" r="r" b="b"/>
            <a:pathLst>
              <a:path w="119379" h="116839">
                <a:moveTo>
                  <a:pt x="109125" y="80683"/>
                </a:moveTo>
                <a:lnTo>
                  <a:pt x="38201" y="80683"/>
                </a:lnTo>
                <a:lnTo>
                  <a:pt x="87388" y="88518"/>
                </a:lnTo>
                <a:lnTo>
                  <a:pt x="89712" y="98145"/>
                </a:lnTo>
                <a:lnTo>
                  <a:pt x="93230" y="112572"/>
                </a:lnTo>
                <a:lnTo>
                  <a:pt x="119011" y="116598"/>
                </a:lnTo>
                <a:lnTo>
                  <a:pt x="109125" y="80683"/>
                </a:lnTo>
                <a:close/>
              </a:path>
              <a:path w="119379" h="116839">
                <a:moveTo>
                  <a:pt x="64160" y="0"/>
                </a:moveTo>
                <a:lnTo>
                  <a:pt x="46995" y="26265"/>
                </a:lnTo>
                <a:lnTo>
                  <a:pt x="0" y="97624"/>
                </a:lnTo>
                <a:lnTo>
                  <a:pt x="25158" y="101714"/>
                </a:lnTo>
                <a:lnTo>
                  <a:pt x="38201" y="80683"/>
                </a:lnTo>
                <a:lnTo>
                  <a:pt x="109125" y="80683"/>
                </a:lnTo>
                <a:lnTo>
                  <a:pt x="105869" y="68795"/>
                </a:lnTo>
                <a:lnTo>
                  <a:pt x="82600" y="68795"/>
                </a:lnTo>
                <a:lnTo>
                  <a:pt x="49034" y="63449"/>
                </a:lnTo>
                <a:lnTo>
                  <a:pt x="72237" y="25819"/>
                </a:lnTo>
                <a:lnTo>
                  <a:pt x="94178" y="25819"/>
                </a:lnTo>
                <a:lnTo>
                  <a:pt x="88239" y="3848"/>
                </a:lnTo>
                <a:lnTo>
                  <a:pt x="64160" y="0"/>
                </a:lnTo>
                <a:close/>
              </a:path>
              <a:path w="119379" h="116839">
                <a:moveTo>
                  <a:pt x="94178" y="25819"/>
                </a:moveTo>
                <a:lnTo>
                  <a:pt x="72237" y="25819"/>
                </a:lnTo>
                <a:lnTo>
                  <a:pt x="82600" y="68795"/>
                </a:lnTo>
                <a:lnTo>
                  <a:pt x="105869" y="68795"/>
                </a:lnTo>
                <a:lnTo>
                  <a:pt x="96430" y="34149"/>
                </a:lnTo>
                <a:lnTo>
                  <a:pt x="94178" y="25819"/>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7" name="object 67"/>
          <p:cNvSpPr/>
          <p:nvPr/>
        </p:nvSpPr>
        <p:spPr>
          <a:xfrm>
            <a:off x="6934416" y="3051435"/>
            <a:ext cx="75544" cy="109185"/>
          </a:xfrm>
          <a:custGeom>
            <a:avLst/>
            <a:gdLst/>
            <a:ahLst/>
            <a:cxnLst/>
            <a:rect l="l" t="t" r="r" b="b"/>
            <a:pathLst>
              <a:path w="81279" h="117475">
                <a:moveTo>
                  <a:pt x="16255" y="0"/>
                </a:moveTo>
                <a:lnTo>
                  <a:pt x="0" y="105371"/>
                </a:lnTo>
                <a:lnTo>
                  <a:pt x="77876" y="117170"/>
                </a:lnTo>
                <a:lnTo>
                  <a:pt x="80822" y="97282"/>
                </a:lnTo>
                <a:lnTo>
                  <a:pt x="27609" y="89268"/>
                </a:lnTo>
                <a:lnTo>
                  <a:pt x="40665" y="3746"/>
                </a:lnTo>
                <a:lnTo>
                  <a:pt x="16255" y="0"/>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8" name="object 68"/>
          <p:cNvSpPr/>
          <p:nvPr/>
        </p:nvSpPr>
        <p:spPr>
          <a:xfrm>
            <a:off x="7059649" y="3070011"/>
            <a:ext cx="88529" cy="109185"/>
          </a:xfrm>
          <a:custGeom>
            <a:avLst/>
            <a:gdLst/>
            <a:ahLst/>
            <a:cxnLst/>
            <a:rect l="l" t="t" r="r" b="b"/>
            <a:pathLst>
              <a:path w="95250" h="117475">
                <a:moveTo>
                  <a:pt x="15265" y="0"/>
                </a:moveTo>
                <a:lnTo>
                  <a:pt x="0" y="105524"/>
                </a:lnTo>
                <a:lnTo>
                  <a:pt x="82397" y="117195"/>
                </a:lnTo>
                <a:lnTo>
                  <a:pt x="85115" y="97574"/>
                </a:lnTo>
                <a:lnTo>
                  <a:pt x="27279" y="89433"/>
                </a:lnTo>
                <a:lnTo>
                  <a:pt x="30759" y="65011"/>
                </a:lnTo>
                <a:lnTo>
                  <a:pt x="80979" y="65011"/>
                </a:lnTo>
                <a:lnTo>
                  <a:pt x="82664" y="52946"/>
                </a:lnTo>
                <a:lnTo>
                  <a:pt x="33477" y="46012"/>
                </a:lnTo>
                <a:lnTo>
                  <a:pt x="36753" y="23101"/>
                </a:lnTo>
                <a:lnTo>
                  <a:pt x="93438" y="23101"/>
                </a:lnTo>
                <a:lnTo>
                  <a:pt x="95072" y="11302"/>
                </a:lnTo>
                <a:lnTo>
                  <a:pt x="15265" y="0"/>
                </a:lnTo>
                <a:close/>
              </a:path>
              <a:path w="95250" h="117475">
                <a:moveTo>
                  <a:pt x="80979" y="65011"/>
                </a:moveTo>
                <a:lnTo>
                  <a:pt x="30759" y="65011"/>
                </a:lnTo>
                <a:lnTo>
                  <a:pt x="80009" y="71958"/>
                </a:lnTo>
                <a:lnTo>
                  <a:pt x="80979" y="65011"/>
                </a:lnTo>
                <a:close/>
              </a:path>
              <a:path w="95250" h="117475">
                <a:moveTo>
                  <a:pt x="93438" y="23101"/>
                </a:moveTo>
                <a:lnTo>
                  <a:pt x="36753" y="23101"/>
                </a:lnTo>
                <a:lnTo>
                  <a:pt x="92354" y="30924"/>
                </a:lnTo>
                <a:lnTo>
                  <a:pt x="93438" y="23101"/>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69" name="object 69"/>
          <p:cNvSpPr/>
          <p:nvPr/>
        </p:nvSpPr>
        <p:spPr>
          <a:xfrm>
            <a:off x="7159601" y="3083163"/>
            <a:ext cx="96790" cy="106234"/>
          </a:xfrm>
          <a:custGeom>
            <a:avLst/>
            <a:gdLst/>
            <a:ahLst/>
            <a:cxnLst/>
            <a:rect l="l" t="t" r="r" b="b"/>
            <a:pathLst>
              <a:path w="104140" h="114300">
                <a:moveTo>
                  <a:pt x="8128" y="0"/>
                </a:moveTo>
                <a:lnTo>
                  <a:pt x="0" y="59143"/>
                </a:lnTo>
                <a:lnTo>
                  <a:pt x="441" y="80256"/>
                </a:lnTo>
                <a:lnTo>
                  <a:pt x="7843" y="96696"/>
                </a:lnTo>
                <a:lnTo>
                  <a:pt x="21725" y="108066"/>
                </a:lnTo>
                <a:lnTo>
                  <a:pt x="41605" y="113969"/>
                </a:lnTo>
                <a:lnTo>
                  <a:pt x="62331" y="113498"/>
                </a:lnTo>
                <a:lnTo>
                  <a:pt x="78713" y="106176"/>
                </a:lnTo>
                <a:lnTo>
                  <a:pt x="89431" y="93167"/>
                </a:lnTo>
                <a:lnTo>
                  <a:pt x="44538" y="93167"/>
                </a:lnTo>
                <a:lnTo>
                  <a:pt x="34773" y="90214"/>
                </a:lnTo>
                <a:lnTo>
                  <a:pt x="28006" y="84158"/>
                </a:lnTo>
                <a:lnTo>
                  <a:pt x="24539" y="74713"/>
                </a:lnTo>
                <a:lnTo>
                  <a:pt x="24676" y="61594"/>
                </a:lnTo>
                <a:lnTo>
                  <a:pt x="32575" y="3327"/>
                </a:lnTo>
                <a:lnTo>
                  <a:pt x="8128" y="0"/>
                </a:lnTo>
                <a:close/>
              </a:path>
              <a:path w="104140" h="114300">
                <a:moveTo>
                  <a:pt x="79705" y="9639"/>
                </a:moveTo>
                <a:lnTo>
                  <a:pt x="71996" y="67932"/>
                </a:lnTo>
                <a:lnTo>
                  <a:pt x="44538" y="93167"/>
                </a:lnTo>
                <a:lnTo>
                  <a:pt x="89431" y="93167"/>
                </a:lnTo>
                <a:lnTo>
                  <a:pt x="90177" y="92261"/>
                </a:lnTo>
                <a:lnTo>
                  <a:pt x="96151" y="72008"/>
                </a:lnTo>
                <a:lnTo>
                  <a:pt x="103873" y="12814"/>
                </a:lnTo>
                <a:lnTo>
                  <a:pt x="79705" y="9639"/>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0" name="object 70"/>
          <p:cNvSpPr/>
          <p:nvPr/>
        </p:nvSpPr>
        <p:spPr>
          <a:xfrm>
            <a:off x="7266030" y="3097992"/>
            <a:ext cx="93840" cy="109775"/>
          </a:xfrm>
          <a:custGeom>
            <a:avLst/>
            <a:gdLst/>
            <a:ahLst/>
            <a:cxnLst/>
            <a:rect l="l" t="t" r="r" b="b"/>
            <a:pathLst>
              <a:path w="100965" h="118110">
                <a:moveTo>
                  <a:pt x="77470" y="79438"/>
                </a:moveTo>
                <a:lnTo>
                  <a:pt x="28409" y="79438"/>
                </a:lnTo>
                <a:lnTo>
                  <a:pt x="51066" y="82283"/>
                </a:lnTo>
                <a:lnTo>
                  <a:pt x="67945" y="114325"/>
                </a:lnTo>
                <a:lnTo>
                  <a:pt x="94462" y="117576"/>
                </a:lnTo>
                <a:lnTo>
                  <a:pt x="74739" y="80632"/>
                </a:lnTo>
                <a:lnTo>
                  <a:pt x="77470" y="79438"/>
                </a:lnTo>
                <a:close/>
              </a:path>
              <a:path w="100965" h="118110">
                <a:moveTo>
                  <a:pt x="13601" y="0"/>
                </a:moveTo>
                <a:lnTo>
                  <a:pt x="0" y="105752"/>
                </a:lnTo>
                <a:lnTo>
                  <a:pt x="24676" y="108902"/>
                </a:lnTo>
                <a:lnTo>
                  <a:pt x="28409" y="79438"/>
                </a:lnTo>
                <a:lnTo>
                  <a:pt x="77470" y="79438"/>
                </a:lnTo>
                <a:lnTo>
                  <a:pt x="84664" y="76294"/>
                </a:lnTo>
                <a:lnTo>
                  <a:pt x="92452" y="69648"/>
                </a:lnTo>
                <a:lnTo>
                  <a:pt x="96857" y="62471"/>
                </a:lnTo>
                <a:lnTo>
                  <a:pt x="50927" y="62471"/>
                </a:lnTo>
                <a:lnTo>
                  <a:pt x="30886" y="59943"/>
                </a:lnTo>
                <a:lnTo>
                  <a:pt x="35572" y="23063"/>
                </a:lnTo>
                <a:lnTo>
                  <a:pt x="93361" y="23063"/>
                </a:lnTo>
                <a:lnTo>
                  <a:pt x="91743" y="20286"/>
                </a:lnTo>
                <a:lnTo>
                  <a:pt x="78200" y="10861"/>
                </a:lnTo>
                <a:lnTo>
                  <a:pt x="59423" y="5816"/>
                </a:lnTo>
                <a:lnTo>
                  <a:pt x="13601" y="0"/>
                </a:lnTo>
                <a:close/>
              </a:path>
              <a:path w="100965" h="118110">
                <a:moveTo>
                  <a:pt x="93361" y="23063"/>
                </a:moveTo>
                <a:lnTo>
                  <a:pt x="35572" y="23063"/>
                </a:lnTo>
                <a:lnTo>
                  <a:pt x="55549" y="25590"/>
                </a:lnTo>
                <a:lnTo>
                  <a:pt x="65242" y="28067"/>
                </a:lnTo>
                <a:lnTo>
                  <a:pt x="71848" y="32558"/>
                </a:lnTo>
                <a:lnTo>
                  <a:pt x="75375" y="38879"/>
                </a:lnTo>
                <a:lnTo>
                  <a:pt x="75831" y="46850"/>
                </a:lnTo>
                <a:lnTo>
                  <a:pt x="73453" y="54398"/>
                </a:lnTo>
                <a:lnTo>
                  <a:pt x="68479" y="59670"/>
                </a:lnTo>
                <a:lnTo>
                  <a:pt x="60956" y="62437"/>
                </a:lnTo>
                <a:lnTo>
                  <a:pt x="50927" y="62471"/>
                </a:lnTo>
                <a:lnTo>
                  <a:pt x="96857" y="62471"/>
                </a:lnTo>
                <a:lnTo>
                  <a:pt x="97874" y="60813"/>
                </a:lnTo>
                <a:lnTo>
                  <a:pt x="100698" y="49910"/>
                </a:lnTo>
                <a:lnTo>
                  <a:pt x="99444" y="33500"/>
                </a:lnTo>
                <a:lnTo>
                  <a:pt x="93361" y="23063"/>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1" name="object 71"/>
          <p:cNvSpPr/>
          <p:nvPr/>
        </p:nvSpPr>
        <p:spPr>
          <a:xfrm>
            <a:off x="7369888" y="3114853"/>
            <a:ext cx="108594" cy="102103"/>
          </a:xfrm>
          <a:custGeom>
            <a:avLst/>
            <a:gdLst/>
            <a:ahLst/>
            <a:cxnLst/>
            <a:rect l="l" t="t" r="r" b="b"/>
            <a:pathLst>
              <a:path w="116840" h="109854">
                <a:moveTo>
                  <a:pt x="64592" y="0"/>
                </a:moveTo>
                <a:lnTo>
                  <a:pt x="40922" y="1401"/>
                </a:lnTo>
                <a:lnTo>
                  <a:pt x="21180" y="10656"/>
                </a:lnTo>
                <a:lnTo>
                  <a:pt x="6995" y="26544"/>
                </a:lnTo>
                <a:lnTo>
                  <a:pt x="0" y="47840"/>
                </a:lnTo>
                <a:lnTo>
                  <a:pt x="1748" y="70191"/>
                </a:lnTo>
                <a:lnTo>
                  <a:pt x="11825" y="88998"/>
                </a:lnTo>
                <a:lnTo>
                  <a:pt x="28933" y="102647"/>
                </a:lnTo>
                <a:lnTo>
                  <a:pt x="51777" y="109524"/>
                </a:lnTo>
                <a:lnTo>
                  <a:pt x="75525" y="108116"/>
                </a:lnTo>
                <a:lnTo>
                  <a:pt x="95324" y="98820"/>
                </a:lnTo>
                <a:lnTo>
                  <a:pt x="104349" y="88658"/>
                </a:lnTo>
                <a:lnTo>
                  <a:pt x="54216" y="88658"/>
                </a:lnTo>
                <a:lnTo>
                  <a:pt x="41267" y="84640"/>
                </a:lnTo>
                <a:lnTo>
                  <a:pt x="31521" y="76458"/>
                </a:lnTo>
                <a:lnTo>
                  <a:pt x="25794" y="64921"/>
                </a:lnTo>
                <a:lnTo>
                  <a:pt x="24904" y="50838"/>
                </a:lnTo>
                <a:lnTo>
                  <a:pt x="29078" y="37359"/>
                </a:lnTo>
                <a:lnTo>
                  <a:pt x="37326" y="27485"/>
                </a:lnTo>
                <a:lnTo>
                  <a:pt x="48673" y="21798"/>
                </a:lnTo>
                <a:lnTo>
                  <a:pt x="62141" y="20878"/>
                </a:lnTo>
                <a:lnTo>
                  <a:pt x="104608" y="20878"/>
                </a:lnTo>
                <a:lnTo>
                  <a:pt x="104308" y="20326"/>
                </a:lnTo>
                <a:lnTo>
                  <a:pt x="87229" y="6798"/>
                </a:lnTo>
                <a:lnTo>
                  <a:pt x="64592" y="0"/>
                </a:lnTo>
                <a:close/>
              </a:path>
              <a:path w="116840" h="109854">
                <a:moveTo>
                  <a:pt x="104608" y="20878"/>
                </a:moveTo>
                <a:lnTo>
                  <a:pt x="62141" y="20878"/>
                </a:lnTo>
                <a:lnTo>
                  <a:pt x="75039" y="24883"/>
                </a:lnTo>
                <a:lnTo>
                  <a:pt x="84769" y="33035"/>
                </a:lnTo>
                <a:lnTo>
                  <a:pt x="90512" y="44546"/>
                </a:lnTo>
                <a:lnTo>
                  <a:pt x="91452" y="58623"/>
                </a:lnTo>
                <a:lnTo>
                  <a:pt x="87336" y="72115"/>
                </a:lnTo>
                <a:lnTo>
                  <a:pt x="79106" y="82018"/>
                </a:lnTo>
                <a:lnTo>
                  <a:pt x="67740" y="87732"/>
                </a:lnTo>
                <a:lnTo>
                  <a:pt x="54216" y="88658"/>
                </a:lnTo>
                <a:lnTo>
                  <a:pt x="104349" y="88658"/>
                </a:lnTo>
                <a:lnTo>
                  <a:pt x="109501" y="82858"/>
                </a:lnTo>
                <a:lnTo>
                  <a:pt x="116382" y="61455"/>
                </a:lnTo>
                <a:lnTo>
                  <a:pt x="114477" y="39054"/>
                </a:lnTo>
                <a:lnTo>
                  <a:pt x="104608" y="20878"/>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2" name="object 72"/>
          <p:cNvSpPr/>
          <p:nvPr/>
        </p:nvSpPr>
        <p:spPr>
          <a:xfrm>
            <a:off x="7489863" y="3124661"/>
            <a:ext cx="93250" cy="101513"/>
          </a:xfrm>
          <a:custGeom>
            <a:avLst/>
            <a:gdLst/>
            <a:ahLst/>
            <a:cxnLst/>
            <a:rect l="l" t="t" r="r" b="b"/>
            <a:pathLst>
              <a:path w="100329" h="109220">
                <a:moveTo>
                  <a:pt x="11811" y="0"/>
                </a:moveTo>
                <a:lnTo>
                  <a:pt x="0" y="105968"/>
                </a:lnTo>
                <a:lnTo>
                  <a:pt x="24726" y="108699"/>
                </a:lnTo>
                <a:lnTo>
                  <a:pt x="27927" y="79476"/>
                </a:lnTo>
                <a:lnTo>
                  <a:pt x="73369" y="79476"/>
                </a:lnTo>
                <a:lnTo>
                  <a:pt x="84334" y="75137"/>
                </a:lnTo>
                <a:lnTo>
                  <a:pt x="94842" y="64047"/>
                </a:lnTo>
                <a:lnTo>
                  <a:pt x="95585" y="61683"/>
                </a:lnTo>
                <a:lnTo>
                  <a:pt x="50203" y="61683"/>
                </a:lnTo>
                <a:lnTo>
                  <a:pt x="30124" y="59499"/>
                </a:lnTo>
                <a:lnTo>
                  <a:pt x="34163" y="22694"/>
                </a:lnTo>
                <a:lnTo>
                  <a:pt x="92556" y="22694"/>
                </a:lnTo>
                <a:lnTo>
                  <a:pt x="90297" y="18962"/>
                </a:lnTo>
                <a:lnTo>
                  <a:pt x="76592" y="9766"/>
                </a:lnTo>
                <a:lnTo>
                  <a:pt x="57721" y="5041"/>
                </a:lnTo>
                <a:lnTo>
                  <a:pt x="11811" y="0"/>
                </a:lnTo>
                <a:close/>
              </a:path>
              <a:path w="100329" h="109220">
                <a:moveTo>
                  <a:pt x="73369" y="79476"/>
                </a:moveTo>
                <a:lnTo>
                  <a:pt x="27927" y="79476"/>
                </a:lnTo>
                <a:lnTo>
                  <a:pt x="49415" y="81826"/>
                </a:lnTo>
                <a:lnTo>
                  <a:pt x="68949" y="81225"/>
                </a:lnTo>
                <a:lnTo>
                  <a:pt x="73369" y="79476"/>
                </a:lnTo>
                <a:close/>
              </a:path>
              <a:path w="100329" h="109220">
                <a:moveTo>
                  <a:pt x="92556" y="22694"/>
                </a:moveTo>
                <a:lnTo>
                  <a:pt x="34163" y="22694"/>
                </a:lnTo>
                <a:lnTo>
                  <a:pt x="54190" y="24879"/>
                </a:lnTo>
                <a:lnTo>
                  <a:pt x="63928" y="27192"/>
                </a:lnTo>
                <a:lnTo>
                  <a:pt x="70610" y="31570"/>
                </a:lnTo>
                <a:lnTo>
                  <a:pt x="74241" y="37832"/>
                </a:lnTo>
                <a:lnTo>
                  <a:pt x="74828" y="45796"/>
                </a:lnTo>
                <a:lnTo>
                  <a:pt x="72579" y="53363"/>
                </a:lnTo>
                <a:lnTo>
                  <a:pt x="67702" y="58669"/>
                </a:lnTo>
                <a:lnTo>
                  <a:pt x="60231" y="61510"/>
                </a:lnTo>
                <a:lnTo>
                  <a:pt x="50203" y="61683"/>
                </a:lnTo>
                <a:lnTo>
                  <a:pt x="95585" y="61683"/>
                </a:lnTo>
                <a:lnTo>
                  <a:pt x="99745" y="48437"/>
                </a:lnTo>
                <a:lnTo>
                  <a:pt x="98219" y="32047"/>
                </a:lnTo>
                <a:lnTo>
                  <a:pt x="92556" y="22694"/>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3" name="object 73"/>
          <p:cNvSpPr/>
          <p:nvPr/>
        </p:nvSpPr>
        <p:spPr>
          <a:xfrm>
            <a:off x="7592354" y="3135608"/>
            <a:ext cx="84988" cy="106825"/>
          </a:xfrm>
          <a:custGeom>
            <a:avLst/>
            <a:gdLst/>
            <a:ahLst/>
            <a:cxnLst/>
            <a:rect l="l" t="t" r="r" b="b"/>
            <a:pathLst>
              <a:path w="91440" h="114935">
                <a:moveTo>
                  <a:pt x="10998" y="0"/>
                </a:moveTo>
                <a:lnTo>
                  <a:pt x="0" y="106057"/>
                </a:lnTo>
                <a:lnTo>
                  <a:pt x="82816" y="114388"/>
                </a:lnTo>
                <a:lnTo>
                  <a:pt x="84747" y="94678"/>
                </a:lnTo>
                <a:lnTo>
                  <a:pt x="26606" y="88874"/>
                </a:lnTo>
                <a:lnTo>
                  <a:pt x="29108" y="64338"/>
                </a:lnTo>
                <a:lnTo>
                  <a:pt x="79100" y="64338"/>
                </a:lnTo>
                <a:lnTo>
                  <a:pt x="80492" y="50190"/>
                </a:lnTo>
                <a:lnTo>
                  <a:pt x="31064" y="45237"/>
                </a:lnTo>
                <a:lnTo>
                  <a:pt x="33401" y="22212"/>
                </a:lnTo>
                <a:lnTo>
                  <a:pt x="89839" y="22212"/>
                </a:lnTo>
                <a:lnTo>
                  <a:pt x="91224" y="8077"/>
                </a:lnTo>
                <a:lnTo>
                  <a:pt x="10998" y="0"/>
                </a:lnTo>
                <a:close/>
              </a:path>
              <a:path w="91440" h="114935">
                <a:moveTo>
                  <a:pt x="79100" y="64338"/>
                </a:moveTo>
                <a:lnTo>
                  <a:pt x="29108" y="64338"/>
                </a:lnTo>
                <a:lnTo>
                  <a:pt x="78613" y="69291"/>
                </a:lnTo>
                <a:lnTo>
                  <a:pt x="79100" y="64338"/>
                </a:lnTo>
                <a:close/>
              </a:path>
              <a:path w="91440" h="114935">
                <a:moveTo>
                  <a:pt x="89839" y="22212"/>
                </a:moveTo>
                <a:lnTo>
                  <a:pt x="33401" y="22212"/>
                </a:lnTo>
                <a:lnTo>
                  <a:pt x="89293" y="27787"/>
                </a:lnTo>
                <a:lnTo>
                  <a:pt x="89839" y="22212"/>
                </a:lnTo>
                <a:close/>
              </a:path>
            </a:pathLst>
          </a:custGeom>
          <a:solidFill>
            <a:srgbClr val="004FA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4" name="object 74"/>
          <p:cNvSpPr/>
          <p:nvPr/>
        </p:nvSpPr>
        <p:spPr>
          <a:xfrm>
            <a:off x="3207112" y="1598718"/>
            <a:ext cx="125711" cy="123940"/>
          </a:xfrm>
          <a:custGeom>
            <a:avLst/>
            <a:gdLst/>
            <a:ahLst/>
            <a:cxnLst/>
            <a:rect l="l" t="t" r="r" b="b"/>
            <a:pathLst>
              <a:path w="135255" h="133350">
                <a:moveTo>
                  <a:pt x="72667" y="58089"/>
                </a:moveTo>
                <a:lnTo>
                  <a:pt x="43065" y="58089"/>
                </a:lnTo>
                <a:lnTo>
                  <a:pt x="81953" y="87845"/>
                </a:lnTo>
                <a:lnTo>
                  <a:pt x="58940" y="117855"/>
                </a:lnTo>
                <a:lnTo>
                  <a:pt x="78955" y="132994"/>
                </a:lnTo>
                <a:lnTo>
                  <a:pt x="124181" y="73520"/>
                </a:lnTo>
                <a:lnTo>
                  <a:pt x="92925" y="73520"/>
                </a:lnTo>
                <a:lnTo>
                  <a:pt x="72667" y="58089"/>
                </a:lnTo>
                <a:close/>
              </a:path>
              <a:path w="135255" h="133350">
                <a:moveTo>
                  <a:pt x="56895" y="0"/>
                </a:moveTo>
                <a:lnTo>
                  <a:pt x="0" y="72593"/>
                </a:lnTo>
                <a:lnTo>
                  <a:pt x="19837" y="87934"/>
                </a:lnTo>
                <a:lnTo>
                  <a:pt x="43065" y="58089"/>
                </a:lnTo>
                <a:lnTo>
                  <a:pt x="72667" y="58089"/>
                </a:lnTo>
                <a:lnTo>
                  <a:pt x="54140" y="43853"/>
                </a:lnTo>
                <a:lnTo>
                  <a:pt x="76466" y="15138"/>
                </a:lnTo>
                <a:lnTo>
                  <a:pt x="56895" y="0"/>
                </a:lnTo>
                <a:close/>
              </a:path>
              <a:path w="135255" h="133350">
                <a:moveTo>
                  <a:pt x="115036" y="44653"/>
                </a:moveTo>
                <a:lnTo>
                  <a:pt x="92925" y="73520"/>
                </a:lnTo>
                <a:lnTo>
                  <a:pt x="124181" y="73520"/>
                </a:lnTo>
                <a:lnTo>
                  <a:pt x="134785" y="59575"/>
                </a:lnTo>
                <a:lnTo>
                  <a:pt x="115036" y="44653"/>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5" name="object 75"/>
          <p:cNvSpPr/>
          <p:nvPr/>
        </p:nvSpPr>
        <p:spPr>
          <a:xfrm>
            <a:off x="3313091" y="1682661"/>
            <a:ext cx="102692" cy="97972"/>
          </a:xfrm>
          <a:custGeom>
            <a:avLst/>
            <a:gdLst/>
            <a:ahLst/>
            <a:cxnLst/>
            <a:rect l="l" t="t" r="r" b="b"/>
            <a:pathLst>
              <a:path w="110489" h="105410">
                <a:moveTo>
                  <a:pt x="41768" y="0"/>
                </a:moveTo>
                <a:lnTo>
                  <a:pt x="22885" y="4764"/>
                </a:lnTo>
                <a:lnTo>
                  <a:pt x="7900" y="17303"/>
                </a:lnTo>
                <a:lnTo>
                  <a:pt x="0" y="35132"/>
                </a:lnTo>
                <a:lnTo>
                  <a:pt x="795" y="54579"/>
                </a:lnTo>
                <a:lnTo>
                  <a:pt x="9858" y="73734"/>
                </a:lnTo>
                <a:lnTo>
                  <a:pt x="26760" y="90684"/>
                </a:lnTo>
                <a:lnTo>
                  <a:pt x="47936" y="101763"/>
                </a:lnTo>
                <a:lnTo>
                  <a:pt x="68980" y="104794"/>
                </a:lnTo>
                <a:lnTo>
                  <a:pt x="87916" y="99871"/>
                </a:lnTo>
                <a:lnTo>
                  <a:pt x="102769" y="87090"/>
                </a:lnTo>
                <a:lnTo>
                  <a:pt x="104185" y="83764"/>
                </a:lnTo>
                <a:lnTo>
                  <a:pt x="61920" y="83764"/>
                </a:lnTo>
                <a:lnTo>
                  <a:pt x="49692" y="82302"/>
                </a:lnTo>
                <a:lnTo>
                  <a:pt x="37593" y="76092"/>
                </a:lnTo>
                <a:lnTo>
                  <a:pt x="28074" y="66402"/>
                </a:lnTo>
                <a:lnTo>
                  <a:pt x="23077" y="55191"/>
                </a:lnTo>
                <a:lnTo>
                  <a:pt x="22966" y="43498"/>
                </a:lnTo>
                <a:lnTo>
                  <a:pt x="28106" y="32365"/>
                </a:lnTo>
                <a:lnTo>
                  <a:pt x="37361" y="24282"/>
                </a:lnTo>
                <a:lnTo>
                  <a:pt x="48610" y="21020"/>
                </a:lnTo>
                <a:lnTo>
                  <a:pt x="90556" y="21020"/>
                </a:lnTo>
                <a:lnTo>
                  <a:pt x="83618" y="14090"/>
                </a:lnTo>
                <a:lnTo>
                  <a:pt x="62647" y="3084"/>
                </a:lnTo>
                <a:lnTo>
                  <a:pt x="41768" y="0"/>
                </a:lnTo>
                <a:close/>
              </a:path>
              <a:path w="110489" h="105410">
                <a:moveTo>
                  <a:pt x="90556" y="21020"/>
                </a:moveTo>
                <a:lnTo>
                  <a:pt x="48610" y="21020"/>
                </a:lnTo>
                <a:lnTo>
                  <a:pt x="60775" y="22512"/>
                </a:lnTo>
                <a:lnTo>
                  <a:pt x="72772" y="28695"/>
                </a:lnTo>
                <a:lnTo>
                  <a:pt x="82241" y="38299"/>
                </a:lnTo>
                <a:lnTo>
                  <a:pt x="87249" y="49441"/>
                </a:lnTo>
                <a:lnTo>
                  <a:pt x="87415" y="61106"/>
                </a:lnTo>
                <a:lnTo>
                  <a:pt x="82361" y="72282"/>
                </a:lnTo>
                <a:lnTo>
                  <a:pt x="73176" y="80437"/>
                </a:lnTo>
                <a:lnTo>
                  <a:pt x="61920" y="83764"/>
                </a:lnTo>
                <a:lnTo>
                  <a:pt x="104185" y="83764"/>
                </a:lnTo>
                <a:lnTo>
                  <a:pt x="110430" y="69090"/>
                </a:lnTo>
                <a:lnTo>
                  <a:pt x="109429" y="49704"/>
                </a:lnTo>
                <a:lnTo>
                  <a:pt x="100310" y="30761"/>
                </a:lnTo>
                <a:lnTo>
                  <a:pt x="90556" y="21020"/>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6" name="object 76"/>
          <p:cNvSpPr/>
          <p:nvPr/>
        </p:nvSpPr>
        <p:spPr>
          <a:xfrm>
            <a:off x="3397669" y="1739105"/>
            <a:ext cx="108005" cy="120989"/>
          </a:xfrm>
          <a:custGeom>
            <a:avLst/>
            <a:gdLst/>
            <a:ahLst/>
            <a:cxnLst/>
            <a:rect l="l" t="t" r="r" b="b"/>
            <a:pathLst>
              <a:path w="116205" h="130175">
                <a:moveTo>
                  <a:pt x="65580" y="68414"/>
                </a:moveTo>
                <a:lnTo>
                  <a:pt x="35407" y="68414"/>
                </a:lnTo>
                <a:lnTo>
                  <a:pt x="54152" y="81711"/>
                </a:lnTo>
                <a:lnTo>
                  <a:pt x="54903" y="93486"/>
                </a:lnTo>
                <a:lnTo>
                  <a:pt x="56299" y="114668"/>
                </a:lnTo>
                <a:lnTo>
                  <a:pt x="78371" y="130111"/>
                </a:lnTo>
                <a:lnTo>
                  <a:pt x="76947" y="111050"/>
                </a:lnTo>
                <a:lnTo>
                  <a:pt x="75590" y="91998"/>
                </a:lnTo>
                <a:lnTo>
                  <a:pt x="95788" y="91998"/>
                </a:lnTo>
                <a:lnTo>
                  <a:pt x="103747" y="87960"/>
                </a:lnTo>
                <a:lnTo>
                  <a:pt x="110528" y="80911"/>
                </a:lnTo>
                <a:lnTo>
                  <a:pt x="113820" y="72783"/>
                </a:lnTo>
                <a:lnTo>
                  <a:pt x="78392" y="72783"/>
                </a:lnTo>
                <a:lnTo>
                  <a:pt x="70697" y="71247"/>
                </a:lnTo>
                <a:lnTo>
                  <a:pt x="65580" y="68414"/>
                </a:lnTo>
                <a:close/>
              </a:path>
              <a:path w="116205" h="130175">
                <a:moveTo>
                  <a:pt x="95788" y="91998"/>
                </a:moveTo>
                <a:lnTo>
                  <a:pt x="75590" y="91998"/>
                </a:lnTo>
                <a:lnTo>
                  <a:pt x="86028" y="93486"/>
                </a:lnTo>
                <a:lnTo>
                  <a:pt x="95497" y="92146"/>
                </a:lnTo>
                <a:lnTo>
                  <a:pt x="95788" y="91998"/>
                </a:lnTo>
                <a:close/>
              </a:path>
              <a:path w="116205" h="130175">
                <a:moveTo>
                  <a:pt x="54114" y="0"/>
                </a:moveTo>
                <a:lnTo>
                  <a:pt x="0" y="74688"/>
                </a:lnTo>
                <a:lnTo>
                  <a:pt x="20396" y="89280"/>
                </a:lnTo>
                <a:lnTo>
                  <a:pt x="35407" y="68414"/>
                </a:lnTo>
                <a:lnTo>
                  <a:pt x="65580" y="68414"/>
                </a:lnTo>
                <a:lnTo>
                  <a:pt x="61887" y="66370"/>
                </a:lnTo>
                <a:lnTo>
                  <a:pt x="45326" y="54609"/>
                </a:lnTo>
                <a:lnTo>
                  <a:pt x="64084" y="28511"/>
                </a:lnTo>
                <a:lnTo>
                  <a:pt x="93639" y="28511"/>
                </a:lnTo>
                <a:lnTo>
                  <a:pt x="91795" y="26847"/>
                </a:lnTo>
                <a:lnTo>
                  <a:pt x="54114" y="0"/>
                </a:lnTo>
                <a:close/>
              </a:path>
              <a:path w="116205" h="130175">
                <a:moveTo>
                  <a:pt x="93639" y="28511"/>
                </a:moveTo>
                <a:lnTo>
                  <a:pt x="64084" y="28511"/>
                </a:lnTo>
                <a:lnTo>
                  <a:pt x="80568" y="40208"/>
                </a:lnTo>
                <a:lnTo>
                  <a:pt x="88072" y="46846"/>
                </a:lnTo>
                <a:lnTo>
                  <a:pt x="92081" y="53525"/>
                </a:lnTo>
                <a:lnTo>
                  <a:pt x="92670" y="60112"/>
                </a:lnTo>
                <a:lnTo>
                  <a:pt x="89915" y="66471"/>
                </a:lnTo>
                <a:lnTo>
                  <a:pt x="84841" y="71138"/>
                </a:lnTo>
                <a:lnTo>
                  <a:pt x="78392" y="72783"/>
                </a:lnTo>
                <a:lnTo>
                  <a:pt x="113820" y="72783"/>
                </a:lnTo>
                <a:lnTo>
                  <a:pt x="115903" y="67642"/>
                </a:lnTo>
                <a:lnTo>
                  <a:pt x="114368" y="53717"/>
                </a:lnTo>
                <a:lnTo>
                  <a:pt x="106229" y="39874"/>
                </a:lnTo>
                <a:lnTo>
                  <a:pt x="93639" y="28511"/>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7" name="object 77"/>
          <p:cNvSpPr/>
          <p:nvPr/>
        </p:nvSpPr>
        <p:spPr>
          <a:xfrm>
            <a:off x="3484122" y="1799245"/>
            <a:ext cx="68462" cy="83807"/>
          </a:xfrm>
          <a:custGeom>
            <a:avLst/>
            <a:gdLst/>
            <a:ahLst/>
            <a:cxnLst/>
            <a:rect l="l" t="t" r="r" b="b"/>
            <a:pathLst>
              <a:path w="73660" h="90169">
                <a:moveTo>
                  <a:pt x="52857" y="0"/>
                </a:moveTo>
                <a:lnTo>
                  <a:pt x="0" y="75590"/>
                </a:lnTo>
                <a:lnTo>
                  <a:pt x="20650" y="89827"/>
                </a:lnTo>
                <a:lnTo>
                  <a:pt x="73215" y="14046"/>
                </a:lnTo>
                <a:lnTo>
                  <a:pt x="52857" y="0"/>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8" name="object 78"/>
          <p:cNvSpPr/>
          <p:nvPr/>
        </p:nvSpPr>
        <p:spPr>
          <a:xfrm>
            <a:off x="3517688" y="1822654"/>
            <a:ext cx="119218" cy="119218"/>
          </a:xfrm>
          <a:custGeom>
            <a:avLst/>
            <a:gdLst/>
            <a:ahLst/>
            <a:cxnLst/>
            <a:rect l="l" t="t" r="r" b="b"/>
            <a:pathLst>
              <a:path w="128269" h="128269">
                <a:moveTo>
                  <a:pt x="53365" y="0"/>
                </a:moveTo>
                <a:lnTo>
                  <a:pt x="43497" y="14325"/>
                </a:lnTo>
                <a:lnTo>
                  <a:pt x="91185" y="46583"/>
                </a:lnTo>
                <a:lnTo>
                  <a:pt x="7861" y="63855"/>
                </a:lnTo>
                <a:lnTo>
                  <a:pt x="0" y="75247"/>
                </a:lnTo>
                <a:lnTo>
                  <a:pt x="21041" y="89584"/>
                </a:lnTo>
                <a:lnTo>
                  <a:pt x="78600" y="128142"/>
                </a:lnTo>
                <a:lnTo>
                  <a:pt x="88277" y="113690"/>
                </a:lnTo>
                <a:lnTo>
                  <a:pt x="37210" y="79501"/>
                </a:lnTo>
                <a:lnTo>
                  <a:pt x="120294" y="61721"/>
                </a:lnTo>
                <a:lnTo>
                  <a:pt x="127990" y="50215"/>
                </a:lnTo>
                <a:lnTo>
                  <a:pt x="73346" y="13605"/>
                </a:lnTo>
                <a:lnTo>
                  <a:pt x="53365" y="0"/>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79" name="object 79"/>
          <p:cNvSpPr/>
          <p:nvPr/>
        </p:nvSpPr>
        <p:spPr>
          <a:xfrm>
            <a:off x="3614583" y="1892458"/>
            <a:ext cx="104464" cy="96201"/>
          </a:xfrm>
          <a:custGeom>
            <a:avLst/>
            <a:gdLst/>
            <a:ahLst/>
            <a:cxnLst/>
            <a:rect l="l" t="t" r="r" b="b"/>
            <a:pathLst>
              <a:path w="112394" h="103505">
                <a:moveTo>
                  <a:pt x="39630" y="0"/>
                </a:moveTo>
                <a:lnTo>
                  <a:pt x="21060" y="5860"/>
                </a:lnTo>
                <a:lnTo>
                  <a:pt x="6841" y="19253"/>
                </a:lnTo>
                <a:lnTo>
                  <a:pt x="0" y="37520"/>
                </a:lnTo>
                <a:lnTo>
                  <a:pt x="1937" y="56889"/>
                </a:lnTo>
                <a:lnTo>
                  <a:pt x="12111" y="75478"/>
                </a:lnTo>
                <a:lnTo>
                  <a:pt x="29980" y="91401"/>
                </a:lnTo>
                <a:lnTo>
                  <a:pt x="51767" y="101221"/>
                </a:lnTo>
                <a:lnTo>
                  <a:pt x="72954" y="103011"/>
                </a:lnTo>
                <a:lnTo>
                  <a:pt x="91573" y="96982"/>
                </a:lnTo>
                <a:lnTo>
                  <a:pt x="105659" y="83350"/>
                </a:lnTo>
                <a:lnTo>
                  <a:pt x="105986" y="82435"/>
                </a:lnTo>
                <a:lnTo>
                  <a:pt x="64675" y="82435"/>
                </a:lnTo>
                <a:lnTo>
                  <a:pt x="52387" y="81693"/>
                </a:lnTo>
                <a:lnTo>
                  <a:pt x="39950" y="76199"/>
                </a:lnTo>
                <a:lnTo>
                  <a:pt x="29871" y="67097"/>
                </a:lnTo>
                <a:lnTo>
                  <a:pt x="24222" y="56203"/>
                </a:lnTo>
                <a:lnTo>
                  <a:pt x="23424" y="44538"/>
                </a:lnTo>
                <a:lnTo>
                  <a:pt x="27897" y="33121"/>
                </a:lnTo>
                <a:lnTo>
                  <a:pt x="36656" y="24507"/>
                </a:lnTo>
                <a:lnTo>
                  <a:pt x="47695" y="20589"/>
                </a:lnTo>
                <a:lnTo>
                  <a:pt x="92359" y="20589"/>
                </a:lnTo>
                <a:lnTo>
                  <a:pt x="82241" y="11607"/>
                </a:lnTo>
                <a:lnTo>
                  <a:pt x="60656" y="1854"/>
                </a:lnTo>
                <a:lnTo>
                  <a:pt x="39630" y="0"/>
                </a:lnTo>
                <a:close/>
              </a:path>
              <a:path w="112394" h="103505">
                <a:moveTo>
                  <a:pt x="92359" y="20589"/>
                </a:moveTo>
                <a:lnTo>
                  <a:pt x="47695" y="20589"/>
                </a:lnTo>
                <a:lnTo>
                  <a:pt x="59932" y="21362"/>
                </a:lnTo>
                <a:lnTo>
                  <a:pt x="72284" y="26822"/>
                </a:lnTo>
                <a:lnTo>
                  <a:pt x="82290" y="35857"/>
                </a:lnTo>
                <a:lnTo>
                  <a:pt x="87938" y="46683"/>
                </a:lnTo>
                <a:lnTo>
                  <a:pt x="88788" y="58317"/>
                </a:lnTo>
                <a:lnTo>
                  <a:pt x="84400" y="69773"/>
                </a:lnTo>
                <a:lnTo>
                  <a:pt x="75713" y="78453"/>
                </a:lnTo>
                <a:lnTo>
                  <a:pt x="64675" y="82435"/>
                </a:lnTo>
                <a:lnTo>
                  <a:pt x="105986" y="82435"/>
                </a:lnTo>
                <a:lnTo>
                  <a:pt x="112242" y="64932"/>
                </a:lnTo>
                <a:lnTo>
                  <a:pt x="110100" y="45640"/>
                </a:lnTo>
                <a:lnTo>
                  <a:pt x="99882" y="27268"/>
                </a:lnTo>
                <a:lnTo>
                  <a:pt x="92359" y="20589"/>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0" name="object 80"/>
          <p:cNvSpPr/>
          <p:nvPr/>
        </p:nvSpPr>
        <p:spPr>
          <a:xfrm>
            <a:off x="3704480" y="1943154"/>
            <a:ext cx="123940" cy="121579"/>
          </a:xfrm>
          <a:custGeom>
            <a:avLst/>
            <a:gdLst/>
            <a:ahLst/>
            <a:cxnLst/>
            <a:rect l="l" t="t" r="r" b="b"/>
            <a:pathLst>
              <a:path w="133350" h="130810">
                <a:moveTo>
                  <a:pt x="73541" y="43637"/>
                </a:moveTo>
                <a:lnTo>
                  <a:pt x="50927" y="43637"/>
                </a:lnTo>
                <a:lnTo>
                  <a:pt x="55103" y="64006"/>
                </a:lnTo>
                <a:lnTo>
                  <a:pt x="58753" y="81540"/>
                </a:lnTo>
                <a:lnTo>
                  <a:pt x="62474" y="99083"/>
                </a:lnTo>
                <a:lnTo>
                  <a:pt x="66865" y="119481"/>
                </a:lnTo>
                <a:lnTo>
                  <a:pt x="84416" y="130251"/>
                </a:lnTo>
                <a:lnTo>
                  <a:pt x="111439" y="86525"/>
                </a:lnTo>
                <a:lnTo>
                  <a:pt x="82473" y="86525"/>
                </a:lnTo>
                <a:lnTo>
                  <a:pt x="78195" y="66192"/>
                </a:lnTo>
                <a:lnTo>
                  <a:pt x="74571" y="48702"/>
                </a:lnTo>
                <a:lnTo>
                  <a:pt x="73541" y="43637"/>
                </a:lnTo>
                <a:close/>
              </a:path>
              <a:path w="133350" h="130810">
                <a:moveTo>
                  <a:pt x="49631" y="0"/>
                </a:moveTo>
                <a:lnTo>
                  <a:pt x="0" y="77736"/>
                </a:lnTo>
                <a:lnTo>
                  <a:pt x="20967" y="90944"/>
                </a:lnTo>
                <a:lnTo>
                  <a:pt x="50927" y="43637"/>
                </a:lnTo>
                <a:lnTo>
                  <a:pt x="73541" y="43637"/>
                </a:lnTo>
                <a:lnTo>
                  <a:pt x="71018" y="31219"/>
                </a:lnTo>
                <a:lnTo>
                  <a:pt x="66954" y="10909"/>
                </a:lnTo>
                <a:lnTo>
                  <a:pt x="49631" y="0"/>
                </a:lnTo>
                <a:close/>
              </a:path>
              <a:path w="133350" h="130810">
                <a:moveTo>
                  <a:pt x="112077" y="39001"/>
                </a:moveTo>
                <a:lnTo>
                  <a:pt x="82473" y="86525"/>
                </a:lnTo>
                <a:lnTo>
                  <a:pt x="111439" y="86525"/>
                </a:lnTo>
                <a:lnTo>
                  <a:pt x="132905" y="51790"/>
                </a:lnTo>
                <a:lnTo>
                  <a:pt x="112077" y="39001"/>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1" name="object 81"/>
          <p:cNvSpPr/>
          <p:nvPr/>
        </p:nvSpPr>
        <p:spPr>
          <a:xfrm>
            <a:off x="3838290" y="2024327"/>
            <a:ext cx="109185" cy="113317"/>
          </a:xfrm>
          <a:custGeom>
            <a:avLst/>
            <a:gdLst/>
            <a:ahLst/>
            <a:cxnLst/>
            <a:rect l="l" t="t" r="r" b="b"/>
            <a:pathLst>
              <a:path w="117475" h="121919">
                <a:moveTo>
                  <a:pt x="47688" y="0"/>
                </a:moveTo>
                <a:lnTo>
                  <a:pt x="0" y="78955"/>
                </a:lnTo>
                <a:lnTo>
                  <a:pt x="72326" y="121589"/>
                </a:lnTo>
                <a:lnTo>
                  <a:pt x="81000" y="106807"/>
                </a:lnTo>
                <a:lnTo>
                  <a:pt x="30238" y="77012"/>
                </a:lnTo>
                <a:lnTo>
                  <a:pt x="41211" y="58712"/>
                </a:lnTo>
                <a:lnTo>
                  <a:pt x="73873" y="58712"/>
                </a:lnTo>
                <a:lnTo>
                  <a:pt x="49745" y="44462"/>
                </a:lnTo>
                <a:lnTo>
                  <a:pt x="60032" y="27292"/>
                </a:lnTo>
                <a:lnTo>
                  <a:pt x="93738" y="27292"/>
                </a:lnTo>
                <a:lnTo>
                  <a:pt x="47688" y="0"/>
                </a:lnTo>
                <a:close/>
              </a:path>
              <a:path w="117475" h="121919">
                <a:moveTo>
                  <a:pt x="73873" y="58712"/>
                </a:moveTo>
                <a:lnTo>
                  <a:pt x="41211" y="58712"/>
                </a:lnTo>
                <a:lnTo>
                  <a:pt x="84353" y="84074"/>
                </a:lnTo>
                <a:lnTo>
                  <a:pt x="92773" y="69773"/>
                </a:lnTo>
                <a:lnTo>
                  <a:pt x="73873" y="58712"/>
                </a:lnTo>
                <a:close/>
              </a:path>
              <a:path w="117475" h="121919">
                <a:moveTo>
                  <a:pt x="93738" y="27292"/>
                </a:moveTo>
                <a:lnTo>
                  <a:pt x="60032" y="27292"/>
                </a:lnTo>
                <a:lnTo>
                  <a:pt x="108623" y="55829"/>
                </a:lnTo>
                <a:lnTo>
                  <a:pt x="117297" y="41046"/>
                </a:lnTo>
                <a:lnTo>
                  <a:pt x="93738" y="27292"/>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2" name="object 82"/>
          <p:cNvSpPr/>
          <p:nvPr/>
        </p:nvSpPr>
        <p:spPr>
          <a:xfrm>
            <a:off x="3934125" y="2072187"/>
            <a:ext cx="108594" cy="106234"/>
          </a:xfrm>
          <a:custGeom>
            <a:avLst/>
            <a:gdLst/>
            <a:ahLst/>
            <a:cxnLst/>
            <a:rect l="l" t="t" r="r" b="b"/>
            <a:pathLst>
              <a:path w="116839" h="114300">
                <a:moveTo>
                  <a:pt x="32224" y="0"/>
                </a:moveTo>
                <a:lnTo>
                  <a:pt x="6202" y="44615"/>
                </a:lnTo>
                <a:lnTo>
                  <a:pt x="0" y="61869"/>
                </a:lnTo>
                <a:lnTo>
                  <a:pt x="1701" y="78112"/>
                </a:lnTo>
                <a:lnTo>
                  <a:pt x="11009" y="92824"/>
                </a:lnTo>
                <a:lnTo>
                  <a:pt x="27576" y="105448"/>
                </a:lnTo>
                <a:lnTo>
                  <a:pt x="46935" y="113225"/>
                </a:lnTo>
                <a:lnTo>
                  <a:pt x="64387" y="113714"/>
                </a:lnTo>
                <a:lnTo>
                  <a:pt x="79315" y="106914"/>
                </a:lnTo>
                <a:lnTo>
                  <a:pt x="90467" y="93582"/>
                </a:lnTo>
                <a:lnTo>
                  <a:pt x="46348" y="93582"/>
                </a:lnTo>
                <a:lnTo>
                  <a:pt x="36758" y="89763"/>
                </a:lnTo>
                <a:lnTo>
                  <a:pt x="28634" y="83523"/>
                </a:lnTo>
                <a:lnTo>
                  <a:pt x="24260" y="75949"/>
                </a:lnTo>
                <a:lnTo>
                  <a:pt x="23998" y="66932"/>
                </a:lnTo>
                <a:lnTo>
                  <a:pt x="28211" y="56362"/>
                </a:lnTo>
                <a:lnTo>
                  <a:pt x="53675" y="12344"/>
                </a:lnTo>
                <a:lnTo>
                  <a:pt x="32224" y="0"/>
                </a:lnTo>
                <a:close/>
              </a:path>
              <a:path w="116839" h="114300">
                <a:moveTo>
                  <a:pt x="95153" y="35890"/>
                </a:moveTo>
                <a:lnTo>
                  <a:pt x="69994" y="80098"/>
                </a:lnTo>
                <a:lnTo>
                  <a:pt x="63019" y="89095"/>
                </a:lnTo>
                <a:lnTo>
                  <a:pt x="55119" y="93475"/>
                </a:lnTo>
                <a:lnTo>
                  <a:pt x="46348" y="93582"/>
                </a:lnTo>
                <a:lnTo>
                  <a:pt x="90467" y="93582"/>
                </a:lnTo>
                <a:lnTo>
                  <a:pt x="91106" y="92815"/>
                </a:lnTo>
                <a:lnTo>
                  <a:pt x="116463" y="47840"/>
                </a:lnTo>
                <a:lnTo>
                  <a:pt x="95153" y="35890"/>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3" name="object 83"/>
          <p:cNvSpPr/>
          <p:nvPr/>
        </p:nvSpPr>
        <p:spPr>
          <a:xfrm>
            <a:off x="4020444" y="2127731"/>
            <a:ext cx="106825" cy="118038"/>
          </a:xfrm>
          <a:custGeom>
            <a:avLst/>
            <a:gdLst/>
            <a:ahLst/>
            <a:cxnLst/>
            <a:rect l="l" t="t" r="r" b="b"/>
            <a:pathLst>
              <a:path w="114935" h="127000">
                <a:moveTo>
                  <a:pt x="111616" y="70142"/>
                </a:moveTo>
                <a:lnTo>
                  <a:pt x="34467" y="70142"/>
                </a:lnTo>
                <a:lnTo>
                  <a:pt x="54648" y="81178"/>
                </a:lnTo>
                <a:lnTo>
                  <a:pt x="56245" y="89908"/>
                </a:lnTo>
                <a:lnTo>
                  <a:pt x="60655" y="113665"/>
                </a:lnTo>
                <a:lnTo>
                  <a:pt x="84416" y="126441"/>
                </a:lnTo>
                <a:lnTo>
                  <a:pt x="80770" y="107665"/>
                </a:lnTo>
                <a:lnTo>
                  <a:pt x="77190" y="88900"/>
                </a:lnTo>
                <a:lnTo>
                  <a:pt x="88746" y="88900"/>
                </a:lnTo>
                <a:lnTo>
                  <a:pt x="96983" y="86734"/>
                </a:lnTo>
                <a:lnTo>
                  <a:pt x="104690" y="81616"/>
                </a:lnTo>
                <a:lnTo>
                  <a:pt x="110604" y="73825"/>
                </a:lnTo>
                <a:lnTo>
                  <a:pt x="111616" y="70142"/>
                </a:lnTo>
                <a:close/>
              </a:path>
              <a:path w="114935" h="127000">
                <a:moveTo>
                  <a:pt x="45034" y="0"/>
                </a:moveTo>
                <a:lnTo>
                  <a:pt x="0" y="80492"/>
                </a:lnTo>
                <a:lnTo>
                  <a:pt x="21996" y="92621"/>
                </a:lnTo>
                <a:lnTo>
                  <a:pt x="34467" y="70142"/>
                </a:lnTo>
                <a:lnTo>
                  <a:pt x="111616" y="70142"/>
                </a:lnTo>
                <a:lnTo>
                  <a:pt x="111795" y="69489"/>
                </a:lnTo>
                <a:lnTo>
                  <a:pt x="77703" y="69489"/>
                </a:lnTo>
                <a:lnTo>
                  <a:pt x="69874" y="68859"/>
                </a:lnTo>
                <a:lnTo>
                  <a:pt x="60540" y="65036"/>
                </a:lnTo>
                <a:lnTo>
                  <a:pt x="42710" y="55283"/>
                </a:lnTo>
                <a:lnTo>
                  <a:pt x="58293" y="27165"/>
                </a:lnTo>
                <a:lnTo>
                  <a:pt x="92510" y="27165"/>
                </a:lnTo>
                <a:lnTo>
                  <a:pt x="85648" y="22301"/>
                </a:lnTo>
                <a:lnTo>
                  <a:pt x="45034" y="0"/>
                </a:lnTo>
                <a:close/>
              </a:path>
              <a:path w="114935" h="127000">
                <a:moveTo>
                  <a:pt x="88746" y="88900"/>
                </a:moveTo>
                <a:lnTo>
                  <a:pt x="77190" y="88900"/>
                </a:lnTo>
                <a:lnTo>
                  <a:pt x="87733" y="89166"/>
                </a:lnTo>
                <a:lnTo>
                  <a:pt x="88746" y="88900"/>
                </a:lnTo>
                <a:close/>
              </a:path>
              <a:path w="114935" h="127000">
                <a:moveTo>
                  <a:pt x="92510" y="27165"/>
                </a:moveTo>
                <a:lnTo>
                  <a:pt x="58293" y="27165"/>
                </a:lnTo>
                <a:lnTo>
                  <a:pt x="76047" y="36868"/>
                </a:lnTo>
                <a:lnTo>
                  <a:pt x="84290" y="42588"/>
                </a:lnTo>
                <a:lnTo>
                  <a:pt x="89057" y="48756"/>
                </a:lnTo>
                <a:lnTo>
                  <a:pt x="90411" y="55232"/>
                </a:lnTo>
                <a:lnTo>
                  <a:pt x="88417" y="61874"/>
                </a:lnTo>
                <a:lnTo>
                  <a:pt x="83920" y="67103"/>
                </a:lnTo>
                <a:lnTo>
                  <a:pt x="77703" y="69489"/>
                </a:lnTo>
                <a:lnTo>
                  <a:pt x="111795" y="69489"/>
                </a:lnTo>
                <a:lnTo>
                  <a:pt x="114398" y="60018"/>
                </a:lnTo>
                <a:lnTo>
                  <a:pt x="111242" y="46362"/>
                </a:lnTo>
                <a:lnTo>
                  <a:pt x="101528" y="33557"/>
                </a:lnTo>
                <a:lnTo>
                  <a:pt x="92510" y="27165"/>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4" name="object 84"/>
          <p:cNvSpPr/>
          <p:nvPr/>
        </p:nvSpPr>
        <p:spPr>
          <a:xfrm>
            <a:off x="4123563" y="2191574"/>
            <a:ext cx="106825" cy="93250"/>
          </a:xfrm>
          <a:custGeom>
            <a:avLst/>
            <a:gdLst/>
            <a:ahLst/>
            <a:cxnLst/>
            <a:rect l="l" t="t" r="r" b="b"/>
            <a:pathLst>
              <a:path w="114935" h="100330">
                <a:moveTo>
                  <a:pt x="57078" y="0"/>
                </a:moveTo>
                <a:lnTo>
                  <a:pt x="35943" y="120"/>
                </a:lnTo>
                <a:lnTo>
                  <a:pt x="17983" y="7702"/>
                </a:lnTo>
                <a:lnTo>
                  <a:pt x="5077" y="22370"/>
                </a:lnTo>
                <a:lnTo>
                  <a:pt x="0" y="41204"/>
                </a:lnTo>
                <a:lnTo>
                  <a:pt x="3775" y="60315"/>
                </a:lnTo>
                <a:lnTo>
                  <a:pt x="15686" y="77877"/>
                </a:lnTo>
                <a:lnTo>
                  <a:pt x="35011" y="92068"/>
                </a:lnTo>
                <a:lnTo>
                  <a:pt x="57662" y="99804"/>
                </a:lnTo>
                <a:lnTo>
                  <a:pt x="78947" y="99599"/>
                </a:lnTo>
                <a:lnTo>
                  <a:pt x="96926" y="91850"/>
                </a:lnTo>
                <a:lnTo>
                  <a:pt x="106807" y="80293"/>
                </a:lnTo>
                <a:lnTo>
                  <a:pt x="56408" y="80293"/>
                </a:lnTo>
                <a:lnTo>
                  <a:pt x="43482" y="75990"/>
                </a:lnTo>
                <a:lnTo>
                  <a:pt x="32579" y="67857"/>
                </a:lnTo>
                <a:lnTo>
                  <a:pt x="25916" y="57536"/>
                </a:lnTo>
                <a:lnTo>
                  <a:pt x="24013" y="45997"/>
                </a:lnTo>
                <a:lnTo>
                  <a:pt x="27391" y="34207"/>
                </a:lnTo>
                <a:lnTo>
                  <a:pt x="35310" y="24811"/>
                </a:lnTo>
                <a:lnTo>
                  <a:pt x="45944" y="19875"/>
                </a:lnTo>
                <a:lnTo>
                  <a:pt x="58215" y="19501"/>
                </a:lnTo>
                <a:lnTo>
                  <a:pt x="95666" y="19501"/>
                </a:lnTo>
                <a:lnTo>
                  <a:pt x="79514" y="7698"/>
                </a:lnTo>
                <a:lnTo>
                  <a:pt x="57078" y="0"/>
                </a:lnTo>
                <a:close/>
              </a:path>
              <a:path w="114935" h="100330">
                <a:moveTo>
                  <a:pt x="95666" y="19501"/>
                </a:moveTo>
                <a:lnTo>
                  <a:pt x="58215" y="19501"/>
                </a:lnTo>
                <a:lnTo>
                  <a:pt x="71041" y="23793"/>
                </a:lnTo>
                <a:lnTo>
                  <a:pt x="81875" y="31851"/>
                </a:lnTo>
                <a:lnTo>
                  <a:pt x="88535" y="42103"/>
                </a:lnTo>
                <a:lnTo>
                  <a:pt x="90490" y="53607"/>
                </a:lnTo>
                <a:lnTo>
                  <a:pt x="87208" y="65423"/>
                </a:lnTo>
                <a:lnTo>
                  <a:pt x="79369" y="74879"/>
                </a:lnTo>
                <a:lnTo>
                  <a:pt x="68736" y="79879"/>
                </a:lnTo>
                <a:lnTo>
                  <a:pt x="56408" y="80293"/>
                </a:lnTo>
                <a:lnTo>
                  <a:pt x="106807" y="80293"/>
                </a:lnTo>
                <a:lnTo>
                  <a:pt x="109662" y="76955"/>
                </a:lnTo>
                <a:lnTo>
                  <a:pt x="114484" y="57997"/>
                </a:lnTo>
                <a:lnTo>
                  <a:pt x="110524" y="38985"/>
                </a:lnTo>
                <a:lnTo>
                  <a:pt x="98598" y="21644"/>
                </a:lnTo>
                <a:lnTo>
                  <a:pt x="95666" y="19501"/>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5" name="object 85"/>
          <p:cNvSpPr/>
          <p:nvPr/>
        </p:nvSpPr>
        <p:spPr>
          <a:xfrm>
            <a:off x="4221558" y="2232898"/>
            <a:ext cx="106234" cy="87348"/>
          </a:xfrm>
          <a:custGeom>
            <a:avLst/>
            <a:gdLst/>
            <a:ahLst/>
            <a:cxnLst/>
            <a:rect l="l" t="t" r="r" b="b"/>
            <a:pathLst>
              <a:path w="114300" h="93980">
                <a:moveTo>
                  <a:pt x="42100" y="0"/>
                </a:moveTo>
                <a:lnTo>
                  <a:pt x="0" y="82067"/>
                </a:lnTo>
                <a:lnTo>
                  <a:pt x="22428" y="93408"/>
                </a:lnTo>
                <a:lnTo>
                  <a:pt x="33959" y="70739"/>
                </a:lnTo>
                <a:lnTo>
                  <a:pt x="110556" y="70739"/>
                </a:lnTo>
                <a:lnTo>
                  <a:pt x="111144" y="68240"/>
                </a:lnTo>
                <a:lnTo>
                  <a:pt x="77338" y="68240"/>
                </a:lnTo>
                <a:lnTo>
                  <a:pt x="69504" y="67845"/>
                </a:lnTo>
                <a:lnTo>
                  <a:pt x="60045" y="64338"/>
                </a:lnTo>
                <a:lnTo>
                  <a:pt x="41846" y="55232"/>
                </a:lnTo>
                <a:lnTo>
                  <a:pt x="56349" y="26695"/>
                </a:lnTo>
                <a:lnTo>
                  <a:pt x="92466" y="26695"/>
                </a:lnTo>
                <a:lnTo>
                  <a:pt x="83540" y="20840"/>
                </a:lnTo>
                <a:lnTo>
                  <a:pt x="42100" y="0"/>
                </a:lnTo>
                <a:close/>
              </a:path>
              <a:path w="114300" h="93980">
                <a:moveTo>
                  <a:pt x="110556" y="70739"/>
                </a:moveTo>
                <a:lnTo>
                  <a:pt x="33959" y="70739"/>
                </a:lnTo>
                <a:lnTo>
                  <a:pt x="53454" y="80492"/>
                </a:lnTo>
                <a:lnTo>
                  <a:pt x="71981" y="87105"/>
                </a:lnTo>
                <a:lnTo>
                  <a:pt x="88203" y="87706"/>
                </a:lnTo>
                <a:lnTo>
                  <a:pt x="101283" y="82439"/>
                </a:lnTo>
                <a:lnTo>
                  <a:pt x="110388" y="71450"/>
                </a:lnTo>
                <a:lnTo>
                  <a:pt x="110556" y="70739"/>
                </a:lnTo>
                <a:close/>
              </a:path>
              <a:path w="114300" h="93980">
                <a:moveTo>
                  <a:pt x="92466" y="26695"/>
                </a:moveTo>
                <a:lnTo>
                  <a:pt x="56349" y="26695"/>
                </a:lnTo>
                <a:lnTo>
                  <a:pt x="74460" y="35763"/>
                </a:lnTo>
                <a:lnTo>
                  <a:pt x="82913" y="41177"/>
                </a:lnTo>
                <a:lnTo>
                  <a:pt x="87907" y="47170"/>
                </a:lnTo>
                <a:lnTo>
                  <a:pt x="89499" y="53597"/>
                </a:lnTo>
                <a:lnTo>
                  <a:pt x="87744" y="60312"/>
                </a:lnTo>
                <a:lnTo>
                  <a:pt x="83450" y="65677"/>
                </a:lnTo>
                <a:lnTo>
                  <a:pt x="77338" y="68240"/>
                </a:lnTo>
                <a:lnTo>
                  <a:pt x="111144" y="68240"/>
                </a:lnTo>
                <a:lnTo>
                  <a:pt x="113672" y="57514"/>
                </a:lnTo>
                <a:lnTo>
                  <a:pt x="110013" y="43978"/>
                </a:lnTo>
                <a:lnTo>
                  <a:pt x="99829" y="31525"/>
                </a:lnTo>
                <a:lnTo>
                  <a:pt x="92466" y="26695"/>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6" name="object 86"/>
          <p:cNvSpPr/>
          <p:nvPr/>
        </p:nvSpPr>
        <p:spPr>
          <a:xfrm>
            <a:off x="4314842" y="2278638"/>
            <a:ext cx="106234" cy="110956"/>
          </a:xfrm>
          <a:custGeom>
            <a:avLst/>
            <a:gdLst/>
            <a:ahLst/>
            <a:cxnLst/>
            <a:rect l="l" t="t" r="r" b="b"/>
            <a:pathLst>
              <a:path w="114300" h="119380">
                <a:moveTo>
                  <a:pt x="40741" y="0"/>
                </a:moveTo>
                <a:lnTo>
                  <a:pt x="0" y="82740"/>
                </a:lnTo>
                <a:lnTo>
                  <a:pt x="75907" y="119100"/>
                </a:lnTo>
                <a:lnTo>
                  <a:pt x="83286" y="103632"/>
                </a:lnTo>
                <a:lnTo>
                  <a:pt x="30022" y="78244"/>
                </a:lnTo>
                <a:lnTo>
                  <a:pt x="39369" y="59055"/>
                </a:lnTo>
                <a:lnTo>
                  <a:pt x="77795" y="59055"/>
                </a:lnTo>
                <a:lnTo>
                  <a:pt x="46647" y="44145"/>
                </a:lnTo>
                <a:lnTo>
                  <a:pt x="55422" y="26149"/>
                </a:lnTo>
                <a:lnTo>
                  <a:pt x="95089" y="26149"/>
                </a:lnTo>
                <a:lnTo>
                  <a:pt x="40741" y="0"/>
                </a:lnTo>
                <a:close/>
              </a:path>
              <a:path w="114300" h="119380">
                <a:moveTo>
                  <a:pt x="77795" y="59055"/>
                </a:moveTo>
                <a:lnTo>
                  <a:pt x="39369" y="59055"/>
                </a:lnTo>
                <a:lnTo>
                  <a:pt x="84645" y="80683"/>
                </a:lnTo>
                <a:lnTo>
                  <a:pt x="91808" y="65709"/>
                </a:lnTo>
                <a:lnTo>
                  <a:pt x="77795" y="59055"/>
                </a:lnTo>
                <a:close/>
              </a:path>
              <a:path w="114300" h="119380">
                <a:moveTo>
                  <a:pt x="95089" y="26149"/>
                </a:moveTo>
                <a:lnTo>
                  <a:pt x="55422" y="26149"/>
                </a:lnTo>
                <a:lnTo>
                  <a:pt x="106425" y="50457"/>
                </a:lnTo>
                <a:lnTo>
                  <a:pt x="113804" y="35001"/>
                </a:lnTo>
                <a:lnTo>
                  <a:pt x="95089" y="26149"/>
                </a:lnTo>
                <a:close/>
              </a:path>
            </a:pathLst>
          </a:custGeom>
          <a:solidFill>
            <a:srgbClr val="6D6E71"/>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87" name="object 87"/>
          <p:cNvSpPr txBox="1"/>
          <p:nvPr/>
        </p:nvSpPr>
        <p:spPr>
          <a:xfrm>
            <a:off x="9427804" y="5227256"/>
            <a:ext cx="1753625" cy="421867"/>
          </a:xfrm>
          <a:prstGeom prst="rect">
            <a:avLst/>
          </a:prstGeom>
        </p:spPr>
        <p:txBody>
          <a:bodyPr vert="horz" wrap="square" lIns="0" tIns="70823" rIns="0" bIns="0" rtlCol="0">
            <a:spAutoFit/>
          </a:bodyPr>
          <a:lstStyle/>
          <a:p>
            <a:pPr marL="11804" marR="0" lvl="0" indent="0" algn="l" defTabSz="849889" rtl="0" eaLnBrk="1" fontAlgn="auto" latinLnBrk="0" hangingPunct="1">
              <a:lnSpc>
                <a:spcPct val="100000"/>
              </a:lnSpc>
              <a:spcBef>
                <a:spcPts val="558"/>
              </a:spcBef>
              <a:spcAft>
                <a:spcPts val="0"/>
              </a:spcAft>
              <a:buClrTx/>
              <a:buSzTx/>
              <a:buFontTx/>
              <a:buNone/>
              <a:tabLst/>
              <a:defRPr/>
            </a:pPr>
            <a:r>
              <a:rPr kumimoji="0" lang="en-GB" sz="930" b="1" i="0" u="none" strike="noStrike" kern="1200" cap="none" spc="47" normalizeH="0" baseline="0" noProof="0" dirty="0">
                <a:ln>
                  <a:noFill/>
                </a:ln>
                <a:solidFill>
                  <a:srgbClr val="F57E20"/>
                </a:solidFill>
                <a:effectLst/>
                <a:uLnTx/>
                <a:uFillTx/>
                <a:latin typeface="Arial"/>
                <a:ea typeface="+mn-ea"/>
                <a:cs typeface="Arial"/>
                <a:sym typeface="Helvetica Light"/>
              </a:rPr>
              <a:t>HPC</a:t>
            </a:r>
            <a:r>
              <a:rPr kumimoji="0" lang="en-GB" sz="930" b="1" i="0" u="none" strike="noStrike" kern="1200" cap="none" spc="0" normalizeH="0" baseline="0" noProof="0" dirty="0">
                <a:ln>
                  <a:noFill/>
                </a:ln>
                <a:solidFill>
                  <a:srgbClr val="F57E20"/>
                </a:solidFill>
                <a:effectLst/>
                <a:uLnTx/>
                <a:uFillTx/>
                <a:latin typeface="Arial"/>
                <a:ea typeface="+mn-ea"/>
                <a:cs typeface="Arial"/>
                <a:sym typeface="Helvetica Light"/>
              </a:rPr>
              <a:t> </a:t>
            </a:r>
            <a:r>
              <a:rPr kumimoji="0" lang="en-GB" sz="930" b="1" i="0" u="none" strike="noStrike" kern="1200" cap="none" spc="42" normalizeH="0" baseline="0" noProof="0" dirty="0">
                <a:ln>
                  <a:noFill/>
                </a:ln>
                <a:solidFill>
                  <a:srgbClr val="F57E20"/>
                </a:solidFill>
                <a:effectLst/>
                <a:uLnTx/>
                <a:uFillTx/>
                <a:latin typeface="Arial"/>
                <a:ea typeface="+mn-ea"/>
                <a:cs typeface="Arial"/>
                <a:sym typeface="Helvetica Light"/>
              </a:rPr>
              <a:t>with QT Accelerators</a:t>
            </a:r>
            <a:endParaRPr kumimoji="0" lang="en-GB" sz="930" b="0" i="0" u="none" strike="noStrike" kern="1200" cap="none" spc="0" normalizeH="0" baseline="0" noProof="0" dirty="0">
              <a:ln>
                <a:noFill/>
              </a:ln>
              <a:solidFill>
                <a:prstClr val="black"/>
              </a:solidFill>
              <a:effectLst/>
              <a:uLnTx/>
              <a:uFillTx/>
              <a:latin typeface="Arial"/>
              <a:ea typeface="+mn-ea"/>
              <a:cs typeface="Arial"/>
              <a:sym typeface="Helvetica Light"/>
            </a:endParaRPr>
          </a:p>
          <a:p>
            <a:pPr marL="11804" marR="4722" lvl="0" indent="0" algn="l" defTabSz="849889" rtl="0" eaLnBrk="1" fontAlgn="auto" latinLnBrk="0" hangingPunct="1">
              <a:lnSpc>
                <a:spcPct val="100000"/>
              </a:lnSpc>
              <a:spcBef>
                <a:spcPts val="464"/>
              </a:spcBef>
              <a:spcAft>
                <a:spcPts val="0"/>
              </a:spcAft>
              <a:buClrTx/>
              <a:buSzTx/>
              <a:buFontTx/>
              <a:buNone/>
              <a:tabLst/>
              <a:defRPr/>
            </a:pPr>
            <a:r>
              <a:rPr kumimoji="0" lang="en-GB" sz="930" b="1" i="0" u="none" strike="noStrike" kern="1200" cap="none" spc="56" normalizeH="0" baseline="0" noProof="0" dirty="0">
                <a:ln>
                  <a:noFill/>
                </a:ln>
                <a:solidFill>
                  <a:srgbClr val="F57E20"/>
                </a:solidFill>
                <a:effectLst/>
                <a:uLnTx/>
                <a:uFillTx/>
                <a:latin typeface="Arial"/>
                <a:ea typeface="+mn-ea"/>
                <a:cs typeface="Arial"/>
                <a:sym typeface="Helvetica Light"/>
              </a:rPr>
              <a:t>Stand-alone QT Computer</a:t>
            </a:r>
            <a:endParaRPr kumimoji="0" lang="en-GB" sz="930" b="0" i="0" u="none" strike="noStrike" kern="1200" cap="none" spc="0" normalizeH="0" baseline="0" noProof="0" dirty="0">
              <a:ln>
                <a:noFill/>
              </a:ln>
              <a:solidFill>
                <a:prstClr val="black"/>
              </a:solidFill>
              <a:effectLst/>
              <a:uLnTx/>
              <a:uFillTx/>
              <a:latin typeface="Arial"/>
              <a:ea typeface="+mn-ea"/>
              <a:cs typeface="Arial"/>
              <a:sym typeface="Helvetica Light"/>
            </a:endParaRPr>
          </a:p>
        </p:txBody>
      </p:sp>
      <p:sp>
        <p:nvSpPr>
          <p:cNvPr id="88" name="object 88"/>
          <p:cNvSpPr txBox="1"/>
          <p:nvPr/>
        </p:nvSpPr>
        <p:spPr>
          <a:xfrm>
            <a:off x="6224890" y="5027315"/>
            <a:ext cx="1801848" cy="434691"/>
          </a:xfrm>
          <a:prstGeom prst="rect">
            <a:avLst/>
          </a:prstGeom>
        </p:spPr>
        <p:txBody>
          <a:bodyPr vert="horz" wrap="square" lIns="0" tIns="70823" rIns="0" bIns="0" rtlCol="0">
            <a:spAutoFit/>
          </a:bodyPr>
          <a:lstStyle/>
          <a:p>
            <a:pPr marL="11804" marR="0" lvl="0" indent="0" algn="l" defTabSz="849889" rtl="0" eaLnBrk="1" fontAlgn="auto" latinLnBrk="0" hangingPunct="1">
              <a:lnSpc>
                <a:spcPct val="100000"/>
              </a:lnSpc>
              <a:spcBef>
                <a:spcPts val="558"/>
              </a:spcBef>
              <a:spcAft>
                <a:spcPts val="0"/>
              </a:spcAft>
              <a:buClrTx/>
              <a:buSzTx/>
              <a:buFontTx/>
              <a:buNone/>
              <a:tabLst/>
              <a:defRPr/>
            </a:pPr>
            <a:r>
              <a:rPr kumimoji="0" lang="en-GB" sz="930" b="1" i="0" u="none" strike="noStrike" kern="1200" cap="none" spc="56" normalizeH="0" baseline="0" noProof="0" dirty="0">
                <a:ln>
                  <a:noFill/>
                </a:ln>
                <a:solidFill>
                  <a:srgbClr val="F57E20"/>
                </a:solidFill>
                <a:effectLst/>
                <a:uLnTx/>
                <a:uFillTx/>
                <a:latin typeface="Arial"/>
                <a:ea typeface="+mn-ea"/>
                <a:cs typeface="Arial"/>
                <a:sym typeface="Helvetica Light"/>
              </a:rPr>
              <a:t>QKD</a:t>
            </a:r>
            <a:r>
              <a:rPr kumimoji="0" lang="en-GB" sz="930" b="1" i="0" u="none" strike="noStrike" kern="1200" cap="none" spc="0" normalizeH="0" baseline="0" noProof="0" dirty="0">
                <a:ln>
                  <a:noFill/>
                </a:ln>
                <a:solidFill>
                  <a:srgbClr val="F57E20"/>
                </a:solidFill>
                <a:effectLst/>
                <a:uLnTx/>
                <a:uFillTx/>
                <a:latin typeface="Arial"/>
                <a:ea typeface="+mn-ea"/>
                <a:cs typeface="Arial"/>
                <a:sym typeface="Helvetica Light"/>
              </a:rPr>
              <a:t> </a:t>
            </a:r>
            <a:r>
              <a:rPr kumimoji="0" lang="en-GB" sz="930" b="1" i="0" u="none" strike="noStrike" kern="1200" cap="none" spc="19" normalizeH="0" baseline="0" noProof="0" dirty="0">
                <a:ln>
                  <a:noFill/>
                </a:ln>
                <a:solidFill>
                  <a:srgbClr val="F57E20"/>
                </a:solidFill>
                <a:effectLst/>
                <a:uLnTx/>
                <a:uFillTx/>
                <a:latin typeface="Arial"/>
                <a:ea typeface="+mn-ea"/>
                <a:cs typeface="Arial"/>
                <a:sym typeface="Helvetica Light"/>
              </a:rPr>
              <a:t>INFRASTRUCTURE</a:t>
            </a:r>
          </a:p>
          <a:p>
            <a:pPr marL="11804" marR="0" lvl="0" indent="0" algn="l" defTabSz="849889" rtl="0" eaLnBrk="1" fontAlgn="auto" latinLnBrk="0" hangingPunct="1">
              <a:lnSpc>
                <a:spcPct val="100000"/>
              </a:lnSpc>
              <a:spcBef>
                <a:spcPts val="558"/>
              </a:spcBef>
              <a:spcAft>
                <a:spcPts val="0"/>
              </a:spcAft>
              <a:buClrTx/>
              <a:buSzTx/>
              <a:buFontTx/>
              <a:buNone/>
              <a:tabLst/>
              <a:defRPr/>
            </a:pPr>
            <a:r>
              <a:rPr kumimoji="0" lang="en-GB" sz="930" b="1" i="0" u="none" strike="noStrike" kern="1200" cap="none" spc="19" normalizeH="0" baseline="0" noProof="0" dirty="0">
                <a:ln>
                  <a:noFill/>
                </a:ln>
                <a:solidFill>
                  <a:srgbClr val="F57E20"/>
                </a:solidFill>
                <a:effectLst/>
                <a:uLnTx/>
                <a:uFillTx/>
                <a:latin typeface="Arial"/>
                <a:ea typeface="+mn-ea"/>
                <a:cs typeface="Arial"/>
                <a:sym typeface="Helvetica Light"/>
              </a:rPr>
              <a:t>Terrestrial / Space</a:t>
            </a:r>
            <a:endParaRPr kumimoji="0" lang="en-GB" sz="930" b="0" i="0" u="none" strike="noStrike" kern="1200" cap="none" spc="0" normalizeH="0" baseline="0" noProof="0" dirty="0">
              <a:ln>
                <a:noFill/>
              </a:ln>
              <a:solidFill>
                <a:prstClr val="black"/>
              </a:solidFill>
              <a:effectLst/>
              <a:uLnTx/>
              <a:uFillTx/>
              <a:latin typeface="Arial"/>
              <a:ea typeface="+mn-ea"/>
              <a:cs typeface="Arial"/>
              <a:sym typeface="Helvetica Light"/>
            </a:endParaRPr>
          </a:p>
        </p:txBody>
      </p:sp>
      <p:sp>
        <p:nvSpPr>
          <p:cNvPr id="89" name="object 89"/>
          <p:cNvSpPr txBox="1"/>
          <p:nvPr/>
        </p:nvSpPr>
        <p:spPr>
          <a:xfrm>
            <a:off x="3639110" y="5392891"/>
            <a:ext cx="1527999" cy="527189"/>
          </a:xfrm>
          <a:prstGeom prst="rect">
            <a:avLst/>
          </a:prstGeom>
        </p:spPr>
        <p:txBody>
          <a:bodyPr vert="horz" wrap="square" lIns="0" tIns="11804" rIns="0" bIns="0" rtlCol="0">
            <a:spAutoFit/>
          </a:bodyPr>
          <a:lstStyle/>
          <a:p>
            <a:pPr marL="11804" marR="4722" lvl="0" indent="-590" algn="ctr" defTabSz="849889" rtl="0" eaLnBrk="1" fontAlgn="auto" latinLnBrk="0" hangingPunct="1">
              <a:lnSpc>
                <a:spcPct val="100000"/>
              </a:lnSpc>
              <a:spcBef>
                <a:spcPts val="93"/>
              </a:spcBef>
              <a:spcAft>
                <a:spcPts val="0"/>
              </a:spcAft>
              <a:buClrTx/>
              <a:buSzTx/>
              <a:buFontTx/>
              <a:buNone/>
              <a:tabLst/>
              <a:defRPr/>
            </a:pPr>
            <a:r>
              <a:rPr kumimoji="0" lang="en-GB" sz="837" b="0" i="0" u="none" strike="noStrike" kern="1200" cap="none" spc="93" normalizeH="0" baseline="0" noProof="0" dirty="0">
                <a:ln>
                  <a:noFill/>
                </a:ln>
                <a:solidFill>
                  <a:srgbClr val="151144"/>
                </a:solidFill>
                <a:effectLst/>
                <a:uLnTx/>
                <a:uFillTx/>
                <a:latin typeface="Calibri"/>
                <a:ea typeface="+mn-ea"/>
                <a:cs typeface="Calibri"/>
                <a:sym typeface="Helvetica Light"/>
              </a:rPr>
              <a:t>Develop </a:t>
            </a:r>
            <a:r>
              <a:rPr kumimoji="0" lang="en-GB" sz="837" b="0" i="0" u="none" strike="noStrike" kern="1200" cap="none" spc="79" normalizeH="0" baseline="0" noProof="0" dirty="0">
                <a:ln>
                  <a:noFill/>
                </a:ln>
                <a:solidFill>
                  <a:srgbClr val="151144"/>
                </a:solidFill>
                <a:effectLst/>
                <a:uLnTx/>
                <a:uFillTx/>
                <a:latin typeface="Calibri"/>
                <a:ea typeface="+mn-ea"/>
                <a:cs typeface="Calibri"/>
                <a:sym typeface="Helvetica Light"/>
              </a:rPr>
              <a:t>short </a:t>
            </a:r>
            <a:r>
              <a:rPr kumimoji="0" lang="en-GB" sz="837" b="0" i="0" u="none" strike="noStrike" kern="1200" cap="none" spc="93" normalizeH="0" baseline="0" noProof="0" dirty="0">
                <a:ln>
                  <a:noFill/>
                </a:ln>
                <a:solidFill>
                  <a:srgbClr val="151144"/>
                </a:solidFill>
                <a:effectLst/>
                <a:uLnTx/>
                <a:uFillTx/>
                <a:latin typeface="Calibri"/>
                <a:ea typeface="+mn-ea"/>
                <a:cs typeface="Calibri"/>
                <a:sym typeface="Helvetica Light"/>
              </a:rPr>
              <a:t>term</a:t>
            </a:r>
            <a:r>
              <a:rPr kumimoji="0" lang="en-GB" sz="837" b="0" i="0" u="none" strike="noStrike" kern="1200" cap="none" spc="-121" normalizeH="0" baseline="0" noProof="0" dirty="0">
                <a:ln>
                  <a:noFill/>
                </a:ln>
                <a:solidFill>
                  <a:srgbClr val="151144"/>
                </a:solidFill>
                <a:effectLst/>
                <a:uLnTx/>
                <a:uFillTx/>
                <a:latin typeface="Calibri"/>
                <a:ea typeface="+mn-ea"/>
                <a:cs typeface="Calibri"/>
                <a:sym typeface="Helvetica Light"/>
              </a:rPr>
              <a:t> </a:t>
            </a:r>
            <a:r>
              <a:rPr kumimoji="0" lang="en-GB" sz="837" b="1" i="0" u="none" strike="noStrike" kern="1200" cap="none" spc="0" normalizeH="0" baseline="0" noProof="0" dirty="0">
                <a:ln>
                  <a:noFill/>
                </a:ln>
                <a:solidFill>
                  <a:srgbClr val="151144"/>
                </a:solidFill>
                <a:effectLst/>
                <a:uLnTx/>
                <a:uFillTx/>
                <a:latin typeface="Tahoma"/>
                <a:ea typeface="+mn-ea"/>
                <a:cs typeface="Tahoma"/>
                <a:sym typeface="Helvetica Light"/>
              </a:rPr>
              <a:t>training  courses </a:t>
            </a:r>
            <a:r>
              <a:rPr kumimoji="0" lang="en-GB" sz="837" b="0" i="0" u="none" strike="noStrike" kern="1200" cap="none" spc="-10" normalizeH="0" baseline="0" noProof="0" dirty="0">
                <a:ln>
                  <a:noFill/>
                </a:ln>
                <a:solidFill>
                  <a:srgbClr val="151144"/>
                </a:solidFill>
                <a:effectLst/>
                <a:uLnTx/>
                <a:uFillTx/>
                <a:latin typeface="Century Gothic"/>
                <a:ea typeface="+mn-ea"/>
                <a:cs typeface="Century Gothic"/>
                <a:sym typeface="Helvetica Light"/>
              </a:rPr>
              <a:t>and </a:t>
            </a:r>
            <a:r>
              <a:rPr kumimoji="0" lang="en-GB" sz="837" b="1" i="0" u="none" strike="noStrike" kern="1200" cap="none" spc="0" normalizeH="0" baseline="0" noProof="0" dirty="0">
                <a:ln>
                  <a:noFill/>
                </a:ln>
                <a:solidFill>
                  <a:srgbClr val="151144"/>
                </a:solidFill>
                <a:effectLst/>
                <a:uLnTx/>
                <a:uFillTx/>
                <a:latin typeface="Tahoma"/>
                <a:ea typeface="+mn-ea"/>
                <a:cs typeface="Tahoma"/>
                <a:sym typeface="Helvetica Light"/>
              </a:rPr>
              <a:t>Master  </a:t>
            </a:r>
            <a:r>
              <a:rPr kumimoji="0" lang="en-GB" sz="837" b="1" i="0" u="none" strike="noStrike" kern="1200" cap="none" spc="14" normalizeH="0" baseline="0" noProof="0" dirty="0">
                <a:ln>
                  <a:noFill/>
                </a:ln>
                <a:solidFill>
                  <a:srgbClr val="151144"/>
                </a:solidFill>
                <a:effectLst/>
                <a:uLnTx/>
                <a:uFillTx/>
                <a:latin typeface="Tahoma"/>
                <a:ea typeface="+mn-ea"/>
                <a:cs typeface="Tahoma"/>
                <a:sym typeface="Helvetica Light"/>
              </a:rPr>
              <a:t>programmes </a:t>
            </a:r>
            <a:r>
              <a:rPr kumimoji="0" lang="en-GB" sz="837" b="0" i="0" u="none" strike="noStrike" kern="1200" cap="none" spc="56" normalizeH="0" baseline="0" noProof="0" dirty="0">
                <a:ln>
                  <a:noFill/>
                </a:ln>
                <a:solidFill>
                  <a:srgbClr val="151144"/>
                </a:solidFill>
                <a:effectLst/>
                <a:uLnTx/>
                <a:uFillTx/>
                <a:latin typeface="Century Gothic"/>
                <a:ea typeface="+mn-ea"/>
                <a:cs typeface="Century Gothic"/>
                <a:sym typeface="Helvetica Light"/>
              </a:rPr>
              <a:t>in</a:t>
            </a:r>
            <a:r>
              <a:rPr kumimoji="0" lang="en-GB" sz="837" b="0" i="0" u="none" strike="noStrike" kern="1200" cap="none" spc="-140" normalizeH="0" baseline="0" noProof="0" dirty="0">
                <a:ln>
                  <a:noFill/>
                </a:ln>
                <a:solidFill>
                  <a:srgbClr val="151144"/>
                </a:solidFill>
                <a:effectLst/>
                <a:uLnTx/>
                <a:uFillTx/>
                <a:latin typeface="Century Gothic"/>
                <a:ea typeface="+mn-ea"/>
                <a:cs typeface="Century Gothic"/>
                <a:sym typeface="Helvetica Light"/>
              </a:rPr>
              <a:t> </a:t>
            </a:r>
            <a:r>
              <a:rPr kumimoji="0" lang="en-GB" sz="837" b="0" i="0" u="none" strike="noStrike" kern="1200" cap="none" spc="5" normalizeH="0" baseline="0" noProof="0" dirty="0">
                <a:ln>
                  <a:noFill/>
                </a:ln>
                <a:solidFill>
                  <a:srgbClr val="151144"/>
                </a:solidFill>
                <a:effectLst/>
                <a:uLnTx/>
                <a:uFillTx/>
                <a:latin typeface="Century Gothic"/>
                <a:ea typeface="+mn-ea"/>
                <a:cs typeface="Century Gothic"/>
                <a:sym typeface="Helvetica Light"/>
              </a:rPr>
              <a:t>key </a:t>
            </a:r>
            <a:r>
              <a:rPr kumimoji="0" lang="en-GB" sz="837" b="0" i="0" u="none" strike="noStrike" kern="1200" cap="none" spc="-28" normalizeH="0" baseline="0" noProof="0" dirty="0">
                <a:ln>
                  <a:noFill/>
                </a:ln>
                <a:solidFill>
                  <a:srgbClr val="151144"/>
                </a:solidFill>
                <a:effectLst/>
                <a:uLnTx/>
                <a:uFillTx/>
                <a:latin typeface="Century Gothic"/>
                <a:ea typeface="+mn-ea"/>
                <a:cs typeface="Century Gothic"/>
                <a:sym typeface="Helvetica Light"/>
              </a:rPr>
              <a:t>capacity  </a:t>
            </a:r>
            <a:r>
              <a:rPr kumimoji="0" lang="en-GB" sz="837" b="0" i="0" u="none" strike="noStrike" kern="1200" cap="none" spc="-14" normalizeH="0" baseline="0" noProof="0" dirty="0">
                <a:ln>
                  <a:noFill/>
                </a:ln>
                <a:solidFill>
                  <a:srgbClr val="151144"/>
                </a:solidFill>
                <a:effectLst/>
                <a:uLnTx/>
                <a:uFillTx/>
                <a:latin typeface="Century Gothic"/>
                <a:ea typeface="+mn-ea"/>
                <a:cs typeface="Century Gothic"/>
                <a:sym typeface="Helvetica Light"/>
              </a:rPr>
              <a:t>areas</a:t>
            </a:r>
            <a:endParaRPr kumimoji="0" lang="en-GB" sz="837" b="0" i="0" u="none" strike="noStrike" kern="1200" cap="none" spc="0" normalizeH="0" baseline="0" noProof="0" dirty="0">
              <a:ln>
                <a:noFill/>
              </a:ln>
              <a:solidFill>
                <a:prstClr val="black"/>
              </a:solidFill>
              <a:effectLst/>
              <a:uLnTx/>
              <a:uFillTx/>
              <a:latin typeface="Century Gothic"/>
              <a:ea typeface="+mn-ea"/>
              <a:cs typeface="Century Gothic"/>
              <a:sym typeface="Helvetica Light"/>
            </a:endParaRPr>
          </a:p>
        </p:txBody>
      </p:sp>
      <p:sp>
        <p:nvSpPr>
          <p:cNvPr id="90" name="object 90"/>
          <p:cNvSpPr/>
          <p:nvPr/>
        </p:nvSpPr>
        <p:spPr>
          <a:xfrm>
            <a:off x="6028906" y="5175322"/>
            <a:ext cx="117447" cy="0"/>
          </a:xfrm>
          <a:custGeom>
            <a:avLst/>
            <a:gdLst/>
            <a:ahLst/>
            <a:cxnLst/>
            <a:rect l="l" t="t" r="r" b="b"/>
            <a:pathLst>
              <a:path w="126364">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1" name="object 91"/>
          <p:cNvSpPr/>
          <p:nvPr/>
        </p:nvSpPr>
        <p:spPr>
          <a:xfrm>
            <a:off x="5986737" y="5130946"/>
            <a:ext cx="89119" cy="89119"/>
          </a:xfrm>
          <a:custGeom>
            <a:avLst/>
            <a:gdLst/>
            <a:ahLst/>
            <a:cxnLst/>
            <a:rect l="l" t="t" r="r" b="b"/>
            <a:pathLst>
              <a:path w="95885"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4" name="object 94"/>
          <p:cNvSpPr/>
          <p:nvPr/>
        </p:nvSpPr>
        <p:spPr>
          <a:xfrm>
            <a:off x="1456881" y="3251590"/>
            <a:ext cx="117447" cy="0"/>
          </a:xfrm>
          <a:custGeom>
            <a:avLst/>
            <a:gdLst/>
            <a:ahLst/>
            <a:cxnLst/>
            <a:rect l="l" t="t" r="r" b="b"/>
            <a:pathLst>
              <a:path w="126365">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5" name="object 95"/>
          <p:cNvSpPr/>
          <p:nvPr/>
        </p:nvSpPr>
        <p:spPr>
          <a:xfrm>
            <a:off x="1414711" y="3207215"/>
            <a:ext cx="89119" cy="89119"/>
          </a:xfrm>
          <a:custGeom>
            <a:avLst/>
            <a:gdLst/>
            <a:ahLst/>
            <a:cxnLst/>
            <a:rect l="l" t="t" r="r" b="b"/>
            <a:pathLst>
              <a:path w="95884"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6" name="object 96"/>
          <p:cNvSpPr/>
          <p:nvPr/>
        </p:nvSpPr>
        <p:spPr>
          <a:xfrm>
            <a:off x="1456881" y="3466051"/>
            <a:ext cx="117447" cy="0"/>
          </a:xfrm>
          <a:custGeom>
            <a:avLst/>
            <a:gdLst/>
            <a:ahLst/>
            <a:cxnLst/>
            <a:rect l="l" t="t" r="r" b="b"/>
            <a:pathLst>
              <a:path w="126365">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7" name="object 97"/>
          <p:cNvSpPr/>
          <p:nvPr/>
        </p:nvSpPr>
        <p:spPr>
          <a:xfrm>
            <a:off x="1414711" y="3421675"/>
            <a:ext cx="89119" cy="89119"/>
          </a:xfrm>
          <a:custGeom>
            <a:avLst/>
            <a:gdLst/>
            <a:ahLst/>
            <a:cxnLst/>
            <a:rect l="l" t="t" r="r" b="b"/>
            <a:pathLst>
              <a:path w="95884"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8" name="object 98"/>
          <p:cNvSpPr/>
          <p:nvPr/>
        </p:nvSpPr>
        <p:spPr>
          <a:xfrm>
            <a:off x="9256781" y="5381401"/>
            <a:ext cx="117447" cy="0"/>
          </a:xfrm>
          <a:custGeom>
            <a:avLst/>
            <a:gdLst/>
            <a:ahLst/>
            <a:cxnLst/>
            <a:rect l="l" t="t" r="r" b="b"/>
            <a:pathLst>
              <a:path w="126365">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99" name="object 99"/>
          <p:cNvSpPr/>
          <p:nvPr/>
        </p:nvSpPr>
        <p:spPr>
          <a:xfrm>
            <a:off x="9214610" y="5337025"/>
            <a:ext cx="89119" cy="89119"/>
          </a:xfrm>
          <a:custGeom>
            <a:avLst/>
            <a:gdLst/>
            <a:ahLst/>
            <a:cxnLst/>
            <a:rect l="l" t="t" r="r" b="b"/>
            <a:pathLst>
              <a:path w="95884"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0" name="object 100"/>
          <p:cNvSpPr/>
          <p:nvPr/>
        </p:nvSpPr>
        <p:spPr>
          <a:xfrm>
            <a:off x="9256781" y="5588658"/>
            <a:ext cx="117447" cy="0"/>
          </a:xfrm>
          <a:custGeom>
            <a:avLst/>
            <a:gdLst/>
            <a:ahLst/>
            <a:cxnLst/>
            <a:rect l="l" t="t" r="r" b="b"/>
            <a:pathLst>
              <a:path w="126365">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1" name="object 101"/>
          <p:cNvSpPr/>
          <p:nvPr/>
        </p:nvSpPr>
        <p:spPr>
          <a:xfrm>
            <a:off x="9214610" y="5544282"/>
            <a:ext cx="89119" cy="89119"/>
          </a:xfrm>
          <a:custGeom>
            <a:avLst/>
            <a:gdLst/>
            <a:ahLst/>
            <a:cxnLst/>
            <a:rect l="l" t="t" r="r" b="b"/>
            <a:pathLst>
              <a:path w="95884" h="95885">
                <a:moveTo>
                  <a:pt x="47751" y="0"/>
                </a:moveTo>
                <a:lnTo>
                  <a:pt x="29167" y="3753"/>
                </a:lnTo>
                <a:lnTo>
                  <a:pt x="13989" y="13989"/>
                </a:lnTo>
                <a:lnTo>
                  <a:pt x="3753" y="29167"/>
                </a:lnTo>
                <a:lnTo>
                  <a:pt x="0" y="47751"/>
                </a:lnTo>
                <a:lnTo>
                  <a:pt x="3753" y="66336"/>
                </a:lnTo>
                <a:lnTo>
                  <a:pt x="13989" y="81514"/>
                </a:lnTo>
                <a:lnTo>
                  <a:pt x="29167" y="91750"/>
                </a:lnTo>
                <a:lnTo>
                  <a:pt x="47751" y="95503"/>
                </a:lnTo>
                <a:lnTo>
                  <a:pt x="66336" y="91750"/>
                </a:lnTo>
                <a:lnTo>
                  <a:pt x="81514" y="81514"/>
                </a:lnTo>
                <a:lnTo>
                  <a:pt x="91750" y="66336"/>
                </a:lnTo>
                <a:lnTo>
                  <a:pt x="95503" y="47751"/>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06" name="object 106"/>
          <p:cNvSpPr txBox="1"/>
          <p:nvPr/>
        </p:nvSpPr>
        <p:spPr>
          <a:xfrm>
            <a:off x="3606760" y="4742211"/>
            <a:ext cx="1553969" cy="140737"/>
          </a:xfrm>
          <a:prstGeom prst="rect">
            <a:avLst/>
          </a:prstGeom>
        </p:spPr>
        <p:txBody>
          <a:bodyPr vert="horz" wrap="square" lIns="0" tIns="11804" rIns="0" bIns="0" rtlCol="0">
            <a:spAutoFit/>
          </a:bodyPr>
          <a:lstStyle/>
          <a:p>
            <a:pPr marL="11804" marR="0" lvl="0" indent="0" algn="l" defTabSz="849889" rtl="0" eaLnBrk="1" fontAlgn="auto" latinLnBrk="0" hangingPunct="1">
              <a:lnSpc>
                <a:spcPct val="100000"/>
              </a:lnSpc>
              <a:spcBef>
                <a:spcPts val="93"/>
              </a:spcBef>
              <a:spcAft>
                <a:spcPts val="0"/>
              </a:spcAft>
              <a:buClrTx/>
              <a:buSzTx/>
              <a:buFontTx/>
              <a:buNone/>
              <a:tabLst/>
              <a:defRPr/>
            </a:pPr>
            <a:r>
              <a:rPr kumimoji="0" sz="837" b="1" i="0" u="none" strike="noStrike" kern="1200" cap="none" spc="42" normalizeH="0" baseline="0" noProof="0">
                <a:ln>
                  <a:noFill/>
                </a:ln>
                <a:solidFill>
                  <a:srgbClr val="151144"/>
                </a:solidFill>
                <a:effectLst/>
                <a:uLnTx/>
                <a:uFillTx/>
                <a:latin typeface="Arial"/>
                <a:ea typeface="+mn-ea"/>
                <a:cs typeface="Arial"/>
                <a:sym typeface="Helvetica Light"/>
              </a:rPr>
              <a:t>ADVANCED </a:t>
            </a:r>
            <a:r>
              <a:rPr kumimoji="0" sz="837" b="1" i="0" u="none" strike="noStrike" kern="1200" cap="none" spc="23" normalizeH="0" baseline="0" noProof="0">
                <a:ln>
                  <a:noFill/>
                </a:ln>
                <a:solidFill>
                  <a:srgbClr val="151144"/>
                </a:solidFill>
                <a:effectLst/>
                <a:uLnTx/>
                <a:uFillTx/>
                <a:latin typeface="Arial"/>
                <a:ea typeface="+mn-ea"/>
                <a:cs typeface="Arial"/>
                <a:sym typeface="Helvetica Light"/>
              </a:rPr>
              <a:t>DIGITAL</a:t>
            </a:r>
            <a:r>
              <a:rPr kumimoji="0" sz="837" b="1" i="0" u="none" strike="noStrike" kern="1200" cap="none" spc="-93" normalizeH="0" baseline="0" noProof="0">
                <a:ln>
                  <a:noFill/>
                </a:ln>
                <a:solidFill>
                  <a:srgbClr val="151144"/>
                </a:solidFill>
                <a:effectLst/>
                <a:uLnTx/>
                <a:uFillTx/>
                <a:latin typeface="Arial"/>
                <a:ea typeface="+mn-ea"/>
                <a:cs typeface="Arial"/>
                <a:sym typeface="Helvetica Light"/>
              </a:rPr>
              <a:t> </a:t>
            </a:r>
            <a:r>
              <a:rPr kumimoji="0" sz="837" b="1" i="0" u="none" strike="noStrike" kern="1200" cap="none" spc="-5" normalizeH="0" baseline="0" noProof="0">
                <a:ln>
                  <a:noFill/>
                </a:ln>
                <a:solidFill>
                  <a:srgbClr val="151144"/>
                </a:solidFill>
                <a:effectLst/>
                <a:uLnTx/>
                <a:uFillTx/>
                <a:latin typeface="Arial"/>
                <a:ea typeface="+mn-ea"/>
                <a:cs typeface="Arial"/>
                <a:sym typeface="Helvetica Light"/>
              </a:rPr>
              <a:t>SKILLS</a:t>
            </a:r>
            <a:endParaRPr kumimoji="0" sz="837"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107" name="object 107"/>
          <p:cNvSpPr/>
          <p:nvPr/>
        </p:nvSpPr>
        <p:spPr>
          <a:xfrm>
            <a:off x="3879639" y="1894272"/>
            <a:ext cx="6936495" cy="1260054"/>
          </a:xfrm>
          <a:custGeom>
            <a:avLst/>
            <a:gdLst/>
            <a:ahLst/>
            <a:cxnLst/>
            <a:rect l="l" t="t" r="r" b="b"/>
            <a:pathLst>
              <a:path w="7463155" h="1355725">
                <a:moveTo>
                  <a:pt x="0" y="0"/>
                </a:moveTo>
                <a:lnTo>
                  <a:pt x="45287" y="28244"/>
                </a:lnTo>
                <a:lnTo>
                  <a:pt x="90623" y="56091"/>
                </a:lnTo>
                <a:lnTo>
                  <a:pt x="136008" y="83543"/>
                </a:lnTo>
                <a:lnTo>
                  <a:pt x="181441" y="110602"/>
                </a:lnTo>
                <a:lnTo>
                  <a:pt x="226923" y="137271"/>
                </a:lnTo>
                <a:lnTo>
                  <a:pt x="272452" y="163554"/>
                </a:lnTo>
                <a:lnTo>
                  <a:pt x="318029" y="189453"/>
                </a:lnTo>
                <a:lnTo>
                  <a:pt x="363654" y="214971"/>
                </a:lnTo>
                <a:lnTo>
                  <a:pt x="409326" y="240110"/>
                </a:lnTo>
                <a:lnTo>
                  <a:pt x="455045" y="264874"/>
                </a:lnTo>
                <a:lnTo>
                  <a:pt x="500811" y="289266"/>
                </a:lnTo>
                <a:lnTo>
                  <a:pt x="546623" y="313288"/>
                </a:lnTo>
                <a:lnTo>
                  <a:pt x="592482" y="336943"/>
                </a:lnTo>
                <a:lnTo>
                  <a:pt x="638387" y="360233"/>
                </a:lnTo>
                <a:lnTo>
                  <a:pt x="684338" y="383163"/>
                </a:lnTo>
                <a:lnTo>
                  <a:pt x="730334" y="405734"/>
                </a:lnTo>
                <a:lnTo>
                  <a:pt x="776376" y="427950"/>
                </a:lnTo>
                <a:lnTo>
                  <a:pt x="822463" y="449813"/>
                </a:lnTo>
                <a:lnTo>
                  <a:pt x="868595" y="471327"/>
                </a:lnTo>
                <a:lnTo>
                  <a:pt x="914772" y="492493"/>
                </a:lnTo>
                <a:lnTo>
                  <a:pt x="960993" y="513315"/>
                </a:lnTo>
                <a:lnTo>
                  <a:pt x="1007258" y="533796"/>
                </a:lnTo>
                <a:lnTo>
                  <a:pt x="1053568" y="553938"/>
                </a:lnTo>
                <a:lnTo>
                  <a:pt x="1099921" y="573745"/>
                </a:lnTo>
                <a:lnTo>
                  <a:pt x="1146318" y="593219"/>
                </a:lnTo>
                <a:lnTo>
                  <a:pt x="1192759" y="612363"/>
                </a:lnTo>
                <a:lnTo>
                  <a:pt x="1239242" y="631179"/>
                </a:lnTo>
                <a:lnTo>
                  <a:pt x="1285769" y="649672"/>
                </a:lnTo>
                <a:lnTo>
                  <a:pt x="1332338" y="667843"/>
                </a:lnTo>
                <a:lnTo>
                  <a:pt x="1378949" y="685696"/>
                </a:lnTo>
                <a:lnTo>
                  <a:pt x="1425603" y="703232"/>
                </a:lnTo>
                <a:lnTo>
                  <a:pt x="1472298" y="720456"/>
                </a:lnTo>
                <a:lnTo>
                  <a:pt x="1519036" y="737370"/>
                </a:lnTo>
                <a:lnTo>
                  <a:pt x="1565815" y="753976"/>
                </a:lnTo>
                <a:lnTo>
                  <a:pt x="1612635" y="770279"/>
                </a:lnTo>
                <a:lnTo>
                  <a:pt x="1659496" y="786279"/>
                </a:lnTo>
                <a:lnTo>
                  <a:pt x="1706398" y="801981"/>
                </a:lnTo>
                <a:lnTo>
                  <a:pt x="1753341" y="817387"/>
                </a:lnTo>
                <a:lnTo>
                  <a:pt x="1800324" y="832500"/>
                </a:lnTo>
                <a:lnTo>
                  <a:pt x="1847347" y="847323"/>
                </a:lnTo>
                <a:lnTo>
                  <a:pt x="1894410" y="861858"/>
                </a:lnTo>
                <a:lnTo>
                  <a:pt x="1941512" y="876109"/>
                </a:lnTo>
                <a:lnTo>
                  <a:pt x="1988654" y="890078"/>
                </a:lnTo>
                <a:lnTo>
                  <a:pt x="2035836" y="903769"/>
                </a:lnTo>
                <a:lnTo>
                  <a:pt x="2083056" y="917183"/>
                </a:lnTo>
                <a:lnTo>
                  <a:pt x="2130315" y="930325"/>
                </a:lnTo>
                <a:lnTo>
                  <a:pt x="2177613" y="943195"/>
                </a:lnTo>
                <a:lnTo>
                  <a:pt x="2224949" y="955799"/>
                </a:lnTo>
                <a:lnTo>
                  <a:pt x="2272322" y="968138"/>
                </a:lnTo>
                <a:lnTo>
                  <a:pt x="2319734" y="980215"/>
                </a:lnTo>
                <a:lnTo>
                  <a:pt x="2367183" y="992033"/>
                </a:lnTo>
                <a:lnTo>
                  <a:pt x="2414670" y="1003595"/>
                </a:lnTo>
                <a:lnTo>
                  <a:pt x="2462194" y="1014904"/>
                </a:lnTo>
                <a:lnTo>
                  <a:pt x="2509755" y="1025962"/>
                </a:lnTo>
                <a:lnTo>
                  <a:pt x="2557352" y="1036773"/>
                </a:lnTo>
                <a:lnTo>
                  <a:pt x="2604986" y="1047339"/>
                </a:lnTo>
                <a:lnTo>
                  <a:pt x="2652656" y="1057663"/>
                </a:lnTo>
                <a:lnTo>
                  <a:pt x="2700362" y="1067748"/>
                </a:lnTo>
                <a:lnTo>
                  <a:pt x="2748104" y="1077597"/>
                </a:lnTo>
                <a:lnTo>
                  <a:pt x="2795881" y="1087212"/>
                </a:lnTo>
                <a:lnTo>
                  <a:pt x="2843694" y="1096597"/>
                </a:lnTo>
                <a:lnTo>
                  <a:pt x="2891541" y="1105754"/>
                </a:lnTo>
                <a:lnTo>
                  <a:pt x="2939424" y="1114687"/>
                </a:lnTo>
                <a:lnTo>
                  <a:pt x="2987341" y="1123397"/>
                </a:lnTo>
                <a:lnTo>
                  <a:pt x="3035292" y="1131888"/>
                </a:lnTo>
                <a:lnTo>
                  <a:pt x="3083278" y="1140163"/>
                </a:lnTo>
                <a:lnTo>
                  <a:pt x="3131297" y="1148224"/>
                </a:lnTo>
                <a:lnTo>
                  <a:pt x="3179350" y="1156075"/>
                </a:lnTo>
                <a:lnTo>
                  <a:pt x="3227437" y="1163717"/>
                </a:lnTo>
                <a:lnTo>
                  <a:pt x="3275557" y="1171155"/>
                </a:lnTo>
                <a:lnTo>
                  <a:pt x="3323709" y="1178391"/>
                </a:lnTo>
                <a:lnTo>
                  <a:pt x="3371895" y="1185427"/>
                </a:lnTo>
                <a:lnTo>
                  <a:pt x="3420113" y="1192267"/>
                </a:lnTo>
                <a:lnTo>
                  <a:pt x="3468363" y="1198914"/>
                </a:lnTo>
                <a:lnTo>
                  <a:pt x="3516646" y="1205369"/>
                </a:lnTo>
                <a:lnTo>
                  <a:pt x="3564960" y="1211637"/>
                </a:lnTo>
                <a:lnTo>
                  <a:pt x="3613306" y="1217719"/>
                </a:lnTo>
                <a:lnTo>
                  <a:pt x="3661683" y="1223619"/>
                </a:lnTo>
                <a:lnTo>
                  <a:pt x="3710092" y="1229340"/>
                </a:lnTo>
                <a:lnTo>
                  <a:pt x="3758531" y="1234884"/>
                </a:lnTo>
                <a:lnTo>
                  <a:pt x="3807001" y="1240255"/>
                </a:lnTo>
                <a:lnTo>
                  <a:pt x="3855501" y="1245454"/>
                </a:lnTo>
                <a:lnTo>
                  <a:pt x="3904032" y="1250486"/>
                </a:lnTo>
                <a:lnTo>
                  <a:pt x="3952592" y="1255352"/>
                </a:lnTo>
                <a:lnTo>
                  <a:pt x="4001183" y="1260056"/>
                </a:lnTo>
                <a:lnTo>
                  <a:pt x="4049803" y="1264601"/>
                </a:lnTo>
                <a:lnTo>
                  <a:pt x="4098452" y="1268988"/>
                </a:lnTo>
                <a:lnTo>
                  <a:pt x="4147130" y="1273222"/>
                </a:lnTo>
                <a:lnTo>
                  <a:pt x="4195837" y="1277305"/>
                </a:lnTo>
                <a:lnTo>
                  <a:pt x="4244573" y="1281240"/>
                </a:lnTo>
                <a:lnTo>
                  <a:pt x="4293337" y="1285029"/>
                </a:lnTo>
                <a:lnTo>
                  <a:pt x="4342129" y="1288676"/>
                </a:lnTo>
                <a:lnTo>
                  <a:pt x="4390949" y="1292183"/>
                </a:lnTo>
                <a:lnTo>
                  <a:pt x="4439797" y="1295553"/>
                </a:lnTo>
                <a:lnTo>
                  <a:pt x="4488672" y="1298790"/>
                </a:lnTo>
                <a:lnTo>
                  <a:pt x="4537575" y="1301895"/>
                </a:lnTo>
                <a:lnTo>
                  <a:pt x="4586504" y="1304872"/>
                </a:lnTo>
                <a:lnTo>
                  <a:pt x="4635460" y="1307724"/>
                </a:lnTo>
                <a:lnTo>
                  <a:pt x="4684443" y="1310452"/>
                </a:lnTo>
                <a:lnTo>
                  <a:pt x="4733452" y="1313062"/>
                </a:lnTo>
                <a:lnTo>
                  <a:pt x="4782487" y="1315554"/>
                </a:lnTo>
                <a:lnTo>
                  <a:pt x="4831548" y="1317932"/>
                </a:lnTo>
                <a:lnTo>
                  <a:pt x="4880635" y="1320199"/>
                </a:lnTo>
                <a:lnTo>
                  <a:pt x="4929747" y="1322357"/>
                </a:lnTo>
                <a:lnTo>
                  <a:pt x="4978884" y="1324410"/>
                </a:lnTo>
                <a:lnTo>
                  <a:pt x="5028046" y="1326360"/>
                </a:lnTo>
                <a:lnTo>
                  <a:pt x="5077233" y="1328211"/>
                </a:lnTo>
                <a:lnTo>
                  <a:pt x="5126444" y="1329964"/>
                </a:lnTo>
                <a:lnTo>
                  <a:pt x="5175679" y="1331623"/>
                </a:lnTo>
                <a:lnTo>
                  <a:pt x="5224939" y="1333191"/>
                </a:lnTo>
                <a:lnTo>
                  <a:pt x="5274222" y="1334670"/>
                </a:lnTo>
                <a:lnTo>
                  <a:pt x="5323529" y="1336063"/>
                </a:lnTo>
                <a:lnTo>
                  <a:pt x="5372859" y="1337374"/>
                </a:lnTo>
                <a:lnTo>
                  <a:pt x="5422212" y="1338605"/>
                </a:lnTo>
                <a:lnTo>
                  <a:pt x="5471588" y="1339758"/>
                </a:lnTo>
                <a:lnTo>
                  <a:pt x="5520986" y="1340837"/>
                </a:lnTo>
                <a:lnTo>
                  <a:pt x="5570407" y="1341845"/>
                </a:lnTo>
                <a:lnTo>
                  <a:pt x="5619850" y="1342784"/>
                </a:lnTo>
                <a:lnTo>
                  <a:pt x="5669315" y="1343657"/>
                </a:lnTo>
                <a:lnTo>
                  <a:pt x="5718802" y="1344467"/>
                </a:lnTo>
                <a:lnTo>
                  <a:pt x="5768310" y="1345217"/>
                </a:lnTo>
                <a:lnTo>
                  <a:pt x="5817839" y="1345910"/>
                </a:lnTo>
                <a:lnTo>
                  <a:pt x="5867390" y="1346549"/>
                </a:lnTo>
                <a:lnTo>
                  <a:pt x="5916961" y="1347135"/>
                </a:lnTo>
                <a:lnTo>
                  <a:pt x="5966552" y="1347673"/>
                </a:lnTo>
                <a:lnTo>
                  <a:pt x="6016164" y="1348166"/>
                </a:lnTo>
                <a:lnTo>
                  <a:pt x="6065797" y="1348615"/>
                </a:lnTo>
                <a:lnTo>
                  <a:pt x="6115448" y="1349023"/>
                </a:lnTo>
                <a:lnTo>
                  <a:pt x="6165120" y="1349395"/>
                </a:lnTo>
                <a:lnTo>
                  <a:pt x="6214811" y="1349732"/>
                </a:lnTo>
                <a:lnTo>
                  <a:pt x="6264521" y="1350037"/>
                </a:lnTo>
                <a:lnTo>
                  <a:pt x="6314250" y="1350313"/>
                </a:lnTo>
                <a:lnTo>
                  <a:pt x="6363998" y="1350563"/>
                </a:lnTo>
                <a:lnTo>
                  <a:pt x="6413764" y="1350790"/>
                </a:lnTo>
                <a:lnTo>
                  <a:pt x="6463548" y="1350997"/>
                </a:lnTo>
                <a:lnTo>
                  <a:pt x="6513351" y="1351186"/>
                </a:lnTo>
                <a:lnTo>
                  <a:pt x="6563171" y="1351360"/>
                </a:lnTo>
                <a:lnTo>
                  <a:pt x="6613008" y="1351523"/>
                </a:lnTo>
                <a:lnTo>
                  <a:pt x="6662863" y="1351677"/>
                </a:lnTo>
                <a:lnTo>
                  <a:pt x="6712735" y="1351824"/>
                </a:lnTo>
                <a:lnTo>
                  <a:pt x="6762624" y="1351968"/>
                </a:lnTo>
                <a:lnTo>
                  <a:pt x="6812530" y="1352112"/>
                </a:lnTo>
                <a:lnTo>
                  <a:pt x="6862452" y="1352258"/>
                </a:lnTo>
                <a:lnTo>
                  <a:pt x="6912390" y="1352409"/>
                </a:lnTo>
                <a:lnTo>
                  <a:pt x="6962344" y="1352569"/>
                </a:lnTo>
                <a:lnTo>
                  <a:pt x="7012314" y="1352739"/>
                </a:lnTo>
                <a:lnTo>
                  <a:pt x="7062299" y="1352923"/>
                </a:lnTo>
                <a:lnTo>
                  <a:pt x="7112300" y="1353123"/>
                </a:lnTo>
                <a:lnTo>
                  <a:pt x="7162315" y="1353343"/>
                </a:lnTo>
                <a:lnTo>
                  <a:pt x="7212345" y="1353585"/>
                </a:lnTo>
                <a:lnTo>
                  <a:pt x="7262390" y="1353853"/>
                </a:lnTo>
                <a:lnTo>
                  <a:pt x="7312449" y="1354148"/>
                </a:lnTo>
                <a:lnTo>
                  <a:pt x="7362522" y="1354474"/>
                </a:lnTo>
                <a:lnTo>
                  <a:pt x="7412609" y="1354833"/>
                </a:lnTo>
                <a:lnTo>
                  <a:pt x="7462710" y="1355229"/>
                </a:lnTo>
              </a:path>
            </a:pathLst>
          </a:custGeom>
          <a:ln w="12700">
            <a:solidFill>
              <a:srgbClr val="004FA3"/>
            </a:solidFill>
            <a:prstDash val="dash"/>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0" name="object 110"/>
          <p:cNvSpPr/>
          <p:nvPr/>
        </p:nvSpPr>
        <p:spPr>
          <a:xfrm>
            <a:off x="4550276" y="4975517"/>
            <a:ext cx="24197" cy="247290"/>
          </a:xfrm>
          <a:custGeom>
            <a:avLst/>
            <a:gdLst/>
            <a:ahLst/>
            <a:cxnLst/>
            <a:rect l="l" t="t" r="r" b="b"/>
            <a:pathLst>
              <a:path w="26035" h="266064">
                <a:moveTo>
                  <a:pt x="25692" y="25692"/>
                </a:moveTo>
                <a:lnTo>
                  <a:pt x="12839" y="0"/>
                </a:lnTo>
                <a:lnTo>
                  <a:pt x="0" y="25692"/>
                </a:lnTo>
                <a:lnTo>
                  <a:pt x="0" y="256959"/>
                </a:lnTo>
                <a:lnTo>
                  <a:pt x="0" y="259156"/>
                </a:lnTo>
                <a:lnTo>
                  <a:pt x="838" y="261340"/>
                </a:lnTo>
                <a:lnTo>
                  <a:pt x="2501" y="263017"/>
                </a:lnTo>
                <a:lnTo>
                  <a:pt x="4178" y="264693"/>
                </a:lnTo>
                <a:lnTo>
                  <a:pt x="6375" y="265531"/>
                </a:lnTo>
                <a:lnTo>
                  <a:pt x="8559" y="265531"/>
                </a:lnTo>
                <a:lnTo>
                  <a:pt x="17132" y="265531"/>
                </a:lnTo>
                <a:lnTo>
                  <a:pt x="19316" y="265531"/>
                </a:lnTo>
                <a:lnTo>
                  <a:pt x="21513" y="264693"/>
                </a:lnTo>
                <a:lnTo>
                  <a:pt x="23177" y="263017"/>
                </a:lnTo>
                <a:lnTo>
                  <a:pt x="24853" y="261340"/>
                </a:lnTo>
                <a:lnTo>
                  <a:pt x="25692" y="259156"/>
                </a:lnTo>
                <a:lnTo>
                  <a:pt x="25692" y="256959"/>
                </a:lnTo>
                <a:lnTo>
                  <a:pt x="25692" y="25692"/>
                </a:lnTo>
                <a:close/>
              </a:path>
            </a:pathLst>
          </a:custGeom>
          <a:ln w="12700">
            <a:solidFill>
              <a:srgbClr val="151144"/>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1" name="object 111"/>
          <p:cNvSpPr/>
          <p:nvPr/>
        </p:nvSpPr>
        <p:spPr>
          <a:xfrm>
            <a:off x="4869545" y="3688366"/>
            <a:ext cx="24197" cy="11804"/>
          </a:xfrm>
          <a:custGeom>
            <a:avLst/>
            <a:gdLst/>
            <a:ahLst/>
            <a:cxnLst/>
            <a:rect l="l" t="t" r="r" b="b"/>
            <a:pathLst>
              <a:path w="26035" h="12700">
                <a:moveTo>
                  <a:pt x="0" y="12700"/>
                </a:moveTo>
                <a:lnTo>
                  <a:pt x="25692" y="12700"/>
                </a:lnTo>
                <a:lnTo>
                  <a:pt x="25692" y="0"/>
                </a:lnTo>
                <a:lnTo>
                  <a:pt x="0" y="0"/>
                </a:lnTo>
                <a:lnTo>
                  <a:pt x="0" y="12700"/>
                </a:lnTo>
                <a:close/>
              </a:path>
            </a:pathLst>
          </a:custGeom>
          <a:solidFill>
            <a:srgbClr val="151144"/>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2" name="object 112"/>
          <p:cNvSpPr/>
          <p:nvPr/>
        </p:nvSpPr>
        <p:spPr>
          <a:xfrm>
            <a:off x="4869545" y="3491259"/>
            <a:ext cx="24197" cy="0"/>
          </a:xfrm>
          <a:custGeom>
            <a:avLst/>
            <a:gdLst/>
            <a:ahLst/>
            <a:cxnLst/>
            <a:rect l="l" t="t" r="r" b="b"/>
            <a:pathLst>
              <a:path w="26035">
                <a:moveTo>
                  <a:pt x="0" y="0"/>
                </a:moveTo>
                <a:lnTo>
                  <a:pt x="25692" y="0"/>
                </a:lnTo>
              </a:path>
            </a:pathLst>
          </a:custGeom>
          <a:ln w="12700">
            <a:solidFill>
              <a:srgbClr val="151144"/>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3" name="object 113"/>
          <p:cNvSpPr/>
          <p:nvPr/>
        </p:nvSpPr>
        <p:spPr>
          <a:xfrm>
            <a:off x="4869545" y="3672443"/>
            <a:ext cx="24197" cy="11804"/>
          </a:xfrm>
          <a:custGeom>
            <a:avLst/>
            <a:gdLst/>
            <a:ahLst/>
            <a:cxnLst/>
            <a:rect l="l" t="t" r="r" b="b"/>
            <a:pathLst>
              <a:path w="26035" h="12700">
                <a:moveTo>
                  <a:pt x="0" y="12700"/>
                </a:moveTo>
                <a:lnTo>
                  <a:pt x="25692" y="12700"/>
                </a:lnTo>
                <a:lnTo>
                  <a:pt x="25692" y="0"/>
                </a:lnTo>
                <a:lnTo>
                  <a:pt x="0" y="0"/>
                </a:lnTo>
                <a:lnTo>
                  <a:pt x="0" y="12700"/>
                </a:lnTo>
                <a:close/>
              </a:path>
            </a:pathLst>
          </a:custGeom>
          <a:solidFill>
            <a:srgbClr val="151144"/>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19" name="object 119"/>
          <p:cNvSpPr/>
          <p:nvPr/>
        </p:nvSpPr>
        <p:spPr>
          <a:xfrm>
            <a:off x="11060433" y="6109259"/>
            <a:ext cx="17706" cy="0"/>
          </a:xfrm>
          <a:custGeom>
            <a:avLst/>
            <a:gdLst/>
            <a:ahLst/>
            <a:cxnLst/>
            <a:rect l="l" t="t" r="r" b="b"/>
            <a:pathLst>
              <a:path w="19050">
                <a:moveTo>
                  <a:pt x="0" y="0"/>
                </a:moveTo>
                <a:lnTo>
                  <a:pt x="19050" y="0"/>
                </a:lnTo>
              </a:path>
            </a:pathLst>
          </a:custGeom>
          <a:ln w="12700">
            <a:solidFill>
              <a:srgbClr val="939598"/>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5" name="object 125"/>
          <p:cNvSpPr/>
          <p:nvPr/>
        </p:nvSpPr>
        <p:spPr>
          <a:xfrm>
            <a:off x="3013695" y="750424"/>
            <a:ext cx="145777" cy="165253"/>
          </a:xfrm>
          <a:custGeom>
            <a:avLst/>
            <a:gdLst/>
            <a:ahLst/>
            <a:cxnLst/>
            <a:rect l="l" t="t" r="r" b="b"/>
            <a:pathLst>
              <a:path w="156844" h="177800">
                <a:moveTo>
                  <a:pt x="83812" y="87985"/>
                </a:moveTo>
                <a:lnTo>
                  <a:pt x="48755" y="87985"/>
                </a:lnTo>
                <a:lnTo>
                  <a:pt x="70497" y="110375"/>
                </a:lnTo>
                <a:lnTo>
                  <a:pt x="64392" y="131387"/>
                </a:lnTo>
                <a:lnTo>
                  <a:pt x="58343" y="152438"/>
                </a:lnTo>
                <a:lnTo>
                  <a:pt x="82829" y="177266"/>
                </a:lnTo>
                <a:lnTo>
                  <a:pt x="88276" y="151493"/>
                </a:lnTo>
                <a:lnTo>
                  <a:pt x="93827" y="125768"/>
                </a:lnTo>
                <a:lnTo>
                  <a:pt x="124110" y="125768"/>
                </a:lnTo>
                <a:lnTo>
                  <a:pt x="125020" y="125464"/>
                </a:lnTo>
                <a:lnTo>
                  <a:pt x="151410" y="101244"/>
                </a:lnTo>
                <a:lnTo>
                  <a:pt x="110286" y="101244"/>
                </a:lnTo>
                <a:lnTo>
                  <a:pt x="98374" y="100139"/>
                </a:lnTo>
                <a:lnTo>
                  <a:pt x="92417" y="96824"/>
                </a:lnTo>
                <a:lnTo>
                  <a:pt x="83812" y="87985"/>
                </a:lnTo>
                <a:close/>
              </a:path>
              <a:path w="156844" h="177800">
                <a:moveTo>
                  <a:pt x="124110" y="125768"/>
                </a:moveTo>
                <a:lnTo>
                  <a:pt x="93827" y="125768"/>
                </a:lnTo>
                <a:lnTo>
                  <a:pt x="100183" y="127684"/>
                </a:lnTo>
                <a:lnTo>
                  <a:pt x="106486" y="128612"/>
                </a:lnTo>
                <a:lnTo>
                  <a:pt x="112737" y="128550"/>
                </a:lnTo>
                <a:lnTo>
                  <a:pt x="118935" y="127495"/>
                </a:lnTo>
                <a:lnTo>
                  <a:pt x="124110" y="125768"/>
                </a:lnTo>
                <a:close/>
              </a:path>
              <a:path w="156844" h="177800">
                <a:moveTo>
                  <a:pt x="96278" y="0"/>
                </a:moveTo>
                <a:lnTo>
                  <a:pt x="0" y="92278"/>
                </a:lnTo>
                <a:lnTo>
                  <a:pt x="21361" y="114465"/>
                </a:lnTo>
                <a:lnTo>
                  <a:pt x="48755" y="87985"/>
                </a:lnTo>
                <a:lnTo>
                  <a:pt x="83812" y="87985"/>
                </a:lnTo>
                <a:lnTo>
                  <a:pt x="66840" y="70497"/>
                </a:lnTo>
                <a:lnTo>
                  <a:pt x="99301" y="39115"/>
                </a:lnTo>
                <a:lnTo>
                  <a:pt x="134058" y="39115"/>
                </a:lnTo>
                <a:lnTo>
                  <a:pt x="96278" y="0"/>
                </a:lnTo>
                <a:close/>
              </a:path>
              <a:path w="156844" h="177800">
                <a:moveTo>
                  <a:pt x="134058" y="39115"/>
                </a:moveTo>
                <a:lnTo>
                  <a:pt x="99301" y="39115"/>
                </a:lnTo>
                <a:lnTo>
                  <a:pt x="124714" y="65277"/>
                </a:lnTo>
                <a:lnTo>
                  <a:pt x="127914" y="71234"/>
                </a:lnTo>
                <a:lnTo>
                  <a:pt x="128917" y="82969"/>
                </a:lnTo>
                <a:lnTo>
                  <a:pt x="126555" y="88480"/>
                </a:lnTo>
                <a:lnTo>
                  <a:pt x="115951" y="98894"/>
                </a:lnTo>
                <a:lnTo>
                  <a:pt x="110286" y="101244"/>
                </a:lnTo>
                <a:lnTo>
                  <a:pt x="151410" y="101244"/>
                </a:lnTo>
                <a:lnTo>
                  <a:pt x="153643" y="97199"/>
                </a:lnTo>
                <a:lnTo>
                  <a:pt x="156102" y="88480"/>
                </a:lnTo>
                <a:lnTo>
                  <a:pt x="156451" y="79260"/>
                </a:lnTo>
                <a:lnTo>
                  <a:pt x="154665" y="69908"/>
                </a:lnTo>
                <a:lnTo>
                  <a:pt x="150775" y="60555"/>
                </a:lnTo>
                <a:lnTo>
                  <a:pt x="144783" y="51194"/>
                </a:lnTo>
                <a:lnTo>
                  <a:pt x="136690" y="41821"/>
                </a:lnTo>
                <a:lnTo>
                  <a:pt x="134058" y="39115"/>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6" name="object 126"/>
          <p:cNvSpPr/>
          <p:nvPr/>
        </p:nvSpPr>
        <p:spPr>
          <a:xfrm>
            <a:off x="3105350" y="842459"/>
            <a:ext cx="155220" cy="156991"/>
          </a:xfrm>
          <a:custGeom>
            <a:avLst/>
            <a:gdLst/>
            <a:ahLst/>
            <a:cxnLst/>
            <a:rect l="l" t="t" r="r" b="b"/>
            <a:pathLst>
              <a:path w="167005" h="168909">
                <a:moveTo>
                  <a:pt x="94449" y="0"/>
                </a:moveTo>
                <a:lnTo>
                  <a:pt x="0" y="94132"/>
                </a:lnTo>
                <a:lnTo>
                  <a:pt x="37512" y="131552"/>
                </a:lnTo>
                <a:lnTo>
                  <a:pt x="75349" y="168630"/>
                </a:lnTo>
                <a:lnTo>
                  <a:pt x="92760" y="150761"/>
                </a:lnTo>
                <a:lnTo>
                  <a:pt x="53657" y="112389"/>
                </a:lnTo>
                <a:lnTo>
                  <a:pt x="39370" y="98196"/>
                </a:lnTo>
                <a:lnTo>
                  <a:pt x="60198" y="77266"/>
                </a:lnTo>
                <a:lnTo>
                  <a:pt x="95638" y="77266"/>
                </a:lnTo>
                <a:lnTo>
                  <a:pt x="77800" y="59575"/>
                </a:lnTo>
                <a:lnTo>
                  <a:pt x="98221" y="39039"/>
                </a:lnTo>
                <a:lnTo>
                  <a:pt x="133624" y="39039"/>
                </a:lnTo>
                <a:lnTo>
                  <a:pt x="94449" y="0"/>
                </a:lnTo>
                <a:close/>
              </a:path>
              <a:path w="167005" h="168909">
                <a:moveTo>
                  <a:pt x="95638" y="77266"/>
                </a:moveTo>
                <a:lnTo>
                  <a:pt x="60198" y="77266"/>
                </a:lnTo>
                <a:lnTo>
                  <a:pt x="72622" y="89604"/>
                </a:lnTo>
                <a:lnTo>
                  <a:pt x="106591" y="122999"/>
                </a:lnTo>
                <a:lnTo>
                  <a:pt x="124028" y="105143"/>
                </a:lnTo>
                <a:lnTo>
                  <a:pt x="108076" y="89522"/>
                </a:lnTo>
                <a:lnTo>
                  <a:pt x="95638" y="77266"/>
                </a:lnTo>
                <a:close/>
              </a:path>
              <a:path w="167005" h="168909">
                <a:moveTo>
                  <a:pt x="133624" y="39039"/>
                </a:moveTo>
                <a:lnTo>
                  <a:pt x="98221" y="39039"/>
                </a:lnTo>
                <a:lnTo>
                  <a:pt x="111943" y="52664"/>
                </a:lnTo>
                <a:lnTo>
                  <a:pt x="149479" y="89522"/>
                </a:lnTo>
                <a:lnTo>
                  <a:pt x="166903" y="71653"/>
                </a:lnTo>
                <a:lnTo>
                  <a:pt x="133624" y="39039"/>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7" name="object 127"/>
          <p:cNvSpPr/>
          <p:nvPr/>
        </p:nvSpPr>
        <p:spPr>
          <a:xfrm>
            <a:off x="3196775" y="937771"/>
            <a:ext cx="140465" cy="128071"/>
          </a:xfrm>
          <a:custGeom>
            <a:avLst/>
            <a:gdLst/>
            <a:ahLst/>
            <a:cxnLst/>
            <a:rect l="l" t="t" r="r" b="b"/>
            <a:pathLst>
              <a:path w="151130" h="137794">
                <a:moveTo>
                  <a:pt x="25882" y="51955"/>
                </a:moveTo>
                <a:lnTo>
                  <a:pt x="0" y="61099"/>
                </a:lnTo>
                <a:lnTo>
                  <a:pt x="1110" y="68709"/>
                </a:lnTo>
                <a:lnTo>
                  <a:pt x="2976" y="76319"/>
                </a:lnTo>
                <a:lnTo>
                  <a:pt x="22786" y="112197"/>
                </a:lnTo>
                <a:lnTo>
                  <a:pt x="59690" y="136842"/>
                </a:lnTo>
                <a:lnTo>
                  <a:pt x="67487" y="137794"/>
                </a:lnTo>
                <a:lnTo>
                  <a:pt x="82626" y="135127"/>
                </a:lnTo>
                <a:lnTo>
                  <a:pt x="89319" y="131356"/>
                </a:lnTo>
                <a:lnTo>
                  <a:pt x="101155" y="118770"/>
                </a:lnTo>
                <a:lnTo>
                  <a:pt x="104432" y="112179"/>
                </a:lnTo>
                <a:lnTo>
                  <a:pt x="104752" y="108369"/>
                </a:lnTo>
                <a:lnTo>
                  <a:pt x="63792" y="108369"/>
                </a:lnTo>
                <a:lnTo>
                  <a:pt x="55499" y="106781"/>
                </a:lnTo>
                <a:lnTo>
                  <a:pt x="30095" y="72267"/>
                </a:lnTo>
                <a:lnTo>
                  <a:pt x="26682" y="58783"/>
                </a:lnTo>
                <a:lnTo>
                  <a:pt x="25882" y="51955"/>
                </a:lnTo>
                <a:close/>
              </a:path>
              <a:path w="151130" h="137794">
                <a:moveTo>
                  <a:pt x="85636" y="0"/>
                </a:moveTo>
                <a:lnTo>
                  <a:pt x="49695" y="24561"/>
                </a:lnTo>
                <a:lnTo>
                  <a:pt x="48552" y="37947"/>
                </a:lnTo>
                <a:lnTo>
                  <a:pt x="49491" y="44234"/>
                </a:lnTo>
                <a:lnTo>
                  <a:pt x="54419" y="56006"/>
                </a:lnTo>
                <a:lnTo>
                  <a:pt x="58102" y="63080"/>
                </a:lnTo>
                <a:lnTo>
                  <a:pt x="66471" y="77063"/>
                </a:lnTo>
                <a:lnTo>
                  <a:pt x="69037" y="81699"/>
                </a:lnTo>
                <a:lnTo>
                  <a:pt x="72428" y="88798"/>
                </a:lnTo>
                <a:lnTo>
                  <a:pt x="73367" y="92201"/>
                </a:lnTo>
                <a:lnTo>
                  <a:pt x="73767" y="98602"/>
                </a:lnTo>
                <a:lnTo>
                  <a:pt x="73705" y="98886"/>
                </a:lnTo>
                <a:lnTo>
                  <a:pt x="72694" y="101574"/>
                </a:lnTo>
                <a:lnTo>
                  <a:pt x="67360" y="107187"/>
                </a:lnTo>
                <a:lnTo>
                  <a:pt x="63792" y="108369"/>
                </a:lnTo>
                <a:lnTo>
                  <a:pt x="104752" y="108369"/>
                </a:lnTo>
                <a:lnTo>
                  <a:pt x="86194" y="56311"/>
                </a:lnTo>
                <a:lnTo>
                  <a:pt x="83045" y="49733"/>
                </a:lnTo>
                <a:lnTo>
                  <a:pt x="80088" y="40017"/>
                </a:lnTo>
                <a:lnTo>
                  <a:pt x="80975" y="35915"/>
                </a:lnTo>
                <a:lnTo>
                  <a:pt x="86779" y="29870"/>
                </a:lnTo>
                <a:lnTo>
                  <a:pt x="89814" y="28917"/>
                </a:lnTo>
                <a:lnTo>
                  <a:pt x="132861" y="28917"/>
                </a:lnTo>
                <a:lnTo>
                  <a:pt x="128812" y="24110"/>
                </a:lnTo>
                <a:lnTo>
                  <a:pt x="93218" y="876"/>
                </a:lnTo>
                <a:lnTo>
                  <a:pt x="85636" y="0"/>
                </a:lnTo>
                <a:close/>
              </a:path>
              <a:path w="151130" h="137794">
                <a:moveTo>
                  <a:pt x="132861" y="28917"/>
                </a:moveTo>
                <a:lnTo>
                  <a:pt x="89814" y="28917"/>
                </a:lnTo>
                <a:lnTo>
                  <a:pt x="96888" y="30416"/>
                </a:lnTo>
                <a:lnTo>
                  <a:pt x="100545" y="32600"/>
                </a:lnTo>
                <a:lnTo>
                  <a:pt x="123075" y="67170"/>
                </a:lnTo>
                <a:lnTo>
                  <a:pt x="125222" y="74968"/>
                </a:lnTo>
                <a:lnTo>
                  <a:pt x="150850" y="64833"/>
                </a:lnTo>
                <a:lnTo>
                  <a:pt x="133223" y="29346"/>
                </a:lnTo>
                <a:lnTo>
                  <a:pt x="132861" y="28917"/>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8" name="object 128"/>
          <p:cNvSpPr/>
          <p:nvPr/>
        </p:nvSpPr>
        <p:spPr>
          <a:xfrm>
            <a:off x="3274981" y="1003747"/>
            <a:ext cx="154630" cy="157581"/>
          </a:xfrm>
          <a:custGeom>
            <a:avLst/>
            <a:gdLst/>
            <a:ahLst/>
            <a:cxnLst/>
            <a:rect l="l" t="t" r="r" b="b"/>
            <a:pathLst>
              <a:path w="166369" h="169544">
                <a:moveTo>
                  <a:pt x="91084" y="0"/>
                </a:moveTo>
                <a:lnTo>
                  <a:pt x="0" y="97396"/>
                </a:lnTo>
                <a:lnTo>
                  <a:pt x="38779" y="133445"/>
                </a:lnTo>
                <a:lnTo>
                  <a:pt x="77863" y="169151"/>
                </a:lnTo>
                <a:lnTo>
                  <a:pt x="94640" y="150672"/>
                </a:lnTo>
                <a:lnTo>
                  <a:pt x="54249" y="113728"/>
                </a:lnTo>
                <a:lnTo>
                  <a:pt x="39484" y="100063"/>
                </a:lnTo>
                <a:lnTo>
                  <a:pt x="59550" y="78409"/>
                </a:lnTo>
                <a:lnTo>
                  <a:pt x="96325" y="78409"/>
                </a:lnTo>
                <a:lnTo>
                  <a:pt x="76517" y="60109"/>
                </a:lnTo>
                <a:lnTo>
                  <a:pt x="96215" y="38874"/>
                </a:lnTo>
                <a:lnTo>
                  <a:pt x="132954" y="38874"/>
                </a:lnTo>
                <a:lnTo>
                  <a:pt x="91084" y="0"/>
                </a:lnTo>
                <a:close/>
              </a:path>
              <a:path w="166369" h="169544">
                <a:moveTo>
                  <a:pt x="96325" y="78409"/>
                </a:moveTo>
                <a:lnTo>
                  <a:pt x="59550" y="78409"/>
                </a:lnTo>
                <a:lnTo>
                  <a:pt x="107492" y="122440"/>
                </a:lnTo>
                <a:lnTo>
                  <a:pt x="124294" y="104000"/>
                </a:lnTo>
                <a:lnTo>
                  <a:pt x="96325" y="78409"/>
                </a:lnTo>
                <a:close/>
              </a:path>
              <a:path w="166369" h="169544">
                <a:moveTo>
                  <a:pt x="132954" y="38874"/>
                </a:moveTo>
                <a:lnTo>
                  <a:pt x="96215" y="38874"/>
                </a:lnTo>
                <a:lnTo>
                  <a:pt x="110390" y="51996"/>
                </a:lnTo>
                <a:lnTo>
                  <a:pt x="149174" y="87477"/>
                </a:lnTo>
                <a:lnTo>
                  <a:pt x="165950" y="69011"/>
                </a:lnTo>
                <a:lnTo>
                  <a:pt x="132954" y="38874"/>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29" name="object 129"/>
          <p:cNvSpPr/>
          <p:nvPr/>
        </p:nvSpPr>
        <p:spPr>
          <a:xfrm>
            <a:off x="3353255" y="1110522"/>
            <a:ext cx="145187" cy="148138"/>
          </a:xfrm>
          <a:custGeom>
            <a:avLst/>
            <a:gdLst/>
            <a:ahLst/>
            <a:cxnLst/>
            <a:rect l="l" t="t" r="r" b="b"/>
            <a:pathLst>
              <a:path w="156210" h="159384">
                <a:moveTo>
                  <a:pt x="85144" y="69100"/>
                </a:moveTo>
                <a:lnTo>
                  <a:pt x="48793" y="69100"/>
                </a:lnTo>
                <a:lnTo>
                  <a:pt x="95783" y="110807"/>
                </a:lnTo>
                <a:lnTo>
                  <a:pt x="86715" y="137325"/>
                </a:lnTo>
                <a:lnTo>
                  <a:pt x="111480" y="158940"/>
                </a:lnTo>
                <a:lnTo>
                  <a:pt x="123229" y="121657"/>
                </a:lnTo>
                <a:lnTo>
                  <a:pt x="133453" y="89639"/>
                </a:lnTo>
                <a:lnTo>
                  <a:pt x="134596" y="86118"/>
                </a:lnTo>
                <a:lnTo>
                  <a:pt x="104368" y="86118"/>
                </a:lnTo>
                <a:lnTo>
                  <a:pt x="85144" y="69100"/>
                </a:lnTo>
                <a:close/>
              </a:path>
              <a:path w="156210" h="159384">
                <a:moveTo>
                  <a:pt x="151858" y="33273"/>
                </a:moveTo>
                <a:lnTo>
                  <a:pt x="122847" y="33273"/>
                </a:lnTo>
                <a:lnTo>
                  <a:pt x="113448" y="60020"/>
                </a:lnTo>
                <a:lnTo>
                  <a:pt x="104368" y="86118"/>
                </a:lnTo>
                <a:lnTo>
                  <a:pt x="134596" y="86118"/>
                </a:lnTo>
                <a:lnTo>
                  <a:pt x="143822" y="57702"/>
                </a:lnTo>
                <a:lnTo>
                  <a:pt x="151858" y="33273"/>
                </a:lnTo>
                <a:close/>
              </a:path>
              <a:path w="156210" h="159384">
                <a:moveTo>
                  <a:pt x="132715" y="0"/>
                </a:moveTo>
                <a:lnTo>
                  <a:pt x="97190" y="16334"/>
                </a:lnTo>
                <a:lnTo>
                  <a:pt x="0" y="60020"/>
                </a:lnTo>
                <a:lnTo>
                  <a:pt x="23545" y="81267"/>
                </a:lnTo>
                <a:lnTo>
                  <a:pt x="48793" y="69100"/>
                </a:lnTo>
                <a:lnTo>
                  <a:pt x="85144" y="69100"/>
                </a:lnTo>
                <a:lnTo>
                  <a:pt x="72428" y="57772"/>
                </a:lnTo>
                <a:lnTo>
                  <a:pt x="122847" y="33273"/>
                </a:lnTo>
                <a:lnTo>
                  <a:pt x="151858" y="33273"/>
                </a:lnTo>
                <a:lnTo>
                  <a:pt x="156006" y="20662"/>
                </a:lnTo>
                <a:lnTo>
                  <a:pt x="132715" y="0"/>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0" name="object 130"/>
          <p:cNvSpPr/>
          <p:nvPr/>
        </p:nvSpPr>
        <p:spPr>
          <a:xfrm>
            <a:off x="3466838" y="1173175"/>
            <a:ext cx="144006" cy="165253"/>
          </a:xfrm>
          <a:custGeom>
            <a:avLst/>
            <a:gdLst/>
            <a:ahLst/>
            <a:cxnLst/>
            <a:rect l="l" t="t" r="r" b="b"/>
            <a:pathLst>
              <a:path w="154939" h="177800">
                <a:moveTo>
                  <a:pt x="86810" y="91986"/>
                </a:moveTo>
                <a:lnTo>
                  <a:pt x="48094" y="91986"/>
                </a:lnTo>
                <a:lnTo>
                  <a:pt x="71780" y="112229"/>
                </a:lnTo>
                <a:lnTo>
                  <a:pt x="67643" y="133705"/>
                </a:lnTo>
                <a:lnTo>
                  <a:pt x="63563" y="155219"/>
                </a:lnTo>
                <a:lnTo>
                  <a:pt x="90220" y="177634"/>
                </a:lnTo>
                <a:lnTo>
                  <a:pt x="93267" y="151474"/>
                </a:lnTo>
                <a:lnTo>
                  <a:pt x="96418" y="125361"/>
                </a:lnTo>
                <a:lnTo>
                  <a:pt x="119228" y="125361"/>
                </a:lnTo>
                <a:lnTo>
                  <a:pt x="121564" y="124739"/>
                </a:lnTo>
                <a:lnTo>
                  <a:pt x="149749" y="99441"/>
                </a:lnTo>
                <a:lnTo>
                  <a:pt x="98535" y="99428"/>
                </a:lnTo>
                <a:lnTo>
                  <a:pt x="92341" y="96697"/>
                </a:lnTo>
                <a:lnTo>
                  <a:pt x="86810" y="91986"/>
                </a:lnTo>
                <a:close/>
              </a:path>
              <a:path w="154939" h="177800">
                <a:moveTo>
                  <a:pt x="119228" y="125361"/>
                </a:moveTo>
                <a:lnTo>
                  <a:pt x="96418" y="125361"/>
                </a:lnTo>
                <a:lnTo>
                  <a:pt x="102917" y="126671"/>
                </a:lnTo>
                <a:lnTo>
                  <a:pt x="109272" y="127003"/>
                </a:lnTo>
                <a:lnTo>
                  <a:pt x="115486" y="126358"/>
                </a:lnTo>
                <a:lnTo>
                  <a:pt x="119228" y="125361"/>
                </a:lnTo>
                <a:close/>
              </a:path>
              <a:path w="154939" h="177800">
                <a:moveTo>
                  <a:pt x="87274" y="0"/>
                </a:moveTo>
                <a:lnTo>
                  <a:pt x="0" y="100825"/>
                </a:lnTo>
                <a:lnTo>
                  <a:pt x="23279" y="120904"/>
                </a:lnTo>
                <a:lnTo>
                  <a:pt x="48094" y="91986"/>
                </a:lnTo>
                <a:lnTo>
                  <a:pt x="86810" y="91986"/>
                </a:lnTo>
                <a:lnTo>
                  <a:pt x="64477" y="72898"/>
                </a:lnTo>
                <a:lnTo>
                  <a:pt x="93878" y="38633"/>
                </a:lnTo>
                <a:lnTo>
                  <a:pt x="132176" y="38633"/>
                </a:lnTo>
                <a:lnTo>
                  <a:pt x="131330" y="37820"/>
                </a:lnTo>
                <a:lnTo>
                  <a:pt x="87274" y="0"/>
                </a:lnTo>
                <a:close/>
              </a:path>
              <a:path w="154939" h="177800">
                <a:moveTo>
                  <a:pt x="132176" y="38633"/>
                </a:moveTo>
                <a:lnTo>
                  <a:pt x="93878" y="38633"/>
                </a:lnTo>
                <a:lnTo>
                  <a:pt x="121577" y="62293"/>
                </a:lnTo>
                <a:lnTo>
                  <a:pt x="125298" y="67906"/>
                </a:lnTo>
                <a:lnTo>
                  <a:pt x="127380" y="79489"/>
                </a:lnTo>
                <a:lnTo>
                  <a:pt x="125539" y="85191"/>
                </a:lnTo>
                <a:lnTo>
                  <a:pt x="115950" y="96545"/>
                </a:lnTo>
                <a:lnTo>
                  <a:pt x="110528" y="99428"/>
                </a:lnTo>
                <a:lnTo>
                  <a:pt x="98564" y="99441"/>
                </a:lnTo>
                <a:lnTo>
                  <a:pt x="149755" y="99428"/>
                </a:lnTo>
                <a:lnTo>
                  <a:pt x="153288" y="91335"/>
                </a:lnTo>
                <a:lnTo>
                  <a:pt x="154942" y="82379"/>
                </a:lnTo>
                <a:lnTo>
                  <a:pt x="154431" y="73228"/>
                </a:lnTo>
                <a:lnTo>
                  <a:pt x="151793" y="64082"/>
                </a:lnTo>
                <a:lnTo>
                  <a:pt x="147062" y="55138"/>
                </a:lnTo>
                <a:lnTo>
                  <a:pt x="140240" y="46387"/>
                </a:lnTo>
                <a:lnTo>
                  <a:pt x="132176" y="38633"/>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1" name="object 131"/>
          <p:cNvSpPr/>
          <p:nvPr/>
        </p:nvSpPr>
        <p:spPr>
          <a:xfrm>
            <a:off x="3584484" y="1275285"/>
            <a:ext cx="132203" cy="129842"/>
          </a:xfrm>
          <a:custGeom>
            <a:avLst/>
            <a:gdLst/>
            <a:ahLst/>
            <a:cxnLst/>
            <a:rect l="l" t="t" r="r" b="b"/>
            <a:pathLst>
              <a:path w="142239" h="139700">
                <a:moveTo>
                  <a:pt x="72282" y="0"/>
                </a:moveTo>
                <a:lnTo>
                  <a:pt x="29857" y="11823"/>
                </a:lnTo>
                <a:lnTo>
                  <a:pt x="2942" y="48560"/>
                </a:lnTo>
                <a:lnTo>
                  <a:pt x="0" y="66287"/>
                </a:lnTo>
                <a:lnTo>
                  <a:pt x="337" y="75332"/>
                </a:lnTo>
                <a:lnTo>
                  <a:pt x="19836" y="116328"/>
                </a:lnTo>
                <a:lnTo>
                  <a:pt x="53998" y="136543"/>
                </a:lnTo>
                <a:lnTo>
                  <a:pt x="77170" y="139490"/>
                </a:lnTo>
                <a:lnTo>
                  <a:pt x="84871" y="138969"/>
                </a:lnTo>
                <a:lnTo>
                  <a:pt x="82991" y="113353"/>
                </a:lnTo>
                <a:lnTo>
                  <a:pt x="76096" y="113353"/>
                </a:lnTo>
                <a:lnTo>
                  <a:pt x="69339" y="112819"/>
                </a:lnTo>
                <a:lnTo>
                  <a:pt x="35507" y="92017"/>
                </a:lnTo>
                <a:lnTo>
                  <a:pt x="29893" y="71100"/>
                </a:lnTo>
                <a:lnTo>
                  <a:pt x="32497" y="56622"/>
                </a:lnTo>
                <a:lnTo>
                  <a:pt x="64983" y="28555"/>
                </a:lnTo>
                <a:lnTo>
                  <a:pt x="71981" y="27831"/>
                </a:lnTo>
                <a:lnTo>
                  <a:pt x="125479" y="27831"/>
                </a:lnTo>
                <a:lnTo>
                  <a:pt x="125227" y="27486"/>
                </a:lnTo>
                <a:lnTo>
                  <a:pt x="90325" y="3478"/>
                </a:lnTo>
                <a:lnTo>
                  <a:pt x="81366" y="1161"/>
                </a:lnTo>
                <a:lnTo>
                  <a:pt x="72282" y="0"/>
                </a:lnTo>
                <a:close/>
              </a:path>
              <a:path w="142239" h="139700">
                <a:moveTo>
                  <a:pt x="82941" y="112680"/>
                </a:moveTo>
                <a:lnTo>
                  <a:pt x="76096" y="113353"/>
                </a:lnTo>
                <a:lnTo>
                  <a:pt x="82991" y="113353"/>
                </a:lnTo>
                <a:lnTo>
                  <a:pt x="82941" y="112680"/>
                </a:lnTo>
                <a:close/>
              </a:path>
              <a:path w="142239" h="139700">
                <a:moveTo>
                  <a:pt x="125479" y="27831"/>
                </a:moveTo>
                <a:lnTo>
                  <a:pt x="71981" y="27831"/>
                </a:lnTo>
                <a:lnTo>
                  <a:pt x="86332" y="30092"/>
                </a:lnTo>
                <a:lnTo>
                  <a:pt x="92847" y="33038"/>
                </a:lnTo>
                <a:lnTo>
                  <a:pt x="114551" y="66287"/>
                </a:lnTo>
                <a:lnTo>
                  <a:pt x="114691" y="73437"/>
                </a:lnTo>
                <a:lnTo>
                  <a:pt x="141945" y="67772"/>
                </a:lnTo>
                <a:lnTo>
                  <a:pt x="129584" y="33446"/>
                </a:lnTo>
                <a:lnTo>
                  <a:pt x="125479" y="27831"/>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2" name="object 132"/>
          <p:cNvSpPr/>
          <p:nvPr/>
        </p:nvSpPr>
        <p:spPr>
          <a:xfrm>
            <a:off x="3663845" y="1334207"/>
            <a:ext cx="165843" cy="167614"/>
          </a:xfrm>
          <a:custGeom>
            <a:avLst/>
            <a:gdLst/>
            <a:ahLst/>
            <a:cxnLst/>
            <a:rect l="l" t="t" r="r" b="b"/>
            <a:pathLst>
              <a:path w="178435" h="180340">
                <a:moveTo>
                  <a:pt x="97269" y="82067"/>
                </a:moveTo>
                <a:lnTo>
                  <a:pt x="56730" y="82067"/>
                </a:lnTo>
                <a:lnTo>
                  <a:pt x="104838" y="119926"/>
                </a:lnTo>
                <a:lnTo>
                  <a:pt x="72491" y="161391"/>
                </a:lnTo>
                <a:lnTo>
                  <a:pt x="96773" y="180238"/>
                </a:lnTo>
                <a:lnTo>
                  <a:pt x="158743" y="100101"/>
                </a:lnTo>
                <a:lnTo>
                  <a:pt x="120307" y="100101"/>
                </a:lnTo>
                <a:lnTo>
                  <a:pt x="97269" y="82067"/>
                </a:lnTo>
                <a:close/>
              </a:path>
              <a:path w="178435" h="180340">
                <a:moveTo>
                  <a:pt x="83362" y="0"/>
                </a:moveTo>
                <a:lnTo>
                  <a:pt x="0" y="104076"/>
                </a:lnTo>
                <a:lnTo>
                  <a:pt x="24028" y="123240"/>
                </a:lnTo>
                <a:lnTo>
                  <a:pt x="56730" y="82067"/>
                </a:lnTo>
                <a:lnTo>
                  <a:pt x="97269" y="82067"/>
                </a:lnTo>
                <a:lnTo>
                  <a:pt x="72364" y="62369"/>
                </a:lnTo>
                <a:lnTo>
                  <a:pt x="106946" y="18808"/>
                </a:lnTo>
                <a:lnTo>
                  <a:pt x="83362" y="0"/>
                </a:lnTo>
                <a:close/>
              </a:path>
              <a:path w="178435" h="180340">
                <a:moveTo>
                  <a:pt x="154520" y="56248"/>
                </a:moveTo>
                <a:lnTo>
                  <a:pt x="120307" y="100101"/>
                </a:lnTo>
                <a:lnTo>
                  <a:pt x="158743" y="100101"/>
                </a:lnTo>
                <a:lnTo>
                  <a:pt x="178346" y="74752"/>
                </a:lnTo>
                <a:lnTo>
                  <a:pt x="154520" y="56248"/>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3" name="object 133"/>
          <p:cNvSpPr/>
          <p:nvPr/>
        </p:nvSpPr>
        <p:spPr>
          <a:xfrm>
            <a:off x="3809502" y="1445524"/>
            <a:ext cx="143416" cy="148728"/>
          </a:xfrm>
          <a:custGeom>
            <a:avLst/>
            <a:gdLst/>
            <a:ahLst/>
            <a:cxnLst/>
            <a:rect l="l" t="t" r="r" b="b"/>
            <a:pathLst>
              <a:path w="154304" h="160019">
                <a:moveTo>
                  <a:pt x="80467" y="0"/>
                </a:moveTo>
                <a:lnTo>
                  <a:pt x="0" y="106337"/>
                </a:lnTo>
                <a:lnTo>
                  <a:pt x="51841" y="145199"/>
                </a:lnTo>
                <a:lnTo>
                  <a:pt x="61249" y="151407"/>
                </a:lnTo>
                <a:lnTo>
                  <a:pt x="70400" y="155863"/>
                </a:lnTo>
                <a:lnTo>
                  <a:pt x="79293" y="158572"/>
                </a:lnTo>
                <a:lnTo>
                  <a:pt x="87922" y="159537"/>
                </a:lnTo>
                <a:lnTo>
                  <a:pt x="95980" y="158752"/>
                </a:lnTo>
                <a:lnTo>
                  <a:pt x="122529" y="131343"/>
                </a:lnTo>
                <a:lnTo>
                  <a:pt x="122457" y="130149"/>
                </a:lnTo>
                <a:lnTo>
                  <a:pt x="84823" y="130149"/>
                </a:lnTo>
                <a:lnTo>
                  <a:pt x="74764" y="129832"/>
                </a:lnTo>
                <a:lnTo>
                  <a:pt x="69354" y="127596"/>
                </a:lnTo>
                <a:lnTo>
                  <a:pt x="39306" y="105168"/>
                </a:lnTo>
                <a:lnTo>
                  <a:pt x="58280" y="79882"/>
                </a:lnTo>
                <a:lnTo>
                  <a:pt x="97460" y="79882"/>
                </a:lnTo>
                <a:lnTo>
                  <a:pt x="72339" y="61125"/>
                </a:lnTo>
                <a:lnTo>
                  <a:pt x="89827" y="37807"/>
                </a:lnTo>
                <a:lnTo>
                  <a:pt x="130771" y="37807"/>
                </a:lnTo>
                <a:lnTo>
                  <a:pt x="129666" y="36893"/>
                </a:lnTo>
                <a:lnTo>
                  <a:pt x="80467" y="0"/>
                </a:lnTo>
                <a:close/>
              </a:path>
              <a:path w="154304" h="160019">
                <a:moveTo>
                  <a:pt x="97460" y="79882"/>
                </a:moveTo>
                <a:lnTo>
                  <a:pt x="58280" y="79882"/>
                </a:lnTo>
                <a:lnTo>
                  <a:pt x="82410" y="97904"/>
                </a:lnTo>
                <a:lnTo>
                  <a:pt x="88277" y="102095"/>
                </a:lnTo>
                <a:lnTo>
                  <a:pt x="92024" y="106540"/>
                </a:lnTo>
                <a:lnTo>
                  <a:pt x="95338" y="115925"/>
                </a:lnTo>
                <a:lnTo>
                  <a:pt x="94729" y="120230"/>
                </a:lnTo>
                <a:lnTo>
                  <a:pt x="88849" y="128193"/>
                </a:lnTo>
                <a:lnTo>
                  <a:pt x="84823" y="130149"/>
                </a:lnTo>
                <a:lnTo>
                  <a:pt x="122457" y="130149"/>
                </a:lnTo>
                <a:lnTo>
                  <a:pt x="121577" y="115671"/>
                </a:lnTo>
                <a:lnTo>
                  <a:pt x="118313" y="108508"/>
                </a:lnTo>
                <a:lnTo>
                  <a:pt x="112267" y="101993"/>
                </a:lnTo>
                <a:lnTo>
                  <a:pt x="137582" y="101993"/>
                </a:lnTo>
                <a:lnTo>
                  <a:pt x="152510" y="84175"/>
                </a:lnTo>
                <a:lnTo>
                  <a:pt x="105448" y="84175"/>
                </a:lnTo>
                <a:lnTo>
                  <a:pt x="101028" y="82537"/>
                </a:lnTo>
                <a:lnTo>
                  <a:pt x="97460" y="79882"/>
                </a:lnTo>
                <a:close/>
              </a:path>
              <a:path w="154304" h="160019">
                <a:moveTo>
                  <a:pt x="137582" y="101993"/>
                </a:moveTo>
                <a:lnTo>
                  <a:pt x="112267" y="101993"/>
                </a:lnTo>
                <a:lnTo>
                  <a:pt x="119176" y="104736"/>
                </a:lnTo>
                <a:lnTo>
                  <a:pt x="125882" y="105194"/>
                </a:lnTo>
                <a:lnTo>
                  <a:pt x="137582" y="101993"/>
                </a:lnTo>
                <a:close/>
              </a:path>
              <a:path w="154304" h="160019">
                <a:moveTo>
                  <a:pt x="130771" y="37807"/>
                </a:moveTo>
                <a:lnTo>
                  <a:pt x="89827" y="37807"/>
                </a:lnTo>
                <a:lnTo>
                  <a:pt x="113791" y="55702"/>
                </a:lnTo>
                <a:lnTo>
                  <a:pt x="118465" y="59029"/>
                </a:lnTo>
                <a:lnTo>
                  <a:pt x="121373" y="62687"/>
                </a:lnTo>
                <a:lnTo>
                  <a:pt x="123596" y="70650"/>
                </a:lnTo>
                <a:lnTo>
                  <a:pt x="122783" y="74485"/>
                </a:lnTo>
                <a:lnTo>
                  <a:pt x="117271" y="81927"/>
                </a:lnTo>
                <a:lnTo>
                  <a:pt x="113779" y="83896"/>
                </a:lnTo>
                <a:lnTo>
                  <a:pt x="105448" y="84175"/>
                </a:lnTo>
                <a:lnTo>
                  <a:pt x="152510" y="84175"/>
                </a:lnTo>
                <a:lnTo>
                  <a:pt x="153962" y="79098"/>
                </a:lnTo>
                <a:lnTo>
                  <a:pt x="154096" y="72143"/>
                </a:lnTo>
                <a:lnTo>
                  <a:pt x="152463" y="64896"/>
                </a:lnTo>
                <a:lnTo>
                  <a:pt x="149160" y="57592"/>
                </a:lnTo>
                <a:lnTo>
                  <a:pt x="144260" y="50495"/>
                </a:lnTo>
                <a:lnTo>
                  <a:pt x="137763" y="43597"/>
                </a:lnTo>
                <a:lnTo>
                  <a:pt x="130771" y="37807"/>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4" name="object 134"/>
          <p:cNvSpPr/>
          <p:nvPr/>
        </p:nvSpPr>
        <p:spPr>
          <a:xfrm>
            <a:off x="3901217" y="1544114"/>
            <a:ext cx="140465" cy="149318"/>
          </a:xfrm>
          <a:custGeom>
            <a:avLst/>
            <a:gdLst/>
            <a:ahLst/>
            <a:cxnLst/>
            <a:rect l="l" t="t" r="r" b="b"/>
            <a:pathLst>
              <a:path w="151129" h="160655">
                <a:moveTo>
                  <a:pt x="90979" y="77533"/>
                </a:moveTo>
                <a:lnTo>
                  <a:pt x="49491" y="77533"/>
                </a:lnTo>
                <a:lnTo>
                  <a:pt x="100609" y="114084"/>
                </a:lnTo>
                <a:lnTo>
                  <a:pt x="94373" y="141401"/>
                </a:lnTo>
                <a:lnTo>
                  <a:pt x="121284" y="160312"/>
                </a:lnTo>
                <a:lnTo>
                  <a:pt x="129050" y="121994"/>
                </a:lnTo>
                <a:lnTo>
                  <a:pt x="135947" y="88620"/>
                </a:lnTo>
                <a:lnTo>
                  <a:pt x="106552" y="88620"/>
                </a:lnTo>
                <a:lnTo>
                  <a:pt x="90979" y="77533"/>
                </a:lnTo>
                <a:close/>
              </a:path>
              <a:path w="151129" h="160655">
                <a:moveTo>
                  <a:pt x="125679" y="0"/>
                </a:moveTo>
                <a:lnTo>
                  <a:pt x="92070" y="19974"/>
                </a:lnTo>
                <a:lnTo>
                  <a:pt x="0" y="73634"/>
                </a:lnTo>
                <a:lnTo>
                  <a:pt x="25653" y="92278"/>
                </a:lnTo>
                <a:lnTo>
                  <a:pt x="49491" y="77533"/>
                </a:lnTo>
                <a:lnTo>
                  <a:pt x="90979" y="77533"/>
                </a:lnTo>
                <a:lnTo>
                  <a:pt x="71805" y="63792"/>
                </a:lnTo>
                <a:lnTo>
                  <a:pt x="119367" y="34137"/>
                </a:lnTo>
                <a:lnTo>
                  <a:pt x="147561" y="34137"/>
                </a:lnTo>
                <a:lnTo>
                  <a:pt x="151015" y="18110"/>
                </a:lnTo>
                <a:lnTo>
                  <a:pt x="125679" y="0"/>
                </a:lnTo>
                <a:close/>
              </a:path>
              <a:path w="151129" h="160655">
                <a:moveTo>
                  <a:pt x="147561" y="34137"/>
                </a:moveTo>
                <a:lnTo>
                  <a:pt x="119367" y="34137"/>
                </a:lnTo>
                <a:lnTo>
                  <a:pt x="112917" y="61360"/>
                </a:lnTo>
                <a:lnTo>
                  <a:pt x="106552" y="88620"/>
                </a:lnTo>
                <a:lnTo>
                  <a:pt x="135947" y="88620"/>
                </a:lnTo>
                <a:lnTo>
                  <a:pt x="142800" y="56227"/>
                </a:lnTo>
                <a:lnTo>
                  <a:pt x="147561" y="34137"/>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5" name="object 135"/>
          <p:cNvSpPr/>
          <p:nvPr/>
        </p:nvSpPr>
        <p:spPr>
          <a:xfrm>
            <a:off x="4026170" y="1610267"/>
            <a:ext cx="139285" cy="129842"/>
          </a:xfrm>
          <a:custGeom>
            <a:avLst/>
            <a:gdLst/>
            <a:ahLst/>
            <a:cxnLst/>
            <a:rect l="l" t="t" r="r" b="b"/>
            <a:pathLst>
              <a:path w="149860" h="139700">
                <a:moveTo>
                  <a:pt x="24079" y="61201"/>
                </a:moveTo>
                <a:lnTo>
                  <a:pt x="0" y="74383"/>
                </a:lnTo>
                <a:lnTo>
                  <a:pt x="2314" y="81715"/>
                </a:lnTo>
                <a:lnTo>
                  <a:pt x="5375" y="88925"/>
                </a:lnTo>
                <a:lnTo>
                  <a:pt x="30657" y="121161"/>
                </a:lnTo>
                <a:lnTo>
                  <a:pt x="71031" y="139585"/>
                </a:lnTo>
                <a:lnTo>
                  <a:pt x="78879" y="139268"/>
                </a:lnTo>
                <a:lnTo>
                  <a:pt x="93395" y="134213"/>
                </a:lnTo>
                <a:lnTo>
                  <a:pt x="99402" y="129425"/>
                </a:lnTo>
                <a:lnTo>
                  <a:pt x="109080" y="115112"/>
                </a:lnTo>
                <a:lnTo>
                  <a:pt x="110407" y="110820"/>
                </a:lnTo>
                <a:lnTo>
                  <a:pt x="70523" y="110820"/>
                </a:lnTo>
                <a:lnTo>
                  <a:pt x="62077" y="110578"/>
                </a:lnTo>
                <a:lnTo>
                  <a:pt x="31487" y="80575"/>
                </a:lnTo>
                <a:lnTo>
                  <a:pt x="25962" y="67811"/>
                </a:lnTo>
                <a:lnTo>
                  <a:pt x="24079" y="61201"/>
                </a:lnTo>
                <a:close/>
              </a:path>
              <a:path w="149860" h="139700">
                <a:moveTo>
                  <a:pt x="82372" y="0"/>
                </a:moveTo>
                <a:lnTo>
                  <a:pt x="45440" y="23469"/>
                </a:lnTo>
                <a:lnTo>
                  <a:pt x="43311" y="31775"/>
                </a:lnTo>
                <a:lnTo>
                  <a:pt x="44208" y="43751"/>
                </a:lnTo>
                <a:lnTo>
                  <a:pt x="46151" y="49809"/>
                </a:lnTo>
                <a:lnTo>
                  <a:pt x="52911" y="60680"/>
                </a:lnTo>
                <a:lnTo>
                  <a:pt x="57670" y="67030"/>
                </a:lnTo>
                <a:lnTo>
                  <a:pt x="68160" y="79489"/>
                </a:lnTo>
                <a:lnTo>
                  <a:pt x="71437" y="83667"/>
                </a:lnTo>
                <a:lnTo>
                  <a:pt x="75920" y="90131"/>
                </a:lnTo>
                <a:lnTo>
                  <a:pt x="77393" y="93332"/>
                </a:lnTo>
                <a:lnTo>
                  <a:pt x="78828" y="99682"/>
                </a:lnTo>
                <a:lnTo>
                  <a:pt x="78219" y="102692"/>
                </a:lnTo>
                <a:lnTo>
                  <a:pt x="73863" y="109093"/>
                </a:lnTo>
                <a:lnTo>
                  <a:pt x="70523" y="110820"/>
                </a:lnTo>
                <a:lnTo>
                  <a:pt x="110407" y="110820"/>
                </a:lnTo>
                <a:lnTo>
                  <a:pt x="96545" y="70688"/>
                </a:lnTo>
                <a:lnTo>
                  <a:pt x="84315" y="55854"/>
                </a:lnTo>
                <a:lnTo>
                  <a:pt x="80124" y="49809"/>
                </a:lnTo>
                <a:lnTo>
                  <a:pt x="75666" y="40754"/>
                </a:lnTo>
                <a:lnTo>
                  <a:pt x="75882" y="36550"/>
                </a:lnTo>
                <a:lnTo>
                  <a:pt x="80644" y="29654"/>
                </a:lnTo>
                <a:lnTo>
                  <a:pt x="83502" y="28232"/>
                </a:lnTo>
                <a:lnTo>
                  <a:pt x="132757" y="28232"/>
                </a:lnTo>
                <a:lnTo>
                  <a:pt x="131286" y="26548"/>
                </a:lnTo>
                <a:lnTo>
                  <a:pt x="96807" y="3470"/>
                </a:lnTo>
                <a:lnTo>
                  <a:pt x="90614" y="1765"/>
                </a:lnTo>
                <a:lnTo>
                  <a:pt x="82372" y="0"/>
                </a:lnTo>
                <a:close/>
              </a:path>
              <a:path w="149860" h="139700">
                <a:moveTo>
                  <a:pt x="132757" y="28232"/>
                </a:moveTo>
                <a:lnTo>
                  <a:pt x="83502" y="28232"/>
                </a:lnTo>
                <a:lnTo>
                  <a:pt x="90716" y="28575"/>
                </a:lnTo>
                <a:lnTo>
                  <a:pt x="94665" y="30137"/>
                </a:lnTo>
                <a:lnTo>
                  <a:pt x="122453" y="60680"/>
                </a:lnTo>
                <a:lnTo>
                  <a:pt x="125818" y="68033"/>
                </a:lnTo>
                <a:lnTo>
                  <a:pt x="149504" y="53924"/>
                </a:lnTo>
                <a:lnTo>
                  <a:pt x="146837" y="48297"/>
                </a:lnTo>
                <a:lnTo>
                  <a:pt x="143673" y="42730"/>
                </a:lnTo>
                <a:lnTo>
                  <a:pt x="140012" y="37223"/>
                </a:lnTo>
                <a:lnTo>
                  <a:pt x="135851" y="31775"/>
                </a:lnTo>
                <a:lnTo>
                  <a:pt x="132757" y="28232"/>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6" name="object 136"/>
          <p:cNvSpPr/>
          <p:nvPr/>
        </p:nvSpPr>
        <p:spPr>
          <a:xfrm>
            <a:off x="4119334" y="1662410"/>
            <a:ext cx="148138" cy="157581"/>
          </a:xfrm>
          <a:custGeom>
            <a:avLst/>
            <a:gdLst/>
            <a:ahLst/>
            <a:cxnLst/>
            <a:rect l="l" t="t" r="r" b="b"/>
            <a:pathLst>
              <a:path w="159385" h="169544">
                <a:moveTo>
                  <a:pt x="74320" y="0"/>
                </a:moveTo>
                <a:lnTo>
                  <a:pt x="0" y="110718"/>
                </a:lnTo>
                <a:lnTo>
                  <a:pt x="23657" y="126554"/>
                </a:lnTo>
                <a:lnTo>
                  <a:pt x="88404" y="169125"/>
                </a:lnTo>
                <a:lnTo>
                  <a:pt x="102006" y="148196"/>
                </a:lnTo>
                <a:lnTo>
                  <a:pt x="39408" y="107035"/>
                </a:lnTo>
                <a:lnTo>
                  <a:pt x="55752" y="82448"/>
                </a:lnTo>
                <a:lnTo>
                  <a:pt x="100982" y="82448"/>
                </a:lnTo>
                <a:lnTo>
                  <a:pt x="69583" y="61671"/>
                </a:lnTo>
                <a:lnTo>
                  <a:pt x="85610" y="37553"/>
                </a:lnTo>
                <a:lnTo>
                  <a:pt x="130814" y="37553"/>
                </a:lnTo>
                <a:lnTo>
                  <a:pt x="74320" y="0"/>
                </a:lnTo>
                <a:close/>
              </a:path>
              <a:path w="159385" h="169544">
                <a:moveTo>
                  <a:pt x="100982" y="82448"/>
                </a:moveTo>
                <a:lnTo>
                  <a:pt x="55752" y="82448"/>
                </a:lnTo>
                <a:lnTo>
                  <a:pt x="110159" y="118275"/>
                </a:lnTo>
                <a:lnTo>
                  <a:pt x="123786" y="97370"/>
                </a:lnTo>
                <a:lnTo>
                  <a:pt x="100982" y="82448"/>
                </a:lnTo>
                <a:close/>
              </a:path>
              <a:path w="159385" h="169544">
                <a:moveTo>
                  <a:pt x="130814" y="37553"/>
                </a:moveTo>
                <a:lnTo>
                  <a:pt x="85610" y="37553"/>
                </a:lnTo>
                <a:lnTo>
                  <a:pt x="145719" y="77089"/>
                </a:lnTo>
                <a:lnTo>
                  <a:pt x="159321" y="56184"/>
                </a:lnTo>
                <a:lnTo>
                  <a:pt x="130814" y="37553"/>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37" name="object 137"/>
          <p:cNvSpPr/>
          <p:nvPr/>
        </p:nvSpPr>
        <p:spPr>
          <a:xfrm>
            <a:off x="4220328" y="1727660"/>
            <a:ext cx="144597" cy="145187"/>
          </a:xfrm>
          <a:custGeom>
            <a:avLst/>
            <a:gdLst/>
            <a:ahLst/>
            <a:cxnLst/>
            <a:rect l="l" t="t" r="r" b="b"/>
            <a:pathLst>
              <a:path w="155575" h="156210">
                <a:moveTo>
                  <a:pt x="72326" y="0"/>
                </a:moveTo>
                <a:lnTo>
                  <a:pt x="0" y="112039"/>
                </a:lnTo>
                <a:lnTo>
                  <a:pt x="47764" y="142608"/>
                </a:lnTo>
                <a:lnTo>
                  <a:pt x="56771" y="147684"/>
                </a:lnTo>
                <a:lnTo>
                  <a:pt x="65860" y="151541"/>
                </a:lnTo>
                <a:lnTo>
                  <a:pt x="75023" y="154175"/>
                </a:lnTo>
                <a:lnTo>
                  <a:pt x="84251" y="155587"/>
                </a:lnTo>
                <a:lnTo>
                  <a:pt x="93337" y="155793"/>
                </a:lnTo>
                <a:lnTo>
                  <a:pt x="102093" y="154793"/>
                </a:lnTo>
                <a:lnTo>
                  <a:pt x="139195" y="132404"/>
                </a:lnTo>
                <a:lnTo>
                  <a:pt x="141672" y="128904"/>
                </a:lnTo>
                <a:lnTo>
                  <a:pt x="89877" y="128904"/>
                </a:lnTo>
                <a:lnTo>
                  <a:pt x="75984" y="128409"/>
                </a:lnTo>
                <a:lnTo>
                  <a:pt x="69329" y="126276"/>
                </a:lnTo>
                <a:lnTo>
                  <a:pt x="39560" y="107327"/>
                </a:lnTo>
                <a:lnTo>
                  <a:pt x="84099" y="37680"/>
                </a:lnTo>
                <a:lnTo>
                  <a:pt x="129736" y="37680"/>
                </a:lnTo>
                <a:lnTo>
                  <a:pt x="128296" y="36392"/>
                </a:lnTo>
                <a:lnTo>
                  <a:pt x="120167" y="30619"/>
                </a:lnTo>
                <a:lnTo>
                  <a:pt x="72326" y="0"/>
                </a:lnTo>
                <a:close/>
              </a:path>
              <a:path w="155575" h="156210">
                <a:moveTo>
                  <a:pt x="129736" y="37680"/>
                </a:moveTo>
                <a:lnTo>
                  <a:pt x="84099" y="37680"/>
                </a:lnTo>
                <a:lnTo>
                  <a:pt x="112598" y="55816"/>
                </a:lnTo>
                <a:lnTo>
                  <a:pt x="117487" y="60972"/>
                </a:lnTo>
                <a:lnTo>
                  <a:pt x="124053" y="73355"/>
                </a:lnTo>
                <a:lnTo>
                  <a:pt x="125514" y="80098"/>
                </a:lnTo>
                <a:lnTo>
                  <a:pt x="124739" y="94589"/>
                </a:lnTo>
                <a:lnTo>
                  <a:pt x="96431" y="127279"/>
                </a:lnTo>
                <a:lnTo>
                  <a:pt x="89877" y="128904"/>
                </a:lnTo>
                <a:lnTo>
                  <a:pt x="141672" y="128904"/>
                </a:lnTo>
                <a:lnTo>
                  <a:pt x="155295" y="90576"/>
                </a:lnTo>
                <a:lnTo>
                  <a:pt x="154900" y="81903"/>
                </a:lnTo>
                <a:lnTo>
                  <a:pt x="135407" y="42757"/>
                </a:lnTo>
                <a:lnTo>
                  <a:pt x="129736" y="37680"/>
                </a:lnTo>
                <a:close/>
              </a:path>
            </a:pathLst>
          </a:custGeom>
          <a:solidFill>
            <a:srgbClr val="ED1C7A"/>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53" name="object 32">
            <a:extLst>
              <a:ext uri="{FF2B5EF4-FFF2-40B4-BE49-F238E27FC236}">
                <a16:creationId xmlns:a16="http://schemas.microsoft.com/office/drawing/2014/main" id="{FFE3A1DF-6C26-4BDE-A7A1-90A1787058AF}"/>
              </a:ext>
            </a:extLst>
          </p:cNvPr>
          <p:cNvSpPr txBox="1"/>
          <p:nvPr/>
        </p:nvSpPr>
        <p:spPr>
          <a:xfrm>
            <a:off x="3477150" y="2999976"/>
            <a:ext cx="2282853" cy="140737"/>
          </a:xfrm>
          <a:prstGeom prst="rect">
            <a:avLst/>
          </a:prstGeom>
        </p:spPr>
        <p:txBody>
          <a:bodyPr vert="horz" wrap="square" lIns="0" tIns="11804" rIns="0" bIns="0" rtlCol="0">
            <a:spAutoFit/>
          </a:bodyPr>
          <a:lstStyle/>
          <a:p>
            <a:pPr marL="11804" marR="4722" lvl="0" indent="0" algn="ctr" defTabSz="849889" rtl="0" eaLnBrk="1" fontAlgn="auto" latinLnBrk="0" hangingPunct="1">
              <a:lnSpc>
                <a:spcPct val="100000"/>
              </a:lnSpc>
              <a:spcBef>
                <a:spcPts val="93"/>
              </a:spcBef>
              <a:spcAft>
                <a:spcPts val="0"/>
              </a:spcAft>
              <a:buClrTx/>
              <a:buSzTx/>
              <a:buFontTx/>
              <a:buNone/>
              <a:tabLst/>
              <a:defRPr/>
            </a:pPr>
            <a:r>
              <a:rPr kumimoji="0" lang="en-GB" sz="837" b="1" i="0" u="none" strike="noStrike" kern="1200" cap="none" spc="37" normalizeH="0" baseline="0" noProof="0">
                <a:ln>
                  <a:noFill/>
                </a:ln>
                <a:solidFill>
                  <a:srgbClr val="151144"/>
                </a:solidFill>
                <a:effectLst/>
                <a:uLnTx/>
                <a:uFillTx/>
                <a:latin typeface="Arial"/>
                <a:ea typeface="+mn-ea"/>
                <a:cs typeface="Arial"/>
                <a:sym typeface="Helvetica Light"/>
              </a:rPr>
              <a:t>From Lab to Market </a:t>
            </a:r>
            <a:endParaRPr kumimoji="0" sz="837" b="0" i="0" u="none" strike="noStrike" kern="1200" cap="none" spc="0" normalizeH="0" baseline="0" noProof="0">
              <a:ln>
                <a:noFill/>
              </a:ln>
              <a:solidFill>
                <a:prstClr val="black"/>
              </a:solidFill>
              <a:effectLst/>
              <a:uLnTx/>
              <a:uFillTx/>
              <a:latin typeface="Arial"/>
              <a:ea typeface="+mn-ea"/>
              <a:cs typeface="Arial"/>
              <a:sym typeface="Helvetica Light"/>
            </a:endParaRPr>
          </a:p>
        </p:txBody>
      </p:sp>
      <p:sp>
        <p:nvSpPr>
          <p:cNvPr id="154" name="object 37">
            <a:extLst>
              <a:ext uri="{FF2B5EF4-FFF2-40B4-BE49-F238E27FC236}">
                <a16:creationId xmlns:a16="http://schemas.microsoft.com/office/drawing/2014/main" id="{B571E6DA-14B2-4A05-B878-EA1818240E6C}"/>
              </a:ext>
            </a:extLst>
          </p:cNvPr>
          <p:cNvSpPr/>
          <p:nvPr/>
        </p:nvSpPr>
        <p:spPr>
          <a:xfrm>
            <a:off x="3636906" y="2958124"/>
            <a:ext cx="2177413" cy="182458"/>
          </a:xfrm>
          <a:custGeom>
            <a:avLst/>
            <a:gdLst/>
            <a:ahLst/>
            <a:cxnLst/>
            <a:rect l="l" t="t" r="r" b="b"/>
            <a:pathLst>
              <a:path w="2635250" h="253364">
                <a:moveTo>
                  <a:pt x="2600236" y="4711"/>
                </a:moveTo>
                <a:lnTo>
                  <a:pt x="2598380" y="1987"/>
                </a:lnTo>
                <a:lnTo>
                  <a:pt x="2601345" y="588"/>
                </a:lnTo>
                <a:lnTo>
                  <a:pt x="2612357" y="73"/>
                </a:lnTo>
                <a:lnTo>
                  <a:pt x="2634640" y="0"/>
                </a:lnTo>
                <a:lnTo>
                  <a:pt x="2273604" y="0"/>
                </a:lnTo>
                <a:lnTo>
                  <a:pt x="727798" y="0"/>
                </a:lnTo>
                <a:lnTo>
                  <a:pt x="0" y="0"/>
                </a:lnTo>
                <a:lnTo>
                  <a:pt x="0" y="253326"/>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55" name="object 38">
            <a:extLst>
              <a:ext uri="{FF2B5EF4-FFF2-40B4-BE49-F238E27FC236}">
                <a16:creationId xmlns:a16="http://schemas.microsoft.com/office/drawing/2014/main" id="{359FDA9B-A531-4261-9299-8EBB8F074548}"/>
              </a:ext>
            </a:extLst>
          </p:cNvPr>
          <p:cNvSpPr/>
          <p:nvPr/>
        </p:nvSpPr>
        <p:spPr>
          <a:xfrm>
            <a:off x="3589631" y="3112335"/>
            <a:ext cx="88764"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56" name="object 88">
            <a:extLst>
              <a:ext uri="{FF2B5EF4-FFF2-40B4-BE49-F238E27FC236}">
                <a16:creationId xmlns:a16="http://schemas.microsoft.com/office/drawing/2014/main" id="{C5EFA2EB-C059-4A2B-B9F9-F0EAAEA6BDA4}"/>
              </a:ext>
            </a:extLst>
          </p:cNvPr>
          <p:cNvSpPr txBox="1"/>
          <p:nvPr/>
        </p:nvSpPr>
        <p:spPr>
          <a:xfrm>
            <a:off x="3775601" y="3517223"/>
            <a:ext cx="1801848" cy="214631"/>
          </a:xfrm>
          <a:prstGeom prst="rect">
            <a:avLst/>
          </a:prstGeom>
        </p:spPr>
        <p:txBody>
          <a:bodyPr vert="horz" wrap="square" lIns="0" tIns="70823" rIns="0" bIns="0" rtlCol="0">
            <a:spAutoFit/>
          </a:bodyPr>
          <a:lstStyle/>
          <a:p>
            <a:pPr marL="11804" marR="0" lvl="0" indent="0" algn="l" defTabSz="849889" rtl="0" eaLnBrk="1" fontAlgn="auto" latinLnBrk="0" hangingPunct="1">
              <a:lnSpc>
                <a:spcPct val="100000"/>
              </a:lnSpc>
              <a:spcBef>
                <a:spcPts val="558"/>
              </a:spcBef>
              <a:spcAft>
                <a:spcPts val="0"/>
              </a:spcAft>
              <a:buClrTx/>
              <a:buSzTx/>
              <a:buFontTx/>
              <a:buNone/>
              <a:tabLst/>
              <a:defRPr/>
            </a:pPr>
            <a:r>
              <a:rPr kumimoji="0" lang="en-GB" sz="930" b="1" i="0" u="none" strike="noStrike" kern="1200" cap="none" spc="14" normalizeH="0" baseline="0" noProof="0">
                <a:ln>
                  <a:noFill/>
                </a:ln>
                <a:solidFill>
                  <a:srgbClr val="F57E20"/>
                </a:solidFill>
                <a:effectLst/>
                <a:uLnTx/>
                <a:uFillTx/>
                <a:latin typeface="Arial"/>
                <a:ea typeface="+mn-ea"/>
                <a:cs typeface="Arial"/>
                <a:sym typeface="Helvetica Light"/>
              </a:rPr>
              <a:t>Pilot Lines &amp; Testing Facilities</a:t>
            </a:r>
          </a:p>
        </p:txBody>
      </p:sp>
      <p:sp>
        <p:nvSpPr>
          <p:cNvPr id="157" name="object 90">
            <a:extLst>
              <a:ext uri="{FF2B5EF4-FFF2-40B4-BE49-F238E27FC236}">
                <a16:creationId xmlns:a16="http://schemas.microsoft.com/office/drawing/2014/main" id="{4198F21B-7451-43DC-A033-6AC81F272BA3}"/>
              </a:ext>
            </a:extLst>
          </p:cNvPr>
          <p:cNvSpPr/>
          <p:nvPr/>
        </p:nvSpPr>
        <p:spPr>
          <a:xfrm>
            <a:off x="3579620" y="3665231"/>
            <a:ext cx="117447" cy="0"/>
          </a:xfrm>
          <a:custGeom>
            <a:avLst/>
            <a:gdLst/>
            <a:ahLst/>
            <a:cxnLst/>
            <a:rect l="l" t="t" r="r" b="b"/>
            <a:pathLst>
              <a:path w="126364">
                <a:moveTo>
                  <a:pt x="126352" y="0"/>
                </a:moveTo>
                <a:lnTo>
                  <a:pt x="0" y="0"/>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58" name="object 91">
            <a:extLst>
              <a:ext uri="{FF2B5EF4-FFF2-40B4-BE49-F238E27FC236}">
                <a16:creationId xmlns:a16="http://schemas.microsoft.com/office/drawing/2014/main" id="{BE12CDE2-2E53-44FC-BC5F-B41A34F08D2E}"/>
              </a:ext>
            </a:extLst>
          </p:cNvPr>
          <p:cNvSpPr/>
          <p:nvPr/>
        </p:nvSpPr>
        <p:spPr>
          <a:xfrm>
            <a:off x="3537448" y="3620852"/>
            <a:ext cx="89119" cy="89119"/>
          </a:xfrm>
          <a:custGeom>
            <a:avLst/>
            <a:gdLst/>
            <a:ahLst/>
            <a:cxnLst/>
            <a:rect l="l" t="t" r="r" b="b"/>
            <a:pathLst>
              <a:path w="95885"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67" name="object 89">
            <a:extLst>
              <a:ext uri="{FF2B5EF4-FFF2-40B4-BE49-F238E27FC236}">
                <a16:creationId xmlns:a16="http://schemas.microsoft.com/office/drawing/2014/main" id="{BC577FDA-0972-44FA-9467-3B78E5F16A66}"/>
              </a:ext>
            </a:extLst>
          </p:cNvPr>
          <p:cNvSpPr txBox="1"/>
          <p:nvPr/>
        </p:nvSpPr>
        <p:spPr>
          <a:xfrm>
            <a:off x="7606179" y="2017468"/>
            <a:ext cx="1869100" cy="527189"/>
          </a:xfrm>
          <a:prstGeom prst="rect">
            <a:avLst/>
          </a:prstGeom>
        </p:spPr>
        <p:txBody>
          <a:bodyPr vert="horz" wrap="square" lIns="0" tIns="11804" rIns="0" bIns="0" rtlCol="0">
            <a:spAutoFit/>
          </a:bodyPr>
          <a:lstStyle/>
          <a:p>
            <a:pPr marL="11804" marR="4722" lvl="0" indent="-590" algn="ctr" defTabSz="849889" rtl="0" eaLnBrk="1" fontAlgn="auto" latinLnBrk="0" hangingPunct="1">
              <a:lnSpc>
                <a:spcPct val="100000"/>
              </a:lnSpc>
              <a:spcBef>
                <a:spcPts val="93"/>
              </a:spcBef>
              <a:spcAft>
                <a:spcPts val="0"/>
              </a:spcAft>
              <a:buClrTx/>
              <a:buSzTx/>
              <a:buFontTx/>
              <a:buNone/>
              <a:tabLst/>
              <a:defRPr/>
            </a:pPr>
            <a:r>
              <a:rPr kumimoji="0" lang="en-US" sz="837" b="0" i="0" u="none" strike="noStrike" kern="1200" cap="none" spc="0" normalizeH="0" baseline="0" noProof="0">
                <a:ln>
                  <a:noFill/>
                </a:ln>
                <a:solidFill>
                  <a:srgbClr val="404040"/>
                </a:solidFill>
                <a:effectLst/>
                <a:uLnTx/>
                <a:uFillTx/>
                <a:latin typeface="Arial" panose="020B0604020202020204" pitchFamily="34" charset="0"/>
                <a:ea typeface="+mn-ea"/>
                <a:cs typeface="+mn-cs"/>
                <a:sym typeface="Helvetica Light"/>
              </a:rPr>
              <a:t>Bolster Europe’s competitiveness and resilience in Semiconductors &amp; </a:t>
            </a:r>
            <a:r>
              <a:rPr kumimoji="0" lang="en-US" sz="837" b="1" i="0" u="none" strike="noStrike" kern="1200" cap="none" spc="0" normalizeH="0" baseline="0" noProof="0">
                <a:ln>
                  <a:noFill/>
                </a:ln>
                <a:solidFill>
                  <a:srgbClr val="404040"/>
                </a:solidFill>
                <a:effectLst/>
                <a:uLnTx/>
                <a:uFillTx/>
                <a:latin typeface="Arial" panose="020B0604020202020204" pitchFamily="34" charset="0"/>
                <a:ea typeface="+mn-ea"/>
                <a:cs typeface="+mn-cs"/>
                <a:sym typeface="Helvetica Light"/>
              </a:rPr>
              <a:t>Quantum chips </a:t>
            </a:r>
            <a:r>
              <a:rPr kumimoji="0" lang="en-US" sz="837" b="0" i="0" u="none" strike="noStrike" kern="1200" cap="none" spc="0" normalizeH="0" baseline="0" noProof="0">
                <a:ln>
                  <a:noFill/>
                </a:ln>
                <a:solidFill>
                  <a:srgbClr val="404040"/>
                </a:solidFill>
                <a:effectLst/>
                <a:uLnTx/>
                <a:uFillTx/>
                <a:latin typeface="Arial" panose="020B0604020202020204" pitchFamily="34" charset="0"/>
                <a:ea typeface="+mn-ea"/>
                <a:cs typeface="+mn-cs"/>
                <a:sym typeface="Helvetica Light"/>
              </a:rPr>
              <a:t>including </a:t>
            </a:r>
            <a:r>
              <a:rPr kumimoji="0" lang="en-US" sz="837" b="1" i="0" u="none" strike="noStrike" kern="1200" cap="none" spc="0" normalizeH="0" baseline="0" noProof="0">
                <a:ln>
                  <a:noFill/>
                </a:ln>
                <a:solidFill>
                  <a:srgbClr val="404040"/>
                </a:solidFill>
                <a:effectLst/>
                <a:uLnTx/>
                <a:uFillTx/>
                <a:latin typeface="Arial" panose="020B0604020202020204" pitchFamily="34" charset="0"/>
                <a:ea typeface="+mn-ea"/>
                <a:cs typeface="+mn-cs"/>
                <a:sym typeface="Helvetica Light"/>
              </a:rPr>
              <a:t>Production Facilities &amp; Quantum Fund</a:t>
            </a:r>
            <a:endParaRPr kumimoji="0" sz="837" b="1" i="0" u="none" strike="noStrike" kern="1200" cap="none" spc="0" normalizeH="0" baseline="0" noProof="0">
              <a:ln>
                <a:noFill/>
              </a:ln>
              <a:solidFill>
                <a:prstClr val="black"/>
              </a:solidFill>
              <a:effectLst/>
              <a:uLnTx/>
              <a:uFillTx/>
              <a:latin typeface="Century Gothic"/>
              <a:ea typeface="+mn-ea"/>
              <a:cs typeface="Century Gothic"/>
              <a:sym typeface="Helvetica Light"/>
            </a:endParaRPr>
          </a:p>
        </p:txBody>
      </p:sp>
      <p:sp>
        <p:nvSpPr>
          <p:cNvPr id="168" name="object 104">
            <a:extLst>
              <a:ext uri="{FF2B5EF4-FFF2-40B4-BE49-F238E27FC236}">
                <a16:creationId xmlns:a16="http://schemas.microsoft.com/office/drawing/2014/main" id="{799DFFCC-CB0C-4F35-91F1-0B79F29E470B}"/>
              </a:ext>
            </a:extLst>
          </p:cNvPr>
          <p:cNvSpPr/>
          <p:nvPr/>
        </p:nvSpPr>
        <p:spPr>
          <a:xfrm>
            <a:off x="7539918" y="1958858"/>
            <a:ext cx="1830768" cy="253782"/>
          </a:xfrm>
          <a:custGeom>
            <a:avLst/>
            <a:gdLst/>
            <a:ahLst/>
            <a:cxnLst/>
            <a:rect l="l" t="t" r="r" b="b"/>
            <a:pathLst>
              <a:path w="1969770" h="273050">
                <a:moveTo>
                  <a:pt x="1969770" y="0"/>
                </a:moveTo>
                <a:lnTo>
                  <a:pt x="630567" y="0"/>
                </a:lnTo>
                <a:lnTo>
                  <a:pt x="0" y="0"/>
                </a:lnTo>
                <a:lnTo>
                  <a:pt x="0" y="272808"/>
                </a:lnTo>
              </a:path>
            </a:pathLst>
          </a:custGeom>
          <a:ln w="12700">
            <a:solidFill>
              <a:srgbClr val="101343"/>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69" name="object 105">
            <a:extLst>
              <a:ext uri="{FF2B5EF4-FFF2-40B4-BE49-F238E27FC236}">
                <a16:creationId xmlns:a16="http://schemas.microsoft.com/office/drawing/2014/main" id="{74CF4B65-2A9B-486B-8970-3E2286A31E06}"/>
              </a:ext>
            </a:extLst>
          </p:cNvPr>
          <p:cNvSpPr/>
          <p:nvPr/>
        </p:nvSpPr>
        <p:spPr>
          <a:xfrm>
            <a:off x="7517415" y="2230629"/>
            <a:ext cx="88765" cy="88764"/>
          </a:xfrm>
          <a:prstGeom prst="rect">
            <a:avLst/>
          </a:prstGeom>
          <a:blipFill>
            <a:blip r:embed="rId3" cstate="print"/>
            <a:stretch>
              <a:fillRect/>
            </a:stretch>
          </a:blipFill>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70" name="object 106">
            <a:extLst>
              <a:ext uri="{FF2B5EF4-FFF2-40B4-BE49-F238E27FC236}">
                <a16:creationId xmlns:a16="http://schemas.microsoft.com/office/drawing/2014/main" id="{BB572794-64F5-47E3-A337-598179F41AE1}"/>
              </a:ext>
            </a:extLst>
          </p:cNvPr>
          <p:cNvSpPr txBox="1"/>
          <p:nvPr/>
        </p:nvSpPr>
        <p:spPr>
          <a:xfrm>
            <a:off x="7653002" y="1340856"/>
            <a:ext cx="1553969" cy="162089"/>
          </a:xfrm>
          <a:prstGeom prst="rect">
            <a:avLst/>
          </a:prstGeom>
        </p:spPr>
        <p:txBody>
          <a:bodyPr vert="horz" wrap="square" lIns="0" tIns="11804" rIns="0" bIns="0" rtlCol="0">
            <a:spAutoFit/>
          </a:bodyPr>
          <a:lstStyle/>
          <a:p>
            <a:pPr marL="11804" marR="0" lvl="0" indent="0" algn="ctr" defTabSz="849889" rtl="0" eaLnBrk="1" fontAlgn="auto" latinLnBrk="0" hangingPunct="1">
              <a:lnSpc>
                <a:spcPct val="100000"/>
              </a:lnSpc>
              <a:spcBef>
                <a:spcPts val="93"/>
              </a:spcBef>
              <a:spcAft>
                <a:spcPts val="0"/>
              </a:spcAft>
              <a:buClrTx/>
              <a:buSzTx/>
              <a:buFontTx/>
              <a:buNone/>
              <a:tabLst/>
              <a:defRPr/>
            </a:pPr>
            <a:r>
              <a:rPr kumimoji="0" lang="en-GB" sz="976" b="1" i="0" u="none" strike="noStrike" kern="1200" cap="none" spc="42" normalizeH="0" baseline="0" noProof="0">
                <a:ln>
                  <a:noFill/>
                </a:ln>
                <a:solidFill>
                  <a:srgbClr val="151144"/>
                </a:solidFill>
                <a:effectLst/>
                <a:uLnTx/>
                <a:uFillTx/>
                <a:latin typeface="Arial"/>
                <a:ea typeface="+mn-ea"/>
                <a:cs typeface="Arial"/>
                <a:sym typeface="Helvetica Light"/>
              </a:rPr>
              <a:t>European Chips Act</a:t>
            </a:r>
            <a:endParaRPr kumimoji="0" sz="976" b="0" i="0" u="none" strike="noStrike" kern="1200" cap="none" spc="0" normalizeH="0" baseline="0" noProof="0">
              <a:ln>
                <a:noFill/>
              </a:ln>
              <a:solidFill>
                <a:prstClr val="black"/>
              </a:solidFill>
              <a:effectLst/>
              <a:uLnTx/>
              <a:uFillTx/>
              <a:latin typeface="Arial"/>
              <a:ea typeface="+mn-ea"/>
              <a:cs typeface="Arial"/>
              <a:sym typeface="Helvetica Light"/>
            </a:endParaRPr>
          </a:p>
        </p:txBody>
      </p:sp>
      <p:pic>
        <p:nvPicPr>
          <p:cNvPr id="174" name="Graphic 173" descr="Processor with solid fill">
            <a:extLst>
              <a:ext uri="{FF2B5EF4-FFF2-40B4-BE49-F238E27FC236}">
                <a16:creationId xmlns:a16="http://schemas.microsoft.com/office/drawing/2014/main" id="{3CEDC807-B9EC-45C1-AC9B-70402E19BA2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29986" y="1564642"/>
            <a:ext cx="321268" cy="321268"/>
          </a:xfrm>
          <a:prstGeom prst="rect">
            <a:avLst/>
          </a:prstGeom>
        </p:spPr>
      </p:pic>
      <p:pic>
        <p:nvPicPr>
          <p:cNvPr id="175" name="Graphic 174" descr="Factory with solid fill">
            <a:extLst>
              <a:ext uri="{FF2B5EF4-FFF2-40B4-BE49-F238E27FC236}">
                <a16:creationId xmlns:a16="http://schemas.microsoft.com/office/drawing/2014/main" id="{A8D5D93A-65A8-495F-B235-E47A699DC146}"/>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068403" y="1501977"/>
            <a:ext cx="393364" cy="393364"/>
          </a:xfrm>
          <a:prstGeom prst="rect">
            <a:avLst/>
          </a:prstGeom>
        </p:spPr>
      </p:pic>
      <p:pic>
        <p:nvPicPr>
          <p:cNvPr id="177" name="Graphic 176" descr="Remote learning science with solid fill">
            <a:extLst>
              <a:ext uri="{FF2B5EF4-FFF2-40B4-BE49-F238E27FC236}">
                <a16:creationId xmlns:a16="http://schemas.microsoft.com/office/drawing/2014/main" id="{51C4FD80-B142-40C1-9970-C1A122AFB1F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012062" y="3152880"/>
            <a:ext cx="393746" cy="393746"/>
          </a:xfrm>
          <a:prstGeom prst="rect">
            <a:avLst/>
          </a:prstGeom>
        </p:spPr>
      </p:pic>
      <p:pic>
        <p:nvPicPr>
          <p:cNvPr id="179" name="Graphic 178" descr="Remote work outline">
            <a:extLst>
              <a:ext uri="{FF2B5EF4-FFF2-40B4-BE49-F238E27FC236}">
                <a16:creationId xmlns:a16="http://schemas.microsoft.com/office/drawing/2014/main" id="{AE0D7EFF-EA8F-465C-8FD7-15EE66103173}"/>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97192" y="3116964"/>
            <a:ext cx="492031" cy="492031"/>
          </a:xfrm>
          <a:prstGeom prst="rect">
            <a:avLst/>
          </a:prstGeom>
        </p:spPr>
      </p:pic>
      <p:pic>
        <p:nvPicPr>
          <p:cNvPr id="162" name="Image" descr="Image">
            <a:extLst>
              <a:ext uri="{FF2B5EF4-FFF2-40B4-BE49-F238E27FC236}">
                <a16:creationId xmlns:a16="http://schemas.microsoft.com/office/drawing/2014/main" id="{96E0FA43-69F9-4ED7-942B-0D74259D08E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7524" y="5560977"/>
            <a:ext cx="277943" cy="891716"/>
          </a:xfrm>
          <a:prstGeom prst="rect">
            <a:avLst/>
          </a:prstGeom>
          <a:ln w="12700">
            <a:miter lim="400000"/>
          </a:ln>
        </p:spPr>
      </p:pic>
      <p:pic>
        <p:nvPicPr>
          <p:cNvPr id="164" name="Image" descr="Image">
            <a:extLst>
              <a:ext uri="{FF2B5EF4-FFF2-40B4-BE49-F238E27FC236}">
                <a16:creationId xmlns:a16="http://schemas.microsoft.com/office/drawing/2014/main" id="{CAD811EF-F29C-4759-91FC-331F4BB55D6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6129" y="5560977"/>
            <a:ext cx="277943" cy="891716"/>
          </a:xfrm>
          <a:prstGeom prst="rect">
            <a:avLst/>
          </a:prstGeom>
          <a:ln w="12700">
            <a:miter lim="400000"/>
          </a:ln>
        </p:spPr>
      </p:pic>
      <p:grpSp>
        <p:nvGrpSpPr>
          <p:cNvPr id="146" name="Group 145"/>
          <p:cNvGrpSpPr/>
          <p:nvPr/>
        </p:nvGrpSpPr>
        <p:grpSpPr>
          <a:xfrm>
            <a:off x="369620" y="4326448"/>
            <a:ext cx="2124488" cy="2015666"/>
            <a:chOff x="744573" y="8187187"/>
            <a:chExt cx="4248976" cy="4031331"/>
          </a:xfrm>
        </p:grpSpPr>
        <p:sp>
          <p:nvSpPr>
            <p:cNvPr id="138" name="object 138"/>
            <p:cNvSpPr/>
            <p:nvPr/>
          </p:nvSpPr>
          <p:spPr>
            <a:xfrm>
              <a:off x="2378778" y="12218518"/>
              <a:ext cx="35411" cy="0"/>
            </a:xfrm>
            <a:custGeom>
              <a:avLst/>
              <a:gdLst/>
              <a:ahLst/>
              <a:cxnLst/>
              <a:rect l="l" t="t" r="r" b="b"/>
              <a:pathLst>
                <a:path w="19050">
                  <a:moveTo>
                    <a:pt x="0" y="0"/>
                  </a:moveTo>
                  <a:lnTo>
                    <a:pt x="19050" y="0"/>
                  </a:lnTo>
                </a:path>
              </a:pathLst>
            </a:custGeom>
            <a:ln w="12700">
              <a:solidFill>
                <a:srgbClr val="939598"/>
              </a:solidFill>
            </a:ln>
          </p:spPr>
          <p:txBody>
            <a:bodyPr wrap="square" lIns="0" tIns="0" rIns="0" bIns="0" rtlCol="0"/>
            <a:lstStyle/>
            <a:p>
              <a:pPr marL="0" marR="0" lvl="0" indent="0" algn="l" defTabSz="849889" rtl="0" eaLnBrk="1" fontAlgn="auto" latinLnBrk="0" hangingPunct="1">
                <a:lnSpc>
                  <a:spcPct val="100000"/>
                </a:lnSpc>
                <a:spcBef>
                  <a:spcPts val="0"/>
                </a:spcBef>
                <a:spcAft>
                  <a:spcPts val="0"/>
                </a:spcAft>
                <a:buClrTx/>
                <a:buSzTx/>
                <a:buFontTx/>
                <a:buNone/>
                <a:tabLst/>
                <a:defRPr/>
              </a:pPr>
              <a:endParaRPr kumimoji="0" sz="1673" b="0" i="0" u="none" strike="noStrike" kern="1200" cap="none" spc="0" normalizeH="0" baseline="0" noProof="0">
                <a:ln>
                  <a:noFill/>
                </a:ln>
                <a:solidFill>
                  <a:prstClr val="black"/>
                </a:solidFill>
                <a:effectLst/>
                <a:uLnTx/>
                <a:uFillTx/>
                <a:latin typeface="Calibri"/>
                <a:ea typeface="+mn-ea"/>
                <a:cs typeface="+mn-cs"/>
                <a:sym typeface="Helvetica Light"/>
              </a:endParaRPr>
            </a:p>
          </p:txBody>
        </p:sp>
        <p:sp>
          <p:nvSpPr>
            <p:cNvPr id="185" name="Compass Rose">
              <a:extLst>
                <a:ext uri="{FF2B5EF4-FFF2-40B4-BE49-F238E27FC236}">
                  <a16:creationId xmlns:a16="http://schemas.microsoft.com/office/drawing/2014/main" id="{809E080E-CE6E-44D0-A28B-5B45091E2B78}"/>
                </a:ext>
              </a:extLst>
            </p:cNvPr>
            <p:cNvSpPr/>
            <p:nvPr/>
          </p:nvSpPr>
          <p:spPr>
            <a:xfrm>
              <a:off x="3729086" y="8187187"/>
              <a:ext cx="1264463" cy="1257260"/>
            </a:xfrm>
            <a:custGeom>
              <a:avLst/>
              <a:gdLst/>
              <a:ahLst/>
              <a:cxnLst>
                <a:cxn ang="0">
                  <a:pos x="wd2" y="hd2"/>
                </a:cxn>
                <a:cxn ang="5400000">
                  <a:pos x="wd2" y="hd2"/>
                </a:cxn>
                <a:cxn ang="10800000">
                  <a:pos x="wd2" y="hd2"/>
                </a:cxn>
                <a:cxn ang="16200000">
                  <a:pos x="wd2" y="hd2"/>
                </a:cxn>
              </a:cxnLst>
              <a:rect l="0" t="0" r="r" b="b"/>
              <a:pathLst>
                <a:path w="21497" h="21548" extrusionOk="0">
                  <a:moveTo>
                    <a:pt x="10800" y="0"/>
                  </a:moveTo>
                  <a:cubicBezTo>
                    <a:pt x="10772" y="0"/>
                    <a:pt x="10743" y="52"/>
                    <a:pt x="10721" y="155"/>
                  </a:cubicBezTo>
                  <a:lnTo>
                    <a:pt x="10375" y="1796"/>
                  </a:lnTo>
                  <a:cubicBezTo>
                    <a:pt x="5746" y="1987"/>
                    <a:pt x="2007" y="5696"/>
                    <a:pt x="1760" y="10321"/>
                  </a:cubicBezTo>
                  <a:lnTo>
                    <a:pt x="154" y="10646"/>
                  </a:lnTo>
                  <a:cubicBezTo>
                    <a:pt x="-52" y="10688"/>
                    <a:pt x="-52" y="10758"/>
                    <a:pt x="154" y="10801"/>
                  </a:cubicBezTo>
                  <a:lnTo>
                    <a:pt x="1754" y="11141"/>
                  </a:lnTo>
                  <a:cubicBezTo>
                    <a:pt x="1924" y="15816"/>
                    <a:pt x="5656" y="19594"/>
                    <a:pt x="10305" y="19821"/>
                  </a:cubicBezTo>
                  <a:lnTo>
                    <a:pt x="10620" y="21394"/>
                  </a:lnTo>
                  <a:cubicBezTo>
                    <a:pt x="10662" y="21600"/>
                    <a:pt x="10731" y="21600"/>
                    <a:pt x="10775" y="21394"/>
                  </a:cubicBezTo>
                  <a:lnTo>
                    <a:pt x="11106" y="19825"/>
                  </a:lnTo>
                  <a:cubicBezTo>
                    <a:pt x="15766" y="19641"/>
                    <a:pt x="19527" y="15891"/>
                    <a:pt x="19740" y="11227"/>
                  </a:cubicBezTo>
                  <a:lnTo>
                    <a:pt x="21342" y="10902"/>
                  </a:lnTo>
                  <a:cubicBezTo>
                    <a:pt x="21548" y="10861"/>
                    <a:pt x="21548" y="10791"/>
                    <a:pt x="21342" y="10747"/>
                  </a:cubicBezTo>
                  <a:lnTo>
                    <a:pt x="19740" y="10407"/>
                  </a:lnTo>
                  <a:cubicBezTo>
                    <a:pt x="19536" y="5770"/>
                    <a:pt x="15825" y="2031"/>
                    <a:pt x="11207" y="1798"/>
                  </a:cubicBezTo>
                  <a:lnTo>
                    <a:pt x="10876" y="155"/>
                  </a:lnTo>
                  <a:cubicBezTo>
                    <a:pt x="10855" y="52"/>
                    <a:pt x="10828" y="0"/>
                    <a:pt x="10800" y="0"/>
                  </a:cubicBezTo>
                  <a:close/>
                  <a:moveTo>
                    <a:pt x="10128" y="2961"/>
                  </a:moveTo>
                  <a:lnTo>
                    <a:pt x="9084" y="7911"/>
                  </a:lnTo>
                  <a:lnTo>
                    <a:pt x="5355" y="5093"/>
                  </a:lnTo>
                  <a:cubicBezTo>
                    <a:pt x="6623" y="3891"/>
                    <a:pt x="8286" y="3106"/>
                    <a:pt x="10128" y="2961"/>
                  </a:cubicBezTo>
                  <a:close/>
                  <a:moveTo>
                    <a:pt x="11442" y="2968"/>
                  </a:moveTo>
                  <a:cubicBezTo>
                    <a:pt x="13320" y="3134"/>
                    <a:pt x="15011" y="3963"/>
                    <a:pt x="16277" y="5222"/>
                  </a:cubicBezTo>
                  <a:lnTo>
                    <a:pt x="12463" y="8045"/>
                  </a:lnTo>
                  <a:lnTo>
                    <a:pt x="11442" y="2968"/>
                  </a:lnTo>
                  <a:close/>
                  <a:moveTo>
                    <a:pt x="5095" y="5348"/>
                  </a:moveTo>
                  <a:lnTo>
                    <a:pt x="7854" y="9089"/>
                  </a:lnTo>
                  <a:lnTo>
                    <a:pt x="2927" y="10086"/>
                  </a:lnTo>
                  <a:cubicBezTo>
                    <a:pt x="3094" y="8254"/>
                    <a:pt x="3889" y="6602"/>
                    <a:pt x="5095" y="5348"/>
                  </a:cubicBezTo>
                  <a:close/>
                  <a:moveTo>
                    <a:pt x="16510" y="5465"/>
                  </a:moveTo>
                  <a:cubicBezTo>
                    <a:pt x="17671" y="6721"/>
                    <a:pt x="18428" y="8354"/>
                    <a:pt x="18576" y="10160"/>
                  </a:cubicBezTo>
                  <a:lnTo>
                    <a:pt x="13748" y="9136"/>
                  </a:lnTo>
                  <a:lnTo>
                    <a:pt x="16510" y="5465"/>
                  </a:lnTo>
                  <a:close/>
                  <a:moveTo>
                    <a:pt x="10684" y="9451"/>
                  </a:moveTo>
                  <a:cubicBezTo>
                    <a:pt x="11108" y="9431"/>
                    <a:pt x="11535" y="9615"/>
                    <a:pt x="11808" y="9981"/>
                  </a:cubicBezTo>
                  <a:cubicBezTo>
                    <a:pt x="12244" y="10568"/>
                    <a:pt x="12124" y="11399"/>
                    <a:pt x="11539" y="11837"/>
                  </a:cubicBezTo>
                  <a:cubicBezTo>
                    <a:pt x="10954" y="12274"/>
                    <a:pt x="10125" y="12154"/>
                    <a:pt x="9688" y="11567"/>
                  </a:cubicBezTo>
                  <a:cubicBezTo>
                    <a:pt x="9252" y="10980"/>
                    <a:pt x="9372" y="10150"/>
                    <a:pt x="9957" y="9712"/>
                  </a:cubicBezTo>
                  <a:cubicBezTo>
                    <a:pt x="10177" y="9548"/>
                    <a:pt x="10430" y="9463"/>
                    <a:pt x="10684" y="9451"/>
                  </a:cubicBezTo>
                  <a:close/>
                  <a:moveTo>
                    <a:pt x="2915" y="11387"/>
                  </a:moveTo>
                  <a:lnTo>
                    <a:pt x="7972" y="12459"/>
                  </a:lnTo>
                  <a:lnTo>
                    <a:pt x="5102" y="16278"/>
                  </a:lnTo>
                  <a:cubicBezTo>
                    <a:pt x="3860" y="14990"/>
                    <a:pt x="3053" y="13280"/>
                    <a:pt x="2915" y="11387"/>
                  </a:cubicBezTo>
                  <a:close/>
                  <a:moveTo>
                    <a:pt x="18574" y="11461"/>
                  </a:moveTo>
                  <a:cubicBezTo>
                    <a:pt x="18421" y="13322"/>
                    <a:pt x="17623" y="15001"/>
                    <a:pt x="16401" y="16271"/>
                  </a:cubicBezTo>
                  <a:lnTo>
                    <a:pt x="13596" y="12468"/>
                  </a:lnTo>
                  <a:lnTo>
                    <a:pt x="18574" y="11461"/>
                  </a:lnTo>
                  <a:close/>
                  <a:moveTo>
                    <a:pt x="12399" y="13700"/>
                  </a:moveTo>
                  <a:lnTo>
                    <a:pt x="16141" y="16527"/>
                  </a:lnTo>
                  <a:cubicBezTo>
                    <a:pt x="14870" y="17732"/>
                    <a:pt x="13201" y="18518"/>
                    <a:pt x="11353" y="18660"/>
                  </a:cubicBezTo>
                  <a:lnTo>
                    <a:pt x="12399" y="13700"/>
                  </a:lnTo>
                  <a:close/>
                  <a:moveTo>
                    <a:pt x="9094" y="13803"/>
                  </a:moveTo>
                  <a:lnTo>
                    <a:pt x="10070" y="18653"/>
                  </a:lnTo>
                  <a:cubicBezTo>
                    <a:pt x="8264" y="18497"/>
                    <a:pt x="6631" y="17728"/>
                    <a:pt x="5380" y="16554"/>
                  </a:cubicBezTo>
                  <a:lnTo>
                    <a:pt x="9094" y="13803"/>
                  </a:lnTo>
                  <a:close/>
                </a:path>
              </a:pathLst>
            </a:custGeom>
            <a:noFill/>
            <a:ln w="28575" cap="flat">
              <a:solidFill>
                <a:srgbClr val="929292"/>
              </a:solidFill>
              <a:prstDash val="solid"/>
              <a:miter lim="400000"/>
            </a:ln>
            <a:effectLst/>
          </p:spPr>
          <p:txBody>
            <a:bodyPr wrap="square" lIns="25400" tIns="25400" rIns="25400" bIns="254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tab pos="184150" algn="l"/>
                </a:tabLst>
                <a:defRPr sz="320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86" name="object 2">
              <a:extLst>
                <a:ext uri="{FF2B5EF4-FFF2-40B4-BE49-F238E27FC236}">
                  <a16:creationId xmlns:a16="http://schemas.microsoft.com/office/drawing/2014/main" id="{59972A68-1B69-4CFA-B66B-F676FE483F24}"/>
                </a:ext>
              </a:extLst>
            </p:cNvPr>
            <p:cNvSpPr txBox="1"/>
            <p:nvPr/>
          </p:nvSpPr>
          <p:spPr>
            <a:xfrm>
              <a:off x="810015" y="8569805"/>
              <a:ext cx="2657914" cy="320600"/>
            </a:xfrm>
            <a:prstGeom prst="rect">
              <a:avLst/>
            </a:prstGeom>
          </p:spPr>
          <p:txBody>
            <a:bodyPr vert="horz" wrap="square" lIns="0" tIns="6350" rIns="0" bIns="0" rtlCol="0">
              <a:spAutoFit/>
            </a:bodyPr>
            <a:lstStyle/>
            <a:p>
              <a:pPr marL="6350" marR="2540" lvl="0" indent="-318" algn="ctr" defTabSz="410766" rtl="0" eaLnBrk="1" fontAlgn="auto" latinLnBrk="0" hangingPunct="0">
                <a:lnSpc>
                  <a:spcPct val="100000"/>
                </a:lnSpc>
                <a:spcBef>
                  <a:spcPts val="50"/>
                </a:spcBef>
                <a:spcAft>
                  <a:spcPts val="0"/>
                </a:spcAft>
                <a:buClrTx/>
                <a:buSzTx/>
                <a:buFontTx/>
                <a:buNone/>
                <a:tabLst/>
                <a:defRPr/>
              </a:pPr>
              <a:r>
                <a:rPr kumimoji="0" lang="en-GB" sz="1000" b="1" i="0" u="none" strike="noStrike" kern="0" cap="none" spc="25" normalizeH="0" baseline="0" noProof="0">
                  <a:ln>
                    <a:noFill/>
                  </a:ln>
                  <a:solidFill>
                    <a:srgbClr val="151144"/>
                  </a:solidFill>
                  <a:effectLst/>
                  <a:uLnTx/>
                  <a:uFillTx/>
                  <a:latin typeface="Arial"/>
                  <a:ea typeface="+mn-ea"/>
                  <a:cs typeface="Arial"/>
                  <a:sym typeface="Helvetica Light"/>
                </a:rPr>
                <a:t>DIGITAL DECADE</a:t>
              </a:r>
              <a:endParaRPr kumimoji="0" lang="en-GB" sz="1000" b="0" i="0" u="none" strike="noStrike" kern="0" cap="none" spc="0" normalizeH="0" baseline="0" noProof="0">
                <a:ln>
                  <a:noFill/>
                </a:ln>
                <a:solidFill>
                  <a:srgbClr val="000000"/>
                </a:solidFill>
                <a:effectLst/>
                <a:uLnTx/>
                <a:uFillTx/>
                <a:latin typeface="Arial"/>
                <a:ea typeface="+mn-ea"/>
                <a:cs typeface="Arial"/>
                <a:sym typeface="Helvetica Light"/>
              </a:endParaRPr>
            </a:p>
          </p:txBody>
        </p:sp>
        <p:sp>
          <p:nvSpPr>
            <p:cNvPr id="187" name="object 91">
              <a:extLst>
                <a:ext uri="{FF2B5EF4-FFF2-40B4-BE49-F238E27FC236}">
                  <a16:creationId xmlns:a16="http://schemas.microsoft.com/office/drawing/2014/main" id="{B373656C-1ACC-41B2-B398-F4D7B4002E2B}"/>
                </a:ext>
              </a:extLst>
            </p:cNvPr>
            <p:cNvSpPr/>
            <p:nvPr/>
          </p:nvSpPr>
          <p:spPr>
            <a:xfrm>
              <a:off x="744573" y="9164850"/>
              <a:ext cx="95885" cy="95885"/>
            </a:xfrm>
            <a:custGeom>
              <a:avLst/>
              <a:gdLst/>
              <a:ahLst/>
              <a:cxnLst/>
              <a:rect l="l" t="t" r="r" b="b"/>
              <a:pathLst>
                <a:path w="95885"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ctr" defTabSz="410766"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mn-cs"/>
                <a:sym typeface="Helvetica Light"/>
              </a:endParaRPr>
            </a:p>
          </p:txBody>
        </p:sp>
        <p:sp>
          <p:nvSpPr>
            <p:cNvPr id="188" name="object 90">
              <a:extLst>
                <a:ext uri="{FF2B5EF4-FFF2-40B4-BE49-F238E27FC236}">
                  <a16:creationId xmlns:a16="http://schemas.microsoft.com/office/drawing/2014/main" id="{851C9FC3-B6D3-4EEF-B0F1-85B0282A4A65}"/>
                </a:ext>
              </a:extLst>
            </p:cNvPr>
            <p:cNvSpPr/>
            <p:nvPr/>
          </p:nvSpPr>
          <p:spPr>
            <a:xfrm>
              <a:off x="777276" y="9212792"/>
              <a:ext cx="126364" cy="0"/>
            </a:xfrm>
            <a:custGeom>
              <a:avLst/>
              <a:gdLst/>
              <a:ahLst/>
              <a:cxnLst/>
              <a:rect l="l" t="t" r="r" b="b"/>
              <a:pathLst>
                <a:path w="126364">
                  <a:moveTo>
                    <a:pt x="126352" y="0"/>
                  </a:moveTo>
                  <a:lnTo>
                    <a:pt x="0" y="0"/>
                  </a:lnTo>
                </a:path>
              </a:pathLst>
            </a:custGeom>
            <a:ln w="12700">
              <a:solidFill>
                <a:srgbClr val="101343"/>
              </a:solidFill>
            </a:ln>
          </p:spPr>
          <p:txBody>
            <a:bodyPr wrap="square" lIns="0" tIns="0" rIns="0" bIns="0" rtlCol="0"/>
            <a:lstStyle/>
            <a:p>
              <a:pPr marL="0" marR="0" lvl="0" indent="0" algn="ctr" defTabSz="410766"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mn-cs"/>
                <a:sym typeface="Helvetica Light"/>
              </a:endParaRPr>
            </a:p>
          </p:txBody>
        </p:sp>
        <p:sp>
          <p:nvSpPr>
            <p:cNvPr id="189" name="TextBox 188">
              <a:extLst>
                <a:ext uri="{FF2B5EF4-FFF2-40B4-BE49-F238E27FC236}">
                  <a16:creationId xmlns:a16="http://schemas.microsoft.com/office/drawing/2014/main" id="{50BB060F-AAC6-4521-8F58-F6C6FBD51D6B}"/>
                </a:ext>
              </a:extLst>
            </p:cNvPr>
            <p:cNvSpPr txBox="1"/>
            <p:nvPr/>
          </p:nvSpPr>
          <p:spPr>
            <a:xfrm>
              <a:off x="943941" y="9047823"/>
              <a:ext cx="2914620" cy="923330"/>
            </a:xfrm>
            <a:prstGeom prst="rect">
              <a:avLst/>
            </a:prstGeom>
            <a:noFill/>
          </p:spPr>
          <p:txBody>
            <a:bodyPr wrap="square" rtlCol="0">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800" b="0" i="0" u="none" strike="noStrike" kern="0" cap="none" spc="50" normalizeH="0" baseline="0" noProof="0">
                  <a:ln>
                    <a:noFill/>
                  </a:ln>
                  <a:solidFill>
                    <a:srgbClr val="151144"/>
                  </a:solidFill>
                  <a:effectLst/>
                  <a:uLnTx/>
                  <a:uFillTx/>
                  <a:latin typeface="Helvetica Light"/>
                  <a:ea typeface="+mn-ea"/>
                  <a:cs typeface="Calibri"/>
                  <a:sym typeface="Helvetica Light"/>
                </a:rPr>
                <a:t>2025 –</a:t>
              </a:r>
              <a:r>
                <a:rPr kumimoji="0" lang="en-US" sz="800" b="0" i="0" u="none" strike="noStrike" kern="0" cap="none" spc="50" normalizeH="0" baseline="0" noProof="0">
                  <a:ln>
                    <a:noFill/>
                  </a:ln>
                  <a:solidFill>
                    <a:srgbClr val="151144"/>
                  </a:solidFill>
                  <a:effectLst/>
                  <a:uLnTx/>
                  <a:uFillTx/>
                  <a:latin typeface="Helvetica Light"/>
                  <a:ea typeface="+mn-ea"/>
                  <a:cs typeface="Calibri"/>
                  <a:sym typeface="Helvetica Light"/>
                </a:rPr>
                <a:t> Europe’s </a:t>
              </a:r>
              <a:r>
                <a:rPr kumimoji="0" lang="en-US" sz="800" b="1" i="0" u="none" strike="noStrike" kern="0" cap="none" spc="50" normalizeH="0" baseline="0" noProof="0">
                  <a:ln>
                    <a:noFill/>
                  </a:ln>
                  <a:solidFill>
                    <a:srgbClr val="151144"/>
                  </a:solidFill>
                  <a:effectLst/>
                  <a:uLnTx/>
                  <a:uFillTx/>
                  <a:latin typeface="Helvetica Light"/>
                  <a:ea typeface="+mn-ea"/>
                  <a:cs typeface="Calibri"/>
                  <a:sym typeface="Helvetica Light"/>
                </a:rPr>
                <a:t>first computer with quantum acceleration</a:t>
              </a:r>
              <a:endParaRPr kumimoji="0" lang="en-GB" sz="800" b="1" i="0" u="none" strike="noStrike" kern="0" cap="none" spc="50" normalizeH="0" baseline="0" noProof="0">
                <a:ln>
                  <a:noFill/>
                </a:ln>
                <a:solidFill>
                  <a:srgbClr val="151144"/>
                </a:solidFill>
                <a:effectLst/>
                <a:uLnTx/>
                <a:uFillTx/>
                <a:latin typeface="Helvetica Light"/>
                <a:ea typeface="+mn-ea"/>
                <a:cs typeface="Calibri"/>
                <a:sym typeface="Helvetica Light"/>
              </a:endParaRPr>
            </a:p>
          </p:txBody>
        </p:sp>
        <p:sp>
          <p:nvSpPr>
            <p:cNvPr id="192" name="TextBox 191">
              <a:extLst>
                <a:ext uri="{FF2B5EF4-FFF2-40B4-BE49-F238E27FC236}">
                  <a16:creationId xmlns:a16="http://schemas.microsoft.com/office/drawing/2014/main" id="{8F9427B2-2BB2-4FD8-9410-F53FB8DF5783}"/>
                </a:ext>
              </a:extLst>
            </p:cNvPr>
            <p:cNvSpPr txBox="1"/>
            <p:nvPr/>
          </p:nvSpPr>
          <p:spPr>
            <a:xfrm>
              <a:off x="907249" y="9920535"/>
              <a:ext cx="3323972" cy="923330"/>
            </a:xfrm>
            <a:prstGeom prst="rect">
              <a:avLst/>
            </a:prstGeom>
            <a:noFill/>
          </p:spPr>
          <p:txBody>
            <a:bodyPr wrap="square" rtlCol="0">
              <a:spAutoFit/>
            </a:body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800" b="0" i="0" u="none" strike="noStrike" kern="0" cap="none" spc="50" normalizeH="0" baseline="0" noProof="0">
                  <a:ln>
                    <a:noFill/>
                  </a:ln>
                  <a:solidFill>
                    <a:srgbClr val="151144"/>
                  </a:solidFill>
                  <a:effectLst/>
                  <a:uLnTx/>
                  <a:uFillTx/>
                  <a:latin typeface="Helvetica Light"/>
                  <a:ea typeface="+mn-ea"/>
                  <a:cs typeface="Calibri"/>
                  <a:sym typeface="Helvetica Light"/>
                </a:rPr>
                <a:t>2030 -</a:t>
              </a:r>
              <a:r>
                <a:rPr kumimoji="0" lang="en-US" sz="800" b="0" i="0" u="none" strike="noStrike" kern="0" cap="none" spc="50" normalizeH="0" baseline="0" noProof="0">
                  <a:ln>
                    <a:noFill/>
                  </a:ln>
                  <a:solidFill>
                    <a:srgbClr val="151144"/>
                  </a:solidFill>
                  <a:effectLst/>
                  <a:uLnTx/>
                  <a:uFillTx/>
                  <a:latin typeface="Helvetica Light"/>
                  <a:ea typeface="+mn-ea"/>
                  <a:cs typeface="Calibri"/>
                  <a:sym typeface="Helvetica Light"/>
                </a:rPr>
                <a:t> Europe to be at the </a:t>
              </a:r>
              <a:r>
                <a:rPr kumimoji="0" lang="en-US" sz="800" b="1" i="0" u="none" strike="noStrike" kern="0" cap="none" spc="50" normalizeH="0" baseline="0" noProof="0">
                  <a:ln>
                    <a:noFill/>
                  </a:ln>
                  <a:solidFill>
                    <a:srgbClr val="151144"/>
                  </a:solidFill>
                  <a:effectLst/>
                  <a:uLnTx/>
                  <a:uFillTx/>
                  <a:latin typeface="Helvetica Light"/>
                  <a:ea typeface="+mn-ea"/>
                  <a:cs typeface="Calibri"/>
                  <a:sym typeface="Helvetica Light"/>
                </a:rPr>
                <a:t>cutting edge of quantum capabilities</a:t>
              </a:r>
              <a:endParaRPr kumimoji="0" lang="en-GB" sz="800" b="1" i="0" u="none" strike="noStrike" kern="0" cap="none" spc="50" normalizeH="0" baseline="0" noProof="0">
                <a:ln>
                  <a:noFill/>
                </a:ln>
                <a:solidFill>
                  <a:srgbClr val="151144"/>
                </a:solidFill>
                <a:effectLst/>
                <a:uLnTx/>
                <a:uFillTx/>
                <a:latin typeface="Helvetica Light"/>
                <a:ea typeface="+mn-ea"/>
                <a:cs typeface="Calibri"/>
                <a:sym typeface="Helvetica Light"/>
              </a:endParaRPr>
            </a:p>
          </p:txBody>
        </p:sp>
        <p:grpSp>
          <p:nvGrpSpPr>
            <p:cNvPr id="145" name="Group 144"/>
            <p:cNvGrpSpPr/>
            <p:nvPr/>
          </p:nvGrpSpPr>
          <p:grpSpPr>
            <a:xfrm>
              <a:off x="744573" y="9997575"/>
              <a:ext cx="146720" cy="95885"/>
              <a:chOff x="762072" y="10027941"/>
              <a:chExt cx="146720" cy="95885"/>
            </a:xfrm>
          </p:grpSpPr>
          <p:sp>
            <p:nvSpPr>
              <p:cNvPr id="193" name="object 91">
                <a:extLst>
                  <a:ext uri="{FF2B5EF4-FFF2-40B4-BE49-F238E27FC236}">
                    <a16:creationId xmlns:a16="http://schemas.microsoft.com/office/drawing/2014/main" id="{D272CBC3-EF38-45ED-8EF1-08B20079186F}"/>
                  </a:ext>
                </a:extLst>
              </p:cNvPr>
              <p:cNvSpPr/>
              <p:nvPr/>
            </p:nvSpPr>
            <p:spPr>
              <a:xfrm>
                <a:off x="762072" y="10027941"/>
                <a:ext cx="95885" cy="95885"/>
              </a:xfrm>
              <a:custGeom>
                <a:avLst/>
                <a:gdLst/>
                <a:ahLst/>
                <a:cxnLst/>
                <a:rect l="l" t="t" r="r" b="b"/>
                <a:pathLst>
                  <a:path w="95885" h="95885">
                    <a:moveTo>
                      <a:pt x="47751" y="0"/>
                    </a:moveTo>
                    <a:lnTo>
                      <a:pt x="29167" y="3753"/>
                    </a:lnTo>
                    <a:lnTo>
                      <a:pt x="13989" y="13989"/>
                    </a:lnTo>
                    <a:lnTo>
                      <a:pt x="3753" y="29167"/>
                    </a:lnTo>
                    <a:lnTo>
                      <a:pt x="0" y="47752"/>
                    </a:lnTo>
                    <a:lnTo>
                      <a:pt x="3753" y="66336"/>
                    </a:lnTo>
                    <a:lnTo>
                      <a:pt x="13989" y="81514"/>
                    </a:lnTo>
                    <a:lnTo>
                      <a:pt x="29167" y="91750"/>
                    </a:lnTo>
                    <a:lnTo>
                      <a:pt x="47751" y="95504"/>
                    </a:lnTo>
                    <a:lnTo>
                      <a:pt x="66336" y="91750"/>
                    </a:lnTo>
                    <a:lnTo>
                      <a:pt x="81514" y="81514"/>
                    </a:lnTo>
                    <a:lnTo>
                      <a:pt x="91750" y="66336"/>
                    </a:lnTo>
                    <a:lnTo>
                      <a:pt x="95503" y="47752"/>
                    </a:lnTo>
                    <a:lnTo>
                      <a:pt x="91750" y="29167"/>
                    </a:lnTo>
                    <a:lnTo>
                      <a:pt x="81514" y="13989"/>
                    </a:lnTo>
                    <a:lnTo>
                      <a:pt x="66336" y="3753"/>
                    </a:lnTo>
                    <a:lnTo>
                      <a:pt x="47751" y="0"/>
                    </a:lnTo>
                    <a:close/>
                  </a:path>
                </a:pathLst>
              </a:custGeom>
              <a:solidFill>
                <a:srgbClr val="101343"/>
              </a:solidFill>
            </p:spPr>
            <p:txBody>
              <a:bodyPr wrap="square" lIns="0" tIns="0" rIns="0" bIns="0" rtlCol="0"/>
              <a:lstStyle/>
              <a:p>
                <a:pPr marL="0" marR="0" lvl="0" indent="0" algn="ctr" defTabSz="410766"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mn-cs"/>
                  <a:sym typeface="Helvetica Light"/>
                </a:endParaRPr>
              </a:p>
            </p:txBody>
          </p:sp>
          <p:sp>
            <p:nvSpPr>
              <p:cNvPr id="194" name="object 90">
                <a:extLst>
                  <a:ext uri="{FF2B5EF4-FFF2-40B4-BE49-F238E27FC236}">
                    <a16:creationId xmlns:a16="http://schemas.microsoft.com/office/drawing/2014/main" id="{4185881E-B0AA-4145-93D3-4CB85670B887}"/>
                  </a:ext>
                </a:extLst>
              </p:cNvPr>
              <p:cNvSpPr/>
              <p:nvPr/>
            </p:nvSpPr>
            <p:spPr>
              <a:xfrm>
                <a:off x="828472" y="10072460"/>
                <a:ext cx="80320" cy="45719"/>
              </a:xfrm>
              <a:custGeom>
                <a:avLst/>
                <a:gdLst/>
                <a:ahLst/>
                <a:cxnLst/>
                <a:rect l="l" t="t" r="r" b="b"/>
                <a:pathLst>
                  <a:path w="126364">
                    <a:moveTo>
                      <a:pt x="126352" y="0"/>
                    </a:moveTo>
                    <a:lnTo>
                      <a:pt x="0" y="0"/>
                    </a:lnTo>
                  </a:path>
                </a:pathLst>
              </a:custGeom>
              <a:ln w="12700">
                <a:solidFill>
                  <a:srgbClr val="101343"/>
                </a:solidFill>
              </a:ln>
            </p:spPr>
            <p:txBody>
              <a:bodyPr wrap="square" lIns="0" tIns="0" rIns="0" bIns="0" rtlCol="0"/>
              <a:lstStyle/>
              <a:p>
                <a:pPr marL="0" marR="0" lvl="0" indent="0" algn="ctr" defTabSz="410766" rtl="0" eaLnBrk="1" fontAlgn="auto" latinLnBrk="0" hangingPunct="0">
                  <a:lnSpc>
                    <a:spcPct val="100000"/>
                  </a:lnSpc>
                  <a:spcBef>
                    <a:spcPts val="0"/>
                  </a:spcBef>
                  <a:spcAft>
                    <a:spcPts val="0"/>
                  </a:spcAft>
                  <a:buClrTx/>
                  <a:buSzTx/>
                  <a:buFontTx/>
                  <a:buNone/>
                  <a:tabLst/>
                  <a:defRPr/>
                </a:pPr>
                <a:endParaRPr kumimoji="0" sz="2500" b="0" i="0" u="none" strike="noStrike" kern="0" cap="none" spc="0" normalizeH="0" baseline="0" noProof="0">
                  <a:ln>
                    <a:noFill/>
                  </a:ln>
                  <a:solidFill>
                    <a:srgbClr val="000000"/>
                  </a:solidFill>
                  <a:effectLst/>
                  <a:uLnTx/>
                  <a:uFillTx/>
                  <a:latin typeface="Helvetica Light"/>
                  <a:ea typeface="+mn-ea"/>
                  <a:cs typeface="+mn-cs"/>
                  <a:sym typeface="Helvetica Light"/>
                </a:endParaRPr>
              </a:p>
            </p:txBody>
          </p:sp>
        </p:grpSp>
      </p:grpSp>
      <p:sp>
        <p:nvSpPr>
          <p:cNvPr id="173" name="object 30"/>
          <p:cNvSpPr txBox="1"/>
          <p:nvPr/>
        </p:nvSpPr>
        <p:spPr>
          <a:xfrm>
            <a:off x="5906042" y="2101027"/>
            <a:ext cx="1315965" cy="326666"/>
          </a:xfrm>
          <a:prstGeom prst="rect">
            <a:avLst/>
          </a:prstGeom>
        </p:spPr>
        <p:txBody>
          <a:bodyPr vert="horz" wrap="square" lIns="0" tIns="21247" rIns="0" bIns="0" rtlCol="0">
            <a:spAutoFit/>
          </a:bodyPr>
          <a:lstStyle/>
          <a:p>
            <a:pPr marL="0" marR="0" lvl="0" indent="0" algn="ctr" defTabSz="849889" rtl="0" eaLnBrk="1" fontAlgn="auto" latinLnBrk="0" hangingPunct="1">
              <a:lnSpc>
                <a:spcPct val="100000"/>
              </a:lnSpc>
              <a:spcBef>
                <a:spcPts val="168"/>
              </a:spcBef>
              <a:spcAft>
                <a:spcPts val="0"/>
              </a:spcAft>
              <a:buClrTx/>
              <a:buSzTx/>
              <a:buFontTx/>
              <a:buNone/>
              <a:tabLst/>
              <a:defRPr/>
            </a:pPr>
            <a:r>
              <a:rPr kumimoji="0" lang="fr-BE" sz="1000" b="1" i="0" u="none" strike="noStrike" kern="1200" cap="none" spc="51" normalizeH="0" baseline="0" noProof="0">
                <a:ln>
                  <a:noFill/>
                </a:ln>
                <a:solidFill>
                  <a:srgbClr val="004FA3"/>
                </a:solidFill>
                <a:effectLst/>
                <a:uLnTx/>
                <a:uFillTx/>
                <a:latin typeface="Arial"/>
                <a:ea typeface="+mn-ea"/>
                <a:cs typeface="Arial"/>
                <a:sym typeface="Helvetica Light"/>
              </a:rPr>
              <a:t>Digital</a:t>
            </a:r>
            <a:r>
              <a:rPr kumimoji="0" sz="1000" b="1" i="0" u="none" strike="noStrike" kern="1200" cap="none" spc="-23" normalizeH="0" baseline="0" noProof="0">
                <a:ln>
                  <a:noFill/>
                </a:ln>
                <a:solidFill>
                  <a:srgbClr val="004FA3"/>
                </a:solidFill>
                <a:effectLst/>
                <a:uLnTx/>
                <a:uFillTx/>
                <a:latin typeface="Arial"/>
                <a:ea typeface="+mn-ea"/>
                <a:cs typeface="Arial"/>
                <a:sym typeface="Helvetica Light"/>
              </a:rPr>
              <a:t> </a:t>
            </a:r>
            <a:r>
              <a:rPr kumimoji="0" sz="1000" b="1" i="0" u="none" strike="noStrike" kern="1200" cap="none" spc="28" normalizeH="0" baseline="0" noProof="0">
                <a:ln>
                  <a:noFill/>
                </a:ln>
                <a:solidFill>
                  <a:srgbClr val="004FA3"/>
                </a:solidFill>
                <a:effectLst/>
                <a:uLnTx/>
                <a:uFillTx/>
                <a:latin typeface="Arial"/>
                <a:ea typeface="+mn-ea"/>
                <a:cs typeface="Arial"/>
                <a:sym typeface="Helvetica Light"/>
              </a:rPr>
              <a:t>EUROPE</a:t>
            </a:r>
            <a:endParaRPr kumimoji="0" sz="1000" b="0" i="0" u="none" strike="noStrike" kern="1200" cap="none" spc="0" normalizeH="0" baseline="0" noProof="0">
              <a:ln>
                <a:noFill/>
              </a:ln>
              <a:solidFill>
                <a:prstClr val="black"/>
              </a:solidFill>
              <a:effectLst/>
              <a:uLnTx/>
              <a:uFillTx/>
              <a:latin typeface="Arial"/>
              <a:ea typeface="+mn-ea"/>
              <a:cs typeface="Arial"/>
              <a:sym typeface="Helvetica Light"/>
            </a:endParaRPr>
          </a:p>
          <a:p>
            <a:pPr marL="35412" marR="0" lvl="0" indent="0" algn="ctr" defTabSz="849889" rtl="0" eaLnBrk="1" fontAlgn="auto" latinLnBrk="0" hangingPunct="1">
              <a:lnSpc>
                <a:spcPct val="100000"/>
              </a:lnSpc>
              <a:spcBef>
                <a:spcPts val="70"/>
              </a:spcBef>
              <a:spcAft>
                <a:spcPts val="0"/>
              </a:spcAft>
              <a:buClrTx/>
              <a:buSzTx/>
              <a:buFontTx/>
              <a:buNone/>
              <a:tabLst/>
              <a:defRPr/>
            </a:pPr>
            <a:r>
              <a:rPr kumimoji="0" sz="900" b="1" i="0" u="none" strike="noStrike" kern="1200" cap="none" spc="23" normalizeH="0" baseline="0" noProof="0">
                <a:ln>
                  <a:noFill/>
                </a:ln>
                <a:solidFill>
                  <a:srgbClr val="231F20"/>
                </a:solidFill>
                <a:effectLst/>
                <a:uLnTx/>
                <a:uFillTx/>
                <a:latin typeface="Arial"/>
                <a:ea typeface="+mn-ea"/>
                <a:cs typeface="Arial"/>
                <a:sym typeface="Helvetica Light"/>
              </a:rPr>
              <a:t>2021-2027</a:t>
            </a:r>
            <a:endParaRPr kumimoji="0" sz="900" b="0" i="0" u="none" strike="noStrike" kern="1200" cap="none" spc="0" normalizeH="0" baseline="0" noProof="0">
              <a:ln>
                <a:noFill/>
              </a:ln>
              <a:solidFill>
                <a:prstClr val="black"/>
              </a:solidFill>
              <a:effectLst/>
              <a:uLnTx/>
              <a:uFillTx/>
              <a:latin typeface="Arial"/>
              <a:ea typeface="+mn-ea"/>
              <a:cs typeface="Arial"/>
              <a:sym typeface="Helvetica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2276475"/>
            <a:ext cx="8712968" cy="3895725"/>
          </a:xfrm>
          <a:ln>
            <a:noFill/>
          </a:ln>
        </p:spPr>
        <p:txBody>
          <a:bodyPr/>
          <a:lstStyle/>
          <a:p>
            <a:pPr marL="444500" indent="-444500">
              <a:buNone/>
            </a:pPr>
            <a:r>
              <a:rPr lang="fr-BE" dirty="0"/>
              <a:t>5</a:t>
            </a:r>
            <a:r>
              <a:rPr lang="en-US" dirty="0"/>
              <a:t>. Who are the types of main stakeholders that are addressed?</a:t>
            </a:r>
            <a:endParaRPr lang="en-US" sz="1400" dirty="0"/>
          </a:p>
          <a:p>
            <a:pPr marL="808038" indent="-808038">
              <a:buNone/>
            </a:pPr>
            <a:endParaRPr lang="en-US" sz="2200" i="1" dirty="0"/>
          </a:p>
          <a:p>
            <a:r>
              <a:rPr lang="en-US" sz="2200" dirty="0"/>
              <a:t>Research institutes, universities, RTOs, foundations, industry, SMEs &amp; other organizations</a:t>
            </a:r>
          </a:p>
          <a:p>
            <a:r>
              <a:rPr lang="en-US" sz="2200" dirty="0"/>
              <a:t>Key: academia &amp; industry participation</a:t>
            </a:r>
          </a:p>
          <a:p>
            <a:r>
              <a:rPr lang="en-US" sz="2200" dirty="0"/>
              <a:t>RTOs: role as facilitators for technology transfer</a:t>
            </a:r>
          </a:p>
          <a:p>
            <a:r>
              <a:rPr lang="en-US" sz="2200" dirty="0"/>
              <a:t>Importance of SMEs and of potential users</a:t>
            </a:r>
          </a:p>
          <a:p>
            <a:endParaRPr lang="en-US" sz="2200" dirty="0"/>
          </a:p>
          <a:p>
            <a:endParaRPr lang="en-US" sz="2200" dirty="0"/>
          </a:p>
          <a:p>
            <a:endParaRPr lang="fr-BE" sz="2200" i="1" dirty="0"/>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527051" y="1339850"/>
            <a:ext cx="10972800" cy="936625"/>
          </a:xfrm>
        </p:spPr>
        <p:txBody>
          <a:bodyPr/>
          <a:lstStyle/>
          <a:p>
            <a:r>
              <a:rPr lang="en-GB" dirty="0"/>
              <a:t>Flagship on Quantum Technologies – Key actors</a:t>
            </a:r>
          </a:p>
        </p:txBody>
      </p:sp>
    </p:spTree>
    <p:extLst>
      <p:ext uri="{BB962C8B-B14F-4D97-AF65-F5344CB8AC3E}">
        <p14:creationId xmlns:p14="http://schemas.microsoft.com/office/powerpoint/2010/main" val="72291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2276475"/>
            <a:ext cx="8681618" cy="3895725"/>
          </a:xfrm>
          <a:ln>
            <a:noFill/>
          </a:ln>
        </p:spPr>
        <p:txBody>
          <a:bodyPr/>
          <a:lstStyle/>
          <a:p>
            <a:pPr marL="808038" indent="-808038">
              <a:buNone/>
            </a:pPr>
            <a:r>
              <a:rPr lang="fr-BE" dirty="0"/>
              <a:t>6</a:t>
            </a:r>
            <a:r>
              <a:rPr lang="en-US" dirty="0"/>
              <a:t>. Is there a key group of actors driving this?</a:t>
            </a:r>
            <a:endParaRPr lang="en-US" sz="1400" dirty="0"/>
          </a:p>
          <a:p>
            <a:pPr marL="808038" indent="-808038">
              <a:buNone/>
            </a:pPr>
            <a:endParaRPr lang="en-US" sz="2200" i="1" dirty="0"/>
          </a:p>
          <a:p>
            <a:r>
              <a:rPr lang="en-US" sz="2200" dirty="0">
                <a:hlinkClick r:id="rId2"/>
              </a:rPr>
              <a:t>The Quantum Flagship Community</a:t>
            </a:r>
            <a:endParaRPr lang="en-US" sz="2200" dirty="0"/>
          </a:p>
          <a:p>
            <a:pPr lvl="1">
              <a:buFont typeface="Arial" panose="020B0604020202020204" pitchFamily="34" charset="0"/>
              <a:buChar char="•"/>
            </a:pPr>
            <a:r>
              <a:rPr lang="en-US" dirty="0">
                <a:solidFill>
                  <a:srgbClr val="0F5494"/>
                </a:solidFill>
                <a:ea typeface="+mn-ea"/>
                <a:cs typeface="+mn-cs"/>
              </a:rPr>
              <a:t>Quantum Community Network (QCN)</a:t>
            </a:r>
          </a:p>
          <a:p>
            <a:pPr lvl="1">
              <a:buFont typeface="Arial" panose="020B0604020202020204" pitchFamily="34" charset="0"/>
              <a:buChar char="•"/>
            </a:pPr>
            <a:r>
              <a:rPr lang="en-US" dirty="0">
                <a:solidFill>
                  <a:srgbClr val="0F5494"/>
                </a:solidFill>
                <a:ea typeface="+mn-ea"/>
                <a:cs typeface="+mn-cs"/>
              </a:rPr>
              <a:t>European Quantum Industry Consortium (</a:t>
            </a:r>
            <a:r>
              <a:rPr lang="en-US" dirty="0" err="1">
                <a:solidFill>
                  <a:srgbClr val="0F5494"/>
                </a:solidFill>
                <a:ea typeface="+mn-ea"/>
                <a:cs typeface="+mn-cs"/>
              </a:rPr>
              <a:t>QuIC</a:t>
            </a:r>
            <a:r>
              <a:rPr lang="en-US" dirty="0">
                <a:solidFill>
                  <a:srgbClr val="0F5494"/>
                </a:solidFill>
                <a:ea typeface="+mn-ea"/>
                <a:cs typeface="+mn-cs"/>
              </a:rPr>
              <a:t>)</a:t>
            </a:r>
          </a:p>
          <a:p>
            <a:r>
              <a:rPr lang="en-GB" sz="2200" dirty="0">
                <a:hlinkClick r:id="rId3"/>
              </a:rPr>
              <a:t>The Quantum Flagship Governance</a:t>
            </a:r>
            <a:endParaRPr lang="en-GB" sz="2200" dirty="0"/>
          </a:p>
          <a:p>
            <a:pPr lvl="1">
              <a:buFont typeface="Arial" panose="020B0604020202020204" pitchFamily="34" charset="0"/>
              <a:buChar char="•"/>
            </a:pPr>
            <a:r>
              <a:rPr lang="en-US" dirty="0">
                <a:solidFill>
                  <a:srgbClr val="0F5494"/>
                </a:solidFill>
                <a:ea typeface="+mn-ea"/>
                <a:cs typeface="+mn-cs"/>
              </a:rPr>
              <a:t>Strategic Advisory Board (SAB)</a:t>
            </a:r>
          </a:p>
          <a:p>
            <a:pPr lvl="1">
              <a:buFont typeface="Arial" panose="020B0604020202020204" pitchFamily="34" charset="0"/>
              <a:buChar char="•"/>
            </a:pPr>
            <a:r>
              <a:rPr lang="en-US" dirty="0">
                <a:solidFill>
                  <a:srgbClr val="0F5494"/>
                </a:solidFill>
                <a:ea typeface="+mn-ea"/>
                <a:cs typeface="+mn-cs"/>
              </a:rPr>
              <a:t>Quantum Coordination Board (QCB) (former SEB)</a:t>
            </a:r>
            <a:endParaRPr lang="en-US" dirty="0"/>
          </a:p>
          <a:p>
            <a:r>
              <a:rPr lang="en-US" sz="2200" dirty="0"/>
              <a:t>CSA: </a:t>
            </a:r>
            <a:r>
              <a:rPr lang="en-GB" sz="2200" dirty="0">
                <a:hlinkClick r:id="rId4"/>
              </a:rPr>
              <a:t>QUCATS</a:t>
            </a:r>
            <a:endParaRPr lang="en-US" sz="2200" dirty="0"/>
          </a:p>
          <a:p>
            <a:endParaRPr lang="en-US" sz="2200" dirty="0"/>
          </a:p>
          <a:p>
            <a:endParaRPr lang="fr-BE" sz="2200" i="1" dirty="0"/>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527051" y="1339850"/>
            <a:ext cx="10972800" cy="936625"/>
          </a:xfrm>
        </p:spPr>
        <p:txBody>
          <a:bodyPr/>
          <a:lstStyle/>
          <a:p>
            <a:r>
              <a:rPr lang="en-GB" dirty="0"/>
              <a:t>Flagship on Quantum Technologies – Key actors</a:t>
            </a:r>
          </a:p>
        </p:txBody>
      </p:sp>
    </p:spTree>
    <p:extLst>
      <p:ext uri="{BB962C8B-B14F-4D97-AF65-F5344CB8AC3E}">
        <p14:creationId xmlns:p14="http://schemas.microsoft.com/office/powerpoint/2010/main" val="49639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276475"/>
            <a:ext cx="8249570" cy="3895725"/>
          </a:xfrm>
          <a:ln>
            <a:noFill/>
          </a:ln>
        </p:spPr>
        <p:txBody>
          <a:bodyPr/>
          <a:lstStyle/>
          <a:p>
            <a:pPr marL="444500" indent="-444500">
              <a:buNone/>
            </a:pPr>
            <a:r>
              <a:rPr lang="fr-BE" dirty="0"/>
              <a:t>7</a:t>
            </a:r>
            <a:r>
              <a:rPr lang="en-US" dirty="0"/>
              <a:t>. Are there any additional / background documents?</a:t>
            </a:r>
            <a:endParaRPr lang="en-US" sz="1400" dirty="0"/>
          </a:p>
          <a:p>
            <a:pPr marL="808038" indent="-808038">
              <a:buNone/>
            </a:pPr>
            <a:endParaRPr lang="en-GB" sz="2200" i="1" dirty="0"/>
          </a:p>
          <a:p>
            <a:r>
              <a:rPr lang="en-GB" sz="2200" dirty="0">
                <a:hlinkClick r:id="rId2"/>
              </a:rPr>
              <a:t>qt.eu</a:t>
            </a:r>
            <a:r>
              <a:rPr lang="en-GB" sz="2200" dirty="0"/>
              <a:t> –</a:t>
            </a:r>
            <a:r>
              <a:rPr lang="en-GB" sz="2200" dirty="0">
                <a:solidFill>
                  <a:srgbClr val="0F5494"/>
                </a:solidFill>
                <a:ea typeface="+mn-ea"/>
                <a:cs typeface="+mn-cs"/>
              </a:rPr>
              <a:t> </a:t>
            </a:r>
            <a:r>
              <a:rPr lang="en-GB" sz="2200" dirty="0">
                <a:hlinkClick r:id="rId3"/>
              </a:rPr>
              <a:t>Resources</a:t>
            </a:r>
            <a:endParaRPr lang="en-GB" sz="2200" dirty="0">
              <a:solidFill>
                <a:srgbClr val="0F5494"/>
              </a:solidFill>
              <a:ea typeface="+mn-ea"/>
              <a:cs typeface="+mn-cs"/>
            </a:endParaRPr>
          </a:p>
          <a:p>
            <a:r>
              <a:rPr lang="en-GB" sz="2200" dirty="0">
                <a:hlinkClick r:id="rId4"/>
              </a:rPr>
              <a:t>Quantum (europa.eu)</a:t>
            </a:r>
            <a:endParaRPr lang="en-US" sz="2200" i="1" dirty="0"/>
          </a:p>
          <a:p>
            <a:pPr marL="0" indent="0">
              <a:buNone/>
            </a:pPr>
            <a:endParaRPr lang="en-GB" sz="2200" dirty="0"/>
          </a:p>
          <a:p>
            <a:r>
              <a:rPr lang="en-GB" sz="2200" dirty="0"/>
              <a:t>CNECT.C2</a:t>
            </a:r>
            <a:br>
              <a:rPr lang="en-GB" sz="2000" dirty="0"/>
            </a:br>
            <a:r>
              <a:rPr lang="en-GB" sz="2000" dirty="0"/>
              <a:t>High Performance Computing &amp; Quantum Technologies</a:t>
            </a:r>
            <a:br>
              <a:rPr lang="en-GB" sz="2000" dirty="0"/>
            </a:br>
            <a:r>
              <a:rPr lang="en-GB" sz="2000" dirty="0">
                <a:hlinkClick r:id="rId5"/>
              </a:rPr>
              <a:t>cnect-c2@ec.europa.eu</a:t>
            </a:r>
            <a:br>
              <a:rPr lang="en-GB" sz="2000" dirty="0"/>
            </a:br>
            <a:r>
              <a:rPr lang="en-GB" sz="2000" dirty="0">
                <a:hlinkClick r:id="rId6"/>
              </a:rPr>
              <a:t>cnect-c2-evaluations@ec.europa.eu</a:t>
            </a:r>
            <a:endParaRPr lang="en-GB" sz="2000" dirty="0"/>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1775520" y="1339850"/>
            <a:ext cx="7441157" cy="936625"/>
          </a:xfrm>
        </p:spPr>
        <p:txBody>
          <a:bodyPr/>
          <a:lstStyle/>
          <a:p>
            <a:r>
              <a:rPr lang="en-GB" dirty="0"/>
              <a:t>Flagship on Quantum Technologies</a:t>
            </a:r>
          </a:p>
        </p:txBody>
      </p:sp>
      <p:pic>
        <p:nvPicPr>
          <p:cNvPr id="4" name="Picture 3">
            <a:extLst>
              <a:ext uri="{FF2B5EF4-FFF2-40B4-BE49-F238E27FC236}">
                <a16:creationId xmlns:a16="http://schemas.microsoft.com/office/drawing/2014/main" id="{50EA78EA-8FBA-47D9-9516-5892FF4651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40016" y="3548275"/>
            <a:ext cx="2063392" cy="655097"/>
          </a:xfrm>
          <a:prstGeom prst="rect">
            <a:avLst/>
          </a:prstGeom>
        </p:spPr>
      </p:pic>
    </p:spTree>
    <p:extLst>
      <p:ext uri="{BB962C8B-B14F-4D97-AF65-F5344CB8AC3E}">
        <p14:creationId xmlns:p14="http://schemas.microsoft.com/office/powerpoint/2010/main" val="357167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60"/>
            <a:ext cx="10515600" cy="564543"/>
          </a:xfrm>
        </p:spPr>
        <p:txBody>
          <a:bodyPr/>
          <a:lstStyle/>
          <a:p>
            <a:r>
              <a:rPr lang="en-GB" sz="3200" dirty="0"/>
              <a:t>Pervasive Photonics </a:t>
            </a:r>
            <a:r>
              <a:rPr lang="en-GB" sz="3200" b="0" dirty="0"/>
              <a:t>- </a:t>
            </a:r>
            <a:r>
              <a:rPr lang="en-US" sz="3200" dirty="0">
                <a:solidFill>
                  <a:schemeClr val="accent1"/>
                </a:solidFill>
              </a:rPr>
              <a:t>Expected Outcome</a:t>
            </a:r>
            <a:endParaRPr lang="en-GB" sz="3200" dirty="0">
              <a:solidFill>
                <a:schemeClr val="accent1"/>
              </a:solidFill>
            </a:endParaRPr>
          </a:p>
        </p:txBody>
      </p:sp>
      <p:sp>
        <p:nvSpPr>
          <p:cNvPr id="6" name="Text Placeholder 2"/>
          <p:cNvSpPr txBox="1">
            <a:spLocks/>
          </p:cNvSpPr>
          <p:nvPr/>
        </p:nvSpPr>
        <p:spPr>
          <a:xfrm>
            <a:off x="741216" y="1392107"/>
            <a:ext cx="10396475" cy="4663919"/>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931680"/>
                </a:solidFill>
                <a:effectLst/>
                <a:uLnTx/>
                <a:uFillTx/>
                <a:latin typeface="Arial"/>
                <a:ea typeface="+mn-ea"/>
                <a:cs typeface="+mn-cs"/>
              </a:rPr>
              <a:t>Improved key metrics </a:t>
            </a:r>
            <a:r>
              <a:rPr kumimoji="0" lang="en-US" sz="2400" b="0" i="0" u="none" strike="noStrike" kern="1200" cap="none" spc="0" normalizeH="0" baseline="0" noProof="0" dirty="0">
                <a:ln>
                  <a:noFill/>
                </a:ln>
                <a:solidFill>
                  <a:srgbClr val="004494"/>
                </a:solidFill>
                <a:effectLst/>
                <a:uLnTx/>
                <a:uFillTx/>
                <a:latin typeface="Arial"/>
                <a:ea typeface="+mn-ea"/>
                <a:cs typeface="+mn-cs"/>
              </a:rPr>
              <a:t>for</a:t>
            </a:r>
            <a:r>
              <a:rPr kumimoji="0" lang="en-US" sz="2400" b="1" i="0" u="none" strike="noStrike" kern="1200" cap="none" spc="0" normalizeH="0" baseline="0" noProof="0" dirty="0">
                <a:ln>
                  <a:noFill/>
                </a:ln>
                <a:solidFill>
                  <a:srgbClr val="931680"/>
                </a:solidFill>
                <a:effectLst/>
                <a:uLnTx/>
                <a:uFillTx/>
                <a:latin typeface="Arial"/>
                <a:ea typeface="+mn-ea"/>
                <a:cs typeface="+mn-cs"/>
              </a:rPr>
              <a:t> communications </a:t>
            </a:r>
            <a:r>
              <a:rPr kumimoji="0" lang="en-US" sz="2400" b="0" i="0" u="none" strike="noStrike" kern="1200" cap="none" spc="0" normalizeH="0" baseline="0" noProof="0" dirty="0">
                <a:ln>
                  <a:noFill/>
                </a:ln>
                <a:solidFill>
                  <a:srgbClr val="004494"/>
                </a:solidFill>
                <a:effectLst/>
                <a:uLnTx/>
                <a:uFillTx/>
                <a:latin typeface="Arial"/>
                <a:ea typeface="+mn-ea"/>
                <a:cs typeface="+mn-cs"/>
              </a:rPr>
              <a:t>(speed, power consumption, density) or for </a:t>
            </a:r>
            <a:r>
              <a:rPr kumimoji="0" lang="en-US" sz="2400" b="1" i="0" u="none" strike="noStrike" kern="1200" cap="none" spc="0" normalizeH="0" baseline="0" noProof="0" dirty="0">
                <a:ln>
                  <a:noFill/>
                </a:ln>
                <a:solidFill>
                  <a:srgbClr val="931680"/>
                </a:solidFill>
                <a:effectLst/>
                <a:uLnTx/>
                <a:uFillTx/>
                <a:latin typeface="Arial"/>
                <a:ea typeface="+mn-ea"/>
                <a:cs typeface="+mn-cs"/>
              </a:rPr>
              <a:t>sensing</a:t>
            </a:r>
            <a:r>
              <a:rPr kumimoji="0" lang="en-US" sz="2400" b="0" i="0" u="none" strike="noStrike" kern="1200" cap="none" spc="0" normalizeH="0" baseline="0" noProof="0" dirty="0">
                <a:ln>
                  <a:noFill/>
                </a:ln>
                <a:solidFill>
                  <a:srgbClr val="004494"/>
                </a:solidFill>
                <a:effectLst/>
                <a:uLnTx/>
                <a:uFillTx/>
                <a:latin typeface="Arial"/>
                <a:ea typeface="+mn-ea"/>
                <a:cs typeface="+mn-cs"/>
              </a:rPr>
              <a:t> (sensitivity, compactness, power consumption)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931680"/>
                </a:solidFill>
                <a:effectLst/>
                <a:uLnTx/>
                <a:uFillTx/>
                <a:latin typeface="Arial"/>
                <a:ea typeface="+mn-ea"/>
                <a:cs typeface="+mn-cs"/>
              </a:rPr>
              <a:t>New</a:t>
            </a:r>
            <a:r>
              <a:rPr kumimoji="0" lang="en-US" sz="2400" b="0" i="0" u="none" strike="noStrike" kern="1200" cap="none" spc="0" normalizeH="0" baseline="0" noProof="0" dirty="0">
                <a:ln>
                  <a:noFill/>
                </a:ln>
                <a:solidFill>
                  <a:srgbClr val="004494"/>
                </a:solidFill>
                <a:effectLst/>
                <a:uLnTx/>
                <a:uFillTx/>
                <a:latin typeface="Arial"/>
                <a:ea typeface="+mn-ea"/>
                <a:cs typeface="+mn-cs"/>
              </a:rPr>
              <a:t> photonic-enabled </a:t>
            </a:r>
            <a:r>
              <a:rPr kumimoji="0" lang="en-US" sz="2400" b="1" i="0" u="none" strike="noStrike" kern="1200" cap="none" spc="0" normalizeH="0" baseline="0" noProof="0" dirty="0">
                <a:ln>
                  <a:noFill/>
                </a:ln>
                <a:solidFill>
                  <a:srgbClr val="931680"/>
                </a:solidFill>
                <a:effectLst/>
                <a:uLnTx/>
                <a:uFillTx/>
                <a:latin typeface="Arial"/>
                <a:ea typeface="+mn-ea"/>
                <a:cs typeface="+mn-cs"/>
              </a:rPr>
              <a:t>sensing functions </a:t>
            </a:r>
            <a:r>
              <a:rPr kumimoji="0" lang="en-US" sz="2400" b="0" i="0" u="none" strike="noStrike" kern="1200" cap="none" spc="0" normalizeH="0" baseline="0" noProof="0" dirty="0">
                <a:ln>
                  <a:noFill/>
                </a:ln>
                <a:solidFill>
                  <a:srgbClr val="004494"/>
                </a:solidFill>
                <a:effectLst/>
                <a:uLnTx/>
                <a:uFillTx/>
                <a:latin typeface="Arial"/>
                <a:ea typeface="+mn-ea"/>
                <a:cs typeface="+mn-cs"/>
              </a:rPr>
              <a:t>or </a:t>
            </a:r>
            <a:r>
              <a:rPr kumimoji="0" lang="en-US" sz="2400" b="1" i="0" u="none" strike="noStrike" kern="1200" cap="none" spc="0" normalizeH="0" baseline="0" noProof="0" dirty="0">
                <a:ln>
                  <a:noFill/>
                </a:ln>
                <a:solidFill>
                  <a:srgbClr val="931680"/>
                </a:solidFill>
                <a:effectLst/>
                <a:uLnTx/>
                <a:uFillTx/>
                <a:latin typeface="Arial"/>
                <a:ea typeface="+mn-ea"/>
                <a:cs typeface="+mn-cs"/>
              </a:rPr>
              <a:t>computing paradigms </a:t>
            </a:r>
            <a:r>
              <a:rPr kumimoji="0" lang="en-US" sz="2400" b="0" i="0" u="none" strike="noStrike" kern="1200" cap="none" spc="0" normalizeH="0" baseline="0" noProof="0" dirty="0">
                <a:ln>
                  <a:noFill/>
                </a:ln>
                <a:solidFill>
                  <a:srgbClr val="004494"/>
                </a:solidFill>
                <a:effectLst/>
                <a:uLnTx/>
                <a:uFillTx/>
                <a:latin typeface="Arial"/>
                <a:ea typeface="+mn-ea"/>
                <a:cs typeface="+mn-cs"/>
              </a:rPr>
              <a:t>enabling new systems architectures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Vital contribution to Technological Sovereignty, Green Deal, Digital Transformation or Competitiveness which </a:t>
            </a:r>
            <a:r>
              <a:rPr kumimoji="0" lang="en-US" sz="2400" b="1" i="0" u="none" strike="noStrike" kern="1200" cap="none" spc="0" normalizeH="0" baseline="0" noProof="0" dirty="0">
                <a:ln>
                  <a:noFill/>
                </a:ln>
                <a:solidFill>
                  <a:srgbClr val="931680"/>
                </a:solidFill>
                <a:effectLst/>
                <a:uLnTx/>
                <a:uFillTx/>
                <a:latin typeface="Arial"/>
                <a:ea typeface="+mn-ea"/>
                <a:cs typeface="+mn-cs"/>
              </a:rPr>
              <a:t>demonstrates new functionality, higher performance and more cost-effective systems </a:t>
            </a:r>
            <a:r>
              <a:rPr kumimoji="0" lang="en-US" sz="2400" b="0" i="0" u="none" strike="noStrike" kern="1200" cap="none" spc="0" normalizeH="0" baseline="0" noProof="0" dirty="0">
                <a:ln>
                  <a:noFill/>
                </a:ln>
                <a:solidFill>
                  <a:srgbClr val="004494"/>
                </a:solidFill>
                <a:effectLst/>
                <a:uLnTx/>
                <a:uFillTx/>
                <a:latin typeface="Arial"/>
                <a:ea typeface="+mn-ea"/>
                <a:cs typeface="+mn-cs"/>
              </a:rPr>
              <a:t>across multiple application domains</a:t>
            </a:r>
            <a:r>
              <a:rPr kumimoji="0" lang="en-GB" sz="2400" b="0" i="0" u="none" strike="noStrike" kern="1200" cap="none" spc="0" normalizeH="0" baseline="0" noProof="0" dirty="0">
                <a:ln>
                  <a:noFill/>
                </a:ln>
                <a:solidFill>
                  <a:srgbClr val="004494"/>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Maintaining </a:t>
            </a:r>
            <a:r>
              <a:rPr kumimoji="0" lang="en-US" sz="2400" b="1" i="0" u="none" strike="noStrike" kern="1200" cap="none" spc="0" normalizeH="0" baseline="0" noProof="0" dirty="0">
                <a:ln>
                  <a:noFill/>
                </a:ln>
                <a:solidFill>
                  <a:srgbClr val="931680"/>
                </a:solidFill>
                <a:effectLst/>
                <a:uLnTx/>
                <a:uFillTx/>
                <a:latin typeface="Arial"/>
                <a:ea typeface="+mn-ea"/>
                <a:cs typeface="+mn-cs"/>
              </a:rPr>
              <a:t>European technology leadership </a:t>
            </a:r>
            <a:r>
              <a:rPr kumimoji="0" lang="en-US" sz="2400" b="0" i="0" u="none" strike="noStrike" kern="1200" cap="none" spc="0" normalizeH="0" baseline="0" noProof="0" dirty="0">
                <a:ln>
                  <a:noFill/>
                </a:ln>
                <a:solidFill>
                  <a:srgbClr val="004494"/>
                </a:solidFill>
                <a:effectLst/>
                <a:uLnTx/>
                <a:uFillTx/>
                <a:latin typeface="Arial"/>
                <a:ea typeface="+mn-ea"/>
                <a:cs typeface="+mn-cs"/>
              </a:rPr>
              <a:t>in the face of strong global competition</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4246273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2708921"/>
            <a:ext cx="8640960" cy="2952328"/>
          </a:xfrm>
          <a:ln>
            <a:noFill/>
          </a:ln>
        </p:spPr>
        <p:txBody>
          <a:bodyPr/>
          <a:lstStyle/>
          <a:p>
            <a:pPr marL="444500" indent="-444500">
              <a:buNone/>
            </a:pPr>
            <a:r>
              <a:rPr lang="fr-BE" dirty="0"/>
              <a:t>8</a:t>
            </a:r>
            <a:r>
              <a:rPr lang="en-US" dirty="0"/>
              <a:t>. Do you have information about future trends, emerging initiatives, roadmaps, key players in this area?</a:t>
            </a:r>
          </a:p>
          <a:p>
            <a:pPr marL="808038" indent="-808038">
              <a:buNone/>
            </a:pPr>
            <a:endParaRPr lang="en-US" sz="2200" dirty="0"/>
          </a:p>
          <a:p>
            <a:r>
              <a:rPr lang="en-US" sz="2200" dirty="0"/>
              <a:t>Reference:</a:t>
            </a:r>
            <a:br>
              <a:rPr lang="en-US" sz="2200" dirty="0"/>
            </a:br>
            <a:r>
              <a:rPr lang="en-US" sz="2200" dirty="0">
                <a:hlinkClick r:id="rId2"/>
              </a:rPr>
              <a:t>Strategic Research and Industry Agenda</a:t>
            </a:r>
            <a:endParaRPr lang="en-GB" sz="2200" dirty="0">
              <a:solidFill>
                <a:srgbClr val="0F5494"/>
              </a:solidFill>
              <a:ea typeface="+mn-ea"/>
              <a:cs typeface="+mn-cs"/>
            </a:endParaRPr>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527051" y="1339850"/>
            <a:ext cx="10972800" cy="936625"/>
          </a:xfrm>
        </p:spPr>
        <p:txBody>
          <a:bodyPr/>
          <a:lstStyle/>
          <a:p>
            <a:r>
              <a:rPr lang="en-GB" dirty="0"/>
              <a:t>Flagship on Quantum Technologies – Future outlook</a:t>
            </a:r>
          </a:p>
        </p:txBody>
      </p:sp>
    </p:spTree>
    <p:extLst>
      <p:ext uri="{BB962C8B-B14F-4D97-AF65-F5344CB8AC3E}">
        <p14:creationId xmlns:p14="http://schemas.microsoft.com/office/powerpoint/2010/main" val="2607092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2560737"/>
            <a:ext cx="8352928" cy="3895725"/>
          </a:xfrm>
          <a:ln>
            <a:noFill/>
          </a:ln>
        </p:spPr>
        <p:txBody>
          <a:bodyPr/>
          <a:lstStyle/>
          <a:p>
            <a:pPr marL="444500" indent="-444500">
              <a:buNone/>
            </a:pPr>
            <a:r>
              <a:rPr lang="fr-BE" dirty="0"/>
              <a:t>9</a:t>
            </a:r>
            <a:r>
              <a:rPr lang="en-US" dirty="0"/>
              <a:t>. Please list upcoming information days and other events of relevance to this area.</a:t>
            </a:r>
          </a:p>
          <a:p>
            <a:pPr marL="808038" indent="-808038">
              <a:buNone/>
            </a:pPr>
            <a:endParaRPr lang="en-US" sz="2200" dirty="0"/>
          </a:p>
          <a:p>
            <a:r>
              <a:rPr lang="en-US" sz="2200" dirty="0"/>
              <a:t>Horizon Europe Information Days – Cluster 4</a:t>
            </a:r>
          </a:p>
          <a:p>
            <a:r>
              <a:rPr lang="en-US" sz="2200" dirty="0"/>
              <a:t>Destination 4 “Digital and emerging technologies for competitiveness and fit for the Green Deal”</a:t>
            </a:r>
          </a:p>
          <a:p>
            <a:r>
              <a:rPr lang="en-US" sz="2200" dirty="0"/>
              <a:t>Quantum Technologies on 13 December afternoon</a:t>
            </a:r>
            <a:endParaRPr lang="en-GB" sz="2200" dirty="0">
              <a:solidFill>
                <a:srgbClr val="0F5494"/>
              </a:solidFill>
              <a:ea typeface="+mn-ea"/>
              <a:cs typeface="+mn-cs"/>
            </a:endParaRPr>
          </a:p>
        </p:txBody>
      </p:sp>
      <p:sp>
        <p:nvSpPr>
          <p:cNvPr id="5" name="Title 1">
            <a:extLst>
              <a:ext uri="{FF2B5EF4-FFF2-40B4-BE49-F238E27FC236}">
                <a16:creationId xmlns:a16="http://schemas.microsoft.com/office/drawing/2014/main" id="{94B1C456-4C68-4AC0-9460-412BB7FDB332}"/>
              </a:ext>
            </a:extLst>
          </p:cNvPr>
          <p:cNvSpPr>
            <a:spLocks noGrp="1"/>
          </p:cNvSpPr>
          <p:nvPr>
            <p:ph type="title"/>
          </p:nvPr>
        </p:nvSpPr>
        <p:spPr>
          <a:xfrm>
            <a:off x="1559496" y="1412776"/>
            <a:ext cx="10972800" cy="936625"/>
          </a:xfrm>
        </p:spPr>
        <p:txBody>
          <a:bodyPr/>
          <a:lstStyle/>
          <a:p>
            <a:r>
              <a:rPr lang="en-GB" dirty="0"/>
              <a:t>Upcoming events / information days</a:t>
            </a:r>
          </a:p>
        </p:txBody>
      </p:sp>
    </p:spTree>
    <p:extLst>
      <p:ext uri="{BB962C8B-B14F-4D97-AF65-F5344CB8AC3E}">
        <p14:creationId xmlns:p14="http://schemas.microsoft.com/office/powerpoint/2010/main" val="473627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20" y="548680"/>
            <a:ext cx="10515600" cy="719667"/>
          </a:xfrm>
        </p:spPr>
        <p:txBody>
          <a:bodyPr/>
          <a:lstStyle/>
          <a:p>
            <a:pPr>
              <a:lnSpc>
                <a:spcPct val="100000"/>
              </a:lnSpc>
            </a:pPr>
            <a:r>
              <a:rPr lang="en-GB" sz="2000" dirty="0"/>
              <a:t>HORIZON-CL4-2023-DIGITAL-EMERGING-01-40: Quantum Photonic Integrated Circuit technologies (RIA)</a:t>
            </a:r>
          </a:p>
        </p:txBody>
      </p:sp>
      <p:sp>
        <p:nvSpPr>
          <p:cNvPr id="6" name="Text Placeholder 2"/>
          <p:cNvSpPr txBox="1">
            <a:spLocks/>
          </p:cNvSpPr>
          <p:nvPr/>
        </p:nvSpPr>
        <p:spPr>
          <a:xfrm>
            <a:off x="695400" y="1628800"/>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Expected outcome</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Improve over existing Photonic Integrated Circuits (PIC) technologies in terms of performance, functionality, manufacturing process efficiency and reliability, integration, and packaging in a manner that facilitates scalable manufacturing.</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Demonstrate the technology capability in key enabling Quantum PIC (QPIC) technologies with high potential impact on the quantum technology Industry, including applications in quantum sensing, communications, computation and simulation</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Preparing QPIC technologies for future Pilot Lines and Photonics hubs and open testing and experimentation facilities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Exploit the potential of QPICs for a digital, green and healthy future in Europe by providing critical components and systems for next generation applications, products and processes. Develop tools for efficient design and prototyping of QPICs</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Se</a:t>
            </a:r>
            <a:r>
              <a:rPr kumimoji="0" lang="en-US" sz="1600" b="0" i="0" u="none" strike="noStrike" kern="1200" cap="none" spc="0" normalizeH="0" baseline="0" noProof="0" dirty="0">
                <a:ln>
                  <a:noFill/>
                </a:ln>
                <a:solidFill>
                  <a:srgbClr val="4D4D4D"/>
                </a:solidFill>
                <a:effectLst/>
                <a:uLnTx/>
                <a:uFillTx/>
                <a:latin typeface="Arial"/>
                <a:ea typeface="+mn-ea"/>
                <a:cs typeface="+mn-cs"/>
              </a:rPr>
              <a:t>cure Technological Sovereignty for Europe by maintaining leadership in QPICs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Contribute to the objectives of Digital Transformation, Green Deal, Competitiveness and Economic Growth</a:t>
            </a:r>
          </a:p>
        </p:txBody>
      </p:sp>
    </p:spTree>
    <p:extLst>
      <p:ext uri="{BB962C8B-B14F-4D97-AF65-F5344CB8AC3E}">
        <p14:creationId xmlns:p14="http://schemas.microsoft.com/office/powerpoint/2010/main" val="3450091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HORIZON-CL4-2023-DIGITAL-EMERGING-01-40: Quantum Photonic Integrated Circuit technologies (RIA)</a:t>
            </a:r>
          </a:p>
        </p:txBody>
      </p:sp>
      <p:sp>
        <p:nvSpPr>
          <p:cNvPr id="6" name="Text Placeholder 2"/>
          <p:cNvSpPr txBox="1">
            <a:spLocks/>
          </p:cNvSpPr>
          <p:nvPr/>
        </p:nvSpPr>
        <p:spPr>
          <a:xfrm>
            <a:off x="695400" y="1052736"/>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Scope</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Objectives include: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Enhancement of PIC performance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Incorporation of specific quantum functionality into PIC platforms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Multi-technology integration</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Development of PICs capable of operating at cryogenic temperatures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Development of the most promising methods for QPIC fabrication in monolithic, hybrid or heterogeneous integration techniques for different functionalities together with an identification of the most advantageous platform materials</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Assembly</a:t>
            </a:r>
            <a:r>
              <a:rPr kumimoji="0" lang="en-US" sz="1600" b="0" i="0" u="none" strike="noStrike" kern="1200" cap="none" spc="0" normalizeH="0" baseline="0" noProof="0" dirty="0">
                <a:ln>
                  <a:noFill/>
                </a:ln>
                <a:solidFill>
                  <a:srgbClr val="4D4D4D"/>
                </a:solidFill>
                <a:effectLst/>
                <a:uLnTx/>
                <a:uFillTx/>
                <a:latin typeface="Arial"/>
                <a:ea typeface="+mn-ea"/>
                <a:cs typeface="+mn-cs"/>
              </a:rPr>
              <a:t> and packaging of PICs, taking the specific challenges of quantum systems into account and including integration of complementary and ancillary technologies where required</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Miniaturization of previously non-scalable quantum photonic systems by implementing them in PIC form.</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Proposals should:</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Identify applications in quantum sensing, communication, computation and simulation; and test and evaluate the developed QPIC technologies in the context of such specific applications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Address IP management strategy and collaboration with European industry and SMEs; technologies should be developed in a manner to facilitate scalable manufacturing</a:t>
            </a:r>
          </a:p>
        </p:txBody>
      </p:sp>
    </p:spTree>
    <p:extLst>
      <p:ext uri="{BB962C8B-B14F-4D97-AF65-F5344CB8AC3E}">
        <p14:creationId xmlns:p14="http://schemas.microsoft.com/office/powerpoint/2010/main" val="2467238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685" y="548680"/>
            <a:ext cx="10515600" cy="719667"/>
          </a:xfrm>
        </p:spPr>
        <p:txBody>
          <a:bodyPr/>
          <a:lstStyle/>
          <a:p>
            <a:pPr>
              <a:lnSpc>
                <a:spcPct val="100000"/>
              </a:lnSpc>
            </a:pPr>
            <a:r>
              <a:rPr lang="en-GB" sz="2000" dirty="0"/>
              <a:t>HORIZON-CL4-2023-DIGITAL-EMERGING-01-40: Quantum Photonic Integrated Circuit technologies (RIA)</a:t>
            </a:r>
          </a:p>
        </p:txBody>
      </p:sp>
      <p:sp>
        <p:nvSpPr>
          <p:cNvPr id="6" name="Text Placeholder 2"/>
          <p:cNvSpPr txBox="1">
            <a:spLocks/>
          </p:cNvSpPr>
          <p:nvPr/>
        </p:nvSpPr>
        <p:spPr>
          <a:xfrm>
            <a:off x="838200" y="1988840"/>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EU contribution per project: </a:t>
            </a:r>
            <a:r>
              <a:rPr kumimoji="0" lang="en-GB" sz="2000" b="1" i="0" u="none" strike="noStrike" kern="1200" cap="none" spc="0" normalizeH="0" baseline="0" noProof="0" dirty="0">
                <a:ln>
                  <a:noFill/>
                </a:ln>
                <a:solidFill>
                  <a:srgbClr val="931680"/>
                </a:solidFill>
                <a:effectLst/>
                <a:uLnTx/>
                <a:uFillTx/>
                <a:latin typeface="Arial"/>
                <a:ea typeface="+mn-ea"/>
                <a:cs typeface="+mn-cs"/>
              </a:rPr>
              <a:t>EUR 4-6 million</a:t>
            </a:r>
          </a:p>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Indicative budget of the call: </a:t>
            </a:r>
            <a:r>
              <a:rPr kumimoji="0" lang="en-GB" sz="2000" b="1" i="0" u="none" strike="noStrike" kern="1200" cap="none" spc="0" normalizeH="0" baseline="0" noProof="0" dirty="0">
                <a:ln>
                  <a:noFill/>
                </a:ln>
                <a:solidFill>
                  <a:srgbClr val="931680"/>
                </a:solidFill>
                <a:effectLst/>
                <a:uLnTx/>
                <a:uFillTx/>
                <a:latin typeface="Arial"/>
                <a:ea typeface="+mn-ea"/>
                <a:cs typeface="+mn-cs"/>
              </a:rPr>
              <a:t>EUR 12 million</a:t>
            </a:r>
          </a:p>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Type of Action: </a:t>
            </a:r>
            <a:r>
              <a:rPr kumimoji="0" lang="en-GB" sz="2000" b="1" i="0" u="none" strike="noStrike" kern="1200" cap="none" spc="0" normalizeH="0" baseline="0" noProof="0" dirty="0">
                <a:ln>
                  <a:noFill/>
                </a:ln>
                <a:solidFill>
                  <a:srgbClr val="931680"/>
                </a:solidFill>
                <a:effectLst/>
                <a:uLnTx/>
                <a:uFillTx/>
                <a:latin typeface="Arial"/>
                <a:ea typeface="+mn-ea"/>
                <a:cs typeface="+mn-cs"/>
              </a:rPr>
              <a:t>RIA</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TRL: </a:t>
            </a:r>
            <a:r>
              <a:rPr kumimoji="0" lang="en-GB" sz="2000" b="1" i="0" u="none" strike="noStrike" kern="1200" cap="none" spc="0" normalizeH="0" baseline="0" noProof="0" dirty="0">
                <a:ln>
                  <a:noFill/>
                </a:ln>
                <a:solidFill>
                  <a:srgbClr val="931680"/>
                </a:solidFill>
                <a:effectLst/>
                <a:uLnTx/>
                <a:uFillTx/>
                <a:latin typeface="Arial"/>
                <a:ea typeface="+mn-ea"/>
                <a:cs typeface="+mn-cs"/>
              </a:rPr>
              <a:t>Achieve TRL 4-5 by the end of the project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494"/>
                </a:solidFill>
                <a:effectLst/>
                <a:uLnTx/>
                <a:uFillTx/>
                <a:latin typeface="Arial"/>
                <a:ea typeface="+mn-ea"/>
                <a:cs typeface="+mn-cs"/>
              </a:rPr>
              <a:t>Eligible countries: </a:t>
            </a:r>
            <a:r>
              <a:rPr kumimoji="0" lang="en-GB" sz="2000" b="1" i="0" u="none" strike="noStrike" kern="1200" cap="none" spc="0" normalizeH="0" baseline="0" noProof="0" dirty="0">
                <a:ln>
                  <a:noFill/>
                </a:ln>
                <a:solidFill>
                  <a:srgbClr val="931680"/>
                </a:solidFill>
                <a:effectLst/>
                <a:uLnTx/>
                <a:uFillTx/>
                <a:latin typeface="Arial"/>
                <a:ea typeface="+mn-ea"/>
                <a:cs typeface="+mn-cs"/>
              </a:rPr>
              <a:t>EU Member States, Iceland and Norway</a:t>
            </a:r>
          </a:p>
        </p:txBody>
      </p:sp>
    </p:spTree>
    <p:extLst>
      <p:ext uri="{BB962C8B-B14F-4D97-AF65-F5344CB8AC3E}">
        <p14:creationId xmlns:p14="http://schemas.microsoft.com/office/powerpoint/2010/main" val="713119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HORIZON-CL4-2023-DIGITAL-EMERGING-01-41: Investing in alternative quantum computation and simulation platform technologies (RIA)</a:t>
            </a:r>
          </a:p>
        </p:txBody>
      </p:sp>
      <p:sp>
        <p:nvSpPr>
          <p:cNvPr id="6" name="Text Placeholder 2"/>
          <p:cNvSpPr txBox="1">
            <a:spLocks/>
          </p:cNvSpPr>
          <p:nvPr/>
        </p:nvSpPr>
        <p:spPr>
          <a:xfrm>
            <a:off x="767408" y="1180687"/>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Expected outcome</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Projects are expected to contribute to the following outcomes:</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Mature alternative and promising quantum computation and simulation platforms which have the prospects of high scalability and programmability, and</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to complement the ones already supported by the Quantum Technologies Flagship</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Scope (1/2)</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To reach large-scale quantum computation and simulation, Europe needs:</a:t>
            </a: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breakthroughs in scalability of quantum processors and simulators, devices and integrated platforms,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full programmability of quantum computer or simulator</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4" name="Rectangle 3"/>
          <p:cNvSpPr/>
          <p:nvPr/>
        </p:nvSpPr>
        <p:spPr>
          <a:xfrm>
            <a:off x="407368" y="4437112"/>
            <a:ext cx="10540466" cy="170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dirty="0">
                <a:ln>
                  <a:noFill/>
                </a:ln>
                <a:solidFill>
                  <a:srgbClr val="004494"/>
                </a:solidFill>
                <a:effectLst/>
                <a:uLnTx/>
                <a:uFillTx/>
                <a:latin typeface="Arial"/>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Arial"/>
                <a:ea typeface="+mn-ea"/>
                <a:cs typeface="+mn-cs"/>
              </a:rPr>
              <a:t>EUR 7-12 million</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dirty="0">
                <a:ln>
                  <a:noFill/>
                </a:ln>
                <a:solidFill>
                  <a:srgbClr val="004494"/>
                </a:solidFill>
                <a:effectLst/>
                <a:uLnTx/>
                <a:uFillTx/>
                <a:latin typeface="Arial"/>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Arial"/>
                <a:ea typeface="+mn-ea"/>
                <a:cs typeface="+mn-cs"/>
              </a:rPr>
              <a:t>EUR 20 million</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dirty="0">
                <a:ln>
                  <a:noFill/>
                </a:ln>
                <a:solidFill>
                  <a:srgbClr val="004494"/>
                </a:solidFill>
                <a:effectLst/>
                <a:uLnTx/>
                <a:uFillTx/>
                <a:latin typeface="Arial"/>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Arial"/>
                <a:ea typeface="+mn-ea"/>
                <a:cs typeface="+mn-cs"/>
              </a:rPr>
              <a:t>RIA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a:ln>
                  <a:noFill/>
                </a:ln>
                <a:solidFill>
                  <a:srgbClr val="004494"/>
                </a:solidFill>
                <a:effectLst/>
                <a:uLnTx/>
                <a:uFillTx/>
                <a:latin typeface="Arial"/>
                <a:ea typeface="+mn-ea"/>
                <a:cs typeface="+mn-cs"/>
              </a:rPr>
              <a:t>TRL: </a:t>
            </a:r>
            <a:r>
              <a:rPr kumimoji="0" lang="en-GB" sz="1600" b="1" i="0" u="none" strike="noStrike" kern="1200" cap="none" spc="0" normalizeH="0" baseline="0" noProof="0" dirty="0">
                <a:ln>
                  <a:noFill/>
                </a:ln>
                <a:solidFill>
                  <a:srgbClr val="931680"/>
                </a:solidFill>
                <a:effectLst/>
                <a:uLnTx/>
                <a:uFillTx/>
                <a:latin typeface="Arial"/>
                <a:ea typeface="+mn-ea"/>
                <a:cs typeface="+mn-cs"/>
              </a:rPr>
              <a:t>Achieve TRL 5-6 by the end of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dirty="0" err="1">
                <a:ln>
                  <a:noFill/>
                </a:ln>
                <a:solidFill>
                  <a:srgbClr val="004494"/>
                </a:solidFill>
                <a:effectLst/>
                <a:uLnTx/>
                <a:uFillTx/>
                <a:latin typeface="Arial"/>
                <a:ea typeface="+mn-ea"/>
                <a:cs typeface="+mn-cs"/>
              </a:rPr>
              <a:t>Eligible</a:t>
            </a:r>
            <a:r>
              <a:rPr kumimoji="0" lang="fr-BE" sz="1600" b="1" i="0" u="none" strike="noStrike" kern="1200" cap="none" spc="0" normalizeH="0" baseline="0" noProof="0" dirty="0">
                <a:ln>
                  <a:noFill/>
                </a:ln>
                <a:solidFill>
                  <a:srgbClr val="004494"/>
                </a:solidFill>
                <a:effectLst/>
                <a:uLnTx/>
                <a:uFillTx/>
                <a:latin typeface="Arial"/>
                <a:ea typeface="+mn-ea"/>
                <a:cs typeface="+mn-cs"/>
              </a:rPr>
              <a:t> countries: </a:t>
            </a:r>
            <a:r>
              <a:rPr kumimoji="0" lang="en-GB" sz="1600" b="1" i="0" u="none" strike="noStrike" kern="1200" cap="none" spc="0" normalizeH="0" baseline="0" noProof="0" dirty="0">
                <a:ln>
                  <a:noFill/>
                </a:ln>
                <a:solidFill>
                  <a:srgbClr val="931680"/>
                </a:solidFill>
                <a:effectLst/>
                <a:uLnTx/>
                <a:uFillTx/>
                <a:latin typeface="Arial"/>
                <a:ea typeface="+mn-ea"/>
                <a:cs typeface="+mn-cs"/>
              </a:rPr>
              <a:t>EU Member States, Iceland and Norway</a:t>
            </a:r>
            <a:endParaRPr kumimoji="0" lang="fr-BE" sz="1600" b="1" i="0" u="none" strike="noStrike" kern="1200" cap="none" spc="0" normalizeH="0" baseline="0" noProof="0" dirty="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2400972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HORIZON-CL4-2023-DIGITAL-EMERGING-01-41: Investing in alternative quantum computation and simulation platform technologies (RIA)</a:t>
            </a:r>
          </a:p>
        </p:txBody>
      </p:sp>
      <p:sp>
        <p:nvSpPr>
          <p:cNvPr id="6" name="Text Placeholder 2"/>
          <p:cNvSpPr txBox="1">
            <a:spLocks/>
          </p:cNvSpPr>
          <p:nvPr/>
        </p:nvSpPr>
        <p:spPr>
          <a:xfrm>
            <a:off x="838199" y="1368426"/>
            <a:ext cx="10696575"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4494"/>
                </a:solidFill>
                <a:effectLst/>
                <a:uLnTx/>
                <a:uFillTx/>
                <a:latin typeface="Arial"/>
                <a:ea typeface="+mn-ea"/>
                <a:cs typeface="+mn-cs"/>
              </a:rPr>
              <a:t>Scope (2/2)</a:t>
            </a:r>
            <a:r>
              <a:rPr kumimoji="0" lang="en-GB" sz="1600" b="0" i="0" u="none" strike="noStrike" kern="1200" cap="none" spc="0" normalizeH="0" baseline="0" noProof="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Work should address the development of alternative quantum computer and simulator systems and platforms, e.g. photonic or nitrogen vacancy-</a:t>
            </a:r>
            <a:r>
              <a:rPr kumimoji="0" lang="en-US" sz="1600" b="0" i="0" u="none" strike="noStrike" kern="1200" cap="none" spc="0" normalizeH="0" baseline="0" noProof="0" err="1">
                <a:ln>
                  <a:noFill/>
                </a:ln>
                <a:solidFill>
                  <a:srgbClr val="4D4D4D"/>
                </a:solidFill>
                <a:effectLst/>
                <a:uLnTx/>
                <a:uFillTx/>
                <a:latin typeface="Arial"/>
                <a:ea typeface="+mn-ea"/>
                <a:cs typeface="+mn-cs"/>
              </a:rPr>
              <a:t>centre</a:t>
            </a:r>
            <a:r>
              <a:rPr kumimoji="0" lang="en-US" sz="1600" b="0" i="0" u="none" strike="noStrike" kern="1200" cap="none" spc="0" normalizeH="0" baseline="0" noProof="0">
                <a:ln>
                  <a:noFill/>
                </a:ln>
                <a:solidFill>
                  <a:srgbClr val="4D4D4D"/>
                </a:solidFill>
                <a:effectLst/>
                <a:uLnTx/>
                <a:uFillTx/>
                <a:latin typeface="Arial"/>
                <a:ea typeface="+mn-ea"/>
                <a:cs typeface="+mn-cs"/>
              </a:rPr>
              <a:t> or hybrid systems, and should: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Integrate key building blocks as individual quantum systems (i.e. &gt;10 qubits for a quantum computer and &gt;50 quantum units for a quantum simulator), control electronics, quantum software stack, use case applications, etc.</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Address scalability to large systems (&gt;100 qubits for a quantum computer and &gt;1000 quantum units for a quantum simulator), the verification and validation of the quantum computation or simulation, solving a concrete problem to demonstrate the quantum advantage.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Quantum computation platform should explore fault-tolerance.</a:t>
            </a:r>
            <a:endParaRPr kumimoji="0" lang="en-GB"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
        <p:nvSpPr>
          <p:cNvPr id="4" name="Rectangle 3"/>
          <p:cNvSpPr/>
          <p:nvPr/>
        </p:nvSpPr>
        <p:spPr>
          <a:xfrm>
            <a:off x="368834" y="4667250"/>
            <a:ext cx="10540466" cy="170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EU contribution per project: </a:t>
            </a:r>
            <a:r>
              <a:rPr kumimoji="0" lang="en-US" sz="1600" b="1" i="0" u="none" strike="noStrike" kern="1200" cap="none" spc="0" normalizeH="0" baseline="0" noProof="0">
                <a:ln>
                  <a:noFill/>
                </a:ln>
                <a:solidFill>
                  <a:srgbClr val="931680"/>
                </a:solidFill>
                <a:effectLst/>
                <a:uLnTx/>
                <a:uFillTx/>
                <a:latin typeface="Arial"/>
                <a:ea typeface="+mn-ea"/>
                <a:cs typeface="+mn-cs"/>
              </a:rPr>
              <a:t>EUR 7-12 million</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Indicative budget of the call: </a:t>
            </a:r>
            <a:r>
              <a:rPr kumimoji="0" lang="en-US" sz="1600" b="1" i="0" u="none" strike="noStrike" kern="1200" cap="none" spc="0" normalizeH="0" baseline="0" noProof="0">
                <a:ln>
                  <a:noFill/>
                </a:ln>
                <a:solidFill>
                  <a:srgbClr val="931680"/>
                </a:solidFill>
                <a:effectLst/>
                <a:uLnTx/>
                <a:uFillTx/>
                <a:latin typeface="Arial"/>
                <a:ea typeface="+mn-ea"/>
                <a:cs typeface="+mn-cs"/>
              </a:rPr>
              <a:t>EUR 20 million</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Type of Action: </a:t>
            </a:r>
            <a:r>
              <a:rPr kumimoji="0" lang="en-US" sz="1600" b="1" i="0" u="none" strike="noStrike" kern="1200" cap="none" spc="0" normalizeH="0" baseline="0" noProof="0">
                <a:ln>
                  <a:noFill/>
                </a:ln>
                <a:solidFill>
                  <a:srgbClr val="931680"/>
                </a:solidFill>
                <a:effectLst/>
                <a:uLnTx/>
                <a:uFillTx/>
                <a:latin typeface="Arial"/>
                <a:ea typeface="+mn-ea"/>
                <a:cs typeface="+mn-cs"/>
              </a:rPr>
              <a:t>RIA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004494"/>
                </a:solidFill>
                <a:effectLst/>
                <a:uLnTx/>
                <a:uFillTx/>
                <a:latin typeface="Arial"/>
                <a:ea typeface="+mn-ea"/>
                <a:cs typeface="+mn-cs"/>
              </a:rPr>
              <a:t>TRL: </a:t>
            </a:r>
            <a:r>
              <a:rPr kumimoji="0" lang="en-GB" sz="1600" b="1" i="0" u="none" strike="noStrike" kern="1200" cap="none" spc="0" normalizeH="0" baseline="0" noProof="0">
                <a:ln>
                  <a:noFill/>
                </a:ln>
                <a:solidFill>
                  <a:srgbClr val="931680"/>
                </a:solidFill>
                <a:effectLst/>
                <a:uLnTx/>
                <a:uFillTx/>
                <a:latin typeface="Arial"/>
                <a:ea typeface="+mn-ea"/>
                <a:cs typeface="+mn-cs"/>
              </a:rPr>
              <a:t>Achieve TRL 5-6 by the end of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err="1">
                <a:ln>
                  <a:noFill/>
                </a:ln>
                <a:solidFill>
                  <a:srgbClr val="004494"/>
                </a:solidFill>
                <a:effectLst/>
                <a:uLnTx/>
                <a:uFillTx/>
                <a:latin typeface="Arial"/>
                <a:ea typeface="+mn-ea"/>
                <a:cs typeface="+mn-cs"/>
              </a:rPr>
              <a:t>Eligible</a:t>
            </a:r>
            <a:r>
              <a:rPr kumimoji="0" lang="fr-BE" sz="1600" b="1" i="0" u="none" strike="noStrike" kern="1200" cap="none" spc="0" normalizeH="0" baseline="0" noProof="0">
                <a:ln>
                  <a:noFill/>
                </a:ln>
                <a:solidFill>
                  <a:srgbClr val="004494"/>
                </a:solidFill>
                <a:effectLst/>
                <a:uLnTx/>
                <a:uFillTx/>
                <a:latin typeface="Arial"/>
                <a:ea typeface="+mn-ea"/>
                <a:cs typeface="+mn-cs"/>
              </a:rPr>
              <a:t> countries: </a:t>
            </a:r>
            <a:r>
              <a:rPr kumimoji="0" lang="en-GB" sz="1600" b="1" i="0" u="none" strike="noStrike" kern="1200" cap="none" spc="0" normalizeH="0" baseline="0" noProof="0">
                <a:ln>
                  <a:noFill/>
                </a:ln>
                <a:solidFill>
                  <a:srgbClr val="931680"/>
                </a:solidFill>
                <a:effectLst/>
                <a:uLnTx/>
                <a:uFillTx/>
                <a:latin typeface="Arial"/>
                <a:ea typeface="+mn-ea"/>
                <a:cs typeface="+mn-cs"/>
              </a:rPr>
              <a:t>EU Member States, Iceland and Norway</a:t>
            </a:r>
            <a:endParaRPr kumimoji="0" lang="fr-BE" sz="1600" b="1" i="0" u="none" strike="noStrike" kern="1200" cap="none" spc="0" normalizeH="0" baseline="0" noProof="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2099170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HORIZON-CL4-2023-DIGITAL-EMERGING-01-41: Investing in alternative quantum computation and simulation platform technologies (RIA)</a:t>
            </a:r>
          </a:p>
        </p:txBody>
      </p:sp>
      <p:sp>
        <p:nvSpPr>
          <p:cNvPr id="6" name="Text Placeholder 2"/>
          <p:cNvSpPr txBox="1">
            <a:spLocks/>
          </p:cNvSpPr>
          <p:nvPr/>
        </p:nvSpPr>
        <p:spPr>
          <a:xfrm>
            <a:off x="838199" y="1120776"/>
            <a:ext cx="10972801"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4494"/>
                </a:solidFill>
                <a:effectLst/>
                <a:uLnTx/>
                <a:uFillTx/>
                <a:latin typeface="Arial"/>
                <a:ea typeface="+mn-ea"/>
                <a:cs typeface="+mn-cs"/>
              </a:rPr>
              <a:t>Proposals should also cover</a:t>
            </a:r>
            <a:r>
              <a:rPr kumimoji="0" lang="en-GB" sz="1600" b="0" i="0" u="none" strike="noStrike" kern="1200" cap="none" spc="0" normalizeH="0" baseline="0" noProof="0">
                <a:ln>
                  <a:noFill/>
                </a:ln>
                <a:solidFill>
                  <a:srgbClr val="4D4D4D"/>
                </a:solidFill>
                <a:effectLst/>
                <a:uLnTx/>
                <a:uFillTx/>
                <a:latin typeface="Arial"/>
                <a:ea typeface="+mn-ea"/>
                <a:cs typeface="+mn-cs"/>
              </a:rPr>
              <a:t>: </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Cooperation with complementary projects: </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enabling quantum software stack (HORIZON-CL4-2021- DIGITAL-EMERGING-02-10: Strengthening the quantum software ecosystem for quantum computing platforms), </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future Digital Europe </a:t>
            </a:r>
            <a:r>
              <a:rPr kumimoji="0" lang="en-US" sz="1600" b="0" i="0" u="none" strike="noStrike" kern="1200" cap="none" spc="0" normalizeH="0" baseline="0" noProof="0" err="1">
                <a:ln>
                  <a:noFill/>
                </a:ln>
                <a:solidFill>
                  <a:srgbClr val="4D4D4D"/>
                </a:solidFill>
                <a:effectLst/>
                <a:uLnTx/>
                <a:uFillTx/>
                <a:latin typeface="Arial"/>
                <a:ea typeface="+mn-ea"/>
                <a:cs typeface="+mn-cs"/>
              </a:rPr>
              <a:t>Programme</a:t>
            </a:r>
            <a:r>
              <a:rPr kumimoji="0" lang="en-US" sz="1600" b="0" i="0" u="none" strike="noStrike" kern="1200" cap="none" spc="0" normalizeH="0" baseline="0" noProof="0">
                <a:ln>
                  <a:noFill/>
                </a:ln>
                <a:solidFill>
                  <a:srgbClr val="4D4D4D"/>
                </a:solidFill>
                <a:effectLst/>
                <a:uLnTx/>
                <a:uFillTx/>
                <a:latin typeface="Arial"/>
                <a:ea typeface="+mn-ea"/>
                <a:cs typeface="+mn-cs"/>
              </a:rPr>
              <a:t> EuroHPC JU calls for acquisition and operation of quantum computers (integration with the HPC &amp; data infrastructure, establish appropriate IP exploitation agreements).</a:t>
            </a:r>
          </a:p>
          <a:p>
            <a:pPr marL="371475" marR="0" lvl="2"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Cooperation, coordination with the relevant (</a:t>
            </a:r>
            <a:r>
              <a:rPr kumimoji="0" lang="en-US" sz="1600" b="0" i="0" u="sng" strike="noStrike" kern="1200" cap="none" spc="0" normalizeH="0" baseline="0" noProof="0">
                <a:ln>
                  <a:noFill/>
                </a:ln>
                <a:solidFill>
                  <a:srgbClr val="4D4D4D"/>
                </a:solidFill>
                <a:effectLst/>
                <a:uLnTx/>
                <a:uFillTx/>
                <a:latin typeface="Arial"/>
                <a:ea typeface="+mn-ea"/>
                <a:cs typeface="+mn-cs"/>
              </a:rPr>
              <a:t>for the proposed platform</a:t>
            </a:r>
            <a:r>
              <a:rPr kumimoji="0" lang="en-US" sz="1600" b="0" i="0" u="none" strike="noStrike" kern="1200" cap="none" spc="0" normalizeH="0" baseline="0" noProof="0">
                <a:ln>
                  <a:noFill/>
                </a:ln>
                <a:solidFill>
                  <a:srgbClr val="4D4D4D"/>
                </a:solidFill>
                <a:effectLst/>
                <a:uLnTx/>
                <a:uFillTx/>
                <a:latin typeface="Arial"/>
                <a:ea typeface="+mn-ea"/>
                <a:cs typeface="+mn-cs"/>
              </a:rPr>
              <a:t>) Quantum Flagship initiatives including:</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FPAs establishing key EU fabrication processes, technologies and supply chain, </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FPAs funded under HORIZON-CL4-2021-DIGITAL-EMERGING-02-17 (simulation) and HORIZON-CL4-2021-DIGITAL-EMERGING-02-15 (computing).</a:t>
            </a:r>
          </a:p>
          <a:p>
            <a:pPr marL="371475" marR="0" lvl="2"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Any additional support they may receive from relevant national, or regional programmes and initiatives</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Contribution to the governance and overall coordination of the Quantum Technologies Flagship initiative. Also contribute to spreading excellence across Europe, e.g., through the involvement of EU Widening Countries. </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648572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HORIZON-CL4-2023-DIGITAL-EMERGING-01-43: </a:t>
            </a:r>
            <a:r>
              <a:rPr lang="en-US" sz="2000"/>
              <a:t>Framework Partnership Agreement for developing large-scale quantum Computing platform technologies (FPA)</a:t>
            </a:r>
            <a:endParaRPr lang="en-GB" sz="2000"/>
          </a:p>
        </p:txBody>
      </p:sp>
      <p:sp>
        <p:nvSpPr>
          <p:cNvPr id="6" name="Text Placeholder 2"/>
          <p:cNvSpPr txBox="1">
            <a:spLocks/>
          </p:cNvSpPr>
          <p:nvPr/>
        </p:nvSpPr>
        <p:spPr>
          <a:xfrm>
            <a:off x="838200" y="1368426"/>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4494"/>
                </a:solidFill>
                <a:effectLst/>
                <a:uLnTx/>
                <a:uFillTx/>
                <a:latin typeface="Arial"/>
                <a:ea typeface="+mn-ea"/>
                <a:cs typeface="+mn-cs"/>
              </a:rPr>
              <a:t>Expected outcome</a:t>
            </a:r>
            <a:r>
              <a:rPr kumimoji="0" lang="en-GB" sz="1600" b="0" i="0" u="none" strike="noStrike" kern="1200" cap="none" spc="0" normalizeH="0" baseline="0" noProof="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Projects are expected to contribute to the following outcomes:</a:t>
            </a:r>
            <a:endParaRPr kumimoji="0" lang="en-GB"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Demonstrate a universally programmable processor of at least 200 physical qubits (by 2027) operating in the NISQ domain including firmware and having sufficient coherence to perform computations involving all of its qubits; </a:t>
            </a:r>
            <a:r>
              <a:rPr kumimoji="0" lang="en-US" sz="1600" b="0" i="0" u="none" strike="noStrike" kern="1200" cap="none" spc="0" normalizeH="0" baseline="0" noProof="0" err="1">
                <a:ln>
                  <a:noFill/>
                </a:ln>
                <a:solidFill>
                  <a:srgbClr val="4D4D4D"/>
                </a:solidFill>
                <a:effectLst/>
                <a:uLnTx/>
                <a:uFillTx/>
                <a:latin typeface="Arial"/>
                <a:ea typeface="+mn-ea"/>
                <a:cs typeface="+mn-cs"/>
              </a:rPr>
              <a:t>characterised</a:t>
            </a:r>
            <a:r>
              <a:rPr kumimoji="0" lang="en-US" sz="1600" b="0" i="0" u="none" strike="noStrike" kern="1200" cap="none" spc="0" normalizeH="0" baseline="0" noProof="0">
                <a:ln>
                  <a:noFill/>
                </a:ln>
                <a:solidFill>
                  <a:srgbClr val="4D4D4D"/>
                </a:solidFill>
                <a:effectLst/>
                <a:uLnTx/>
                <a:uFillTx/>
                <a:latin typeface="Arial"/>
                <a:ea typeface="+mn-ea"/>
                <a:cs typeface="+mn-cs"/>
              </a:rPr>
              <a:t> with a hardware-agnostic test suite, including real-world applications, including for hybrid quantum/HPC computing, and the capability of out-performing classical computers on a number of relevant real-world use-cases; control needs to involve a low-level control system, a compiler and a scheduler.</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By 2029, build a full stack, highly connected, high fidelity quantum computer of at least one thousand physical qubits, exhibiting scalability and capable of out-performing classical computers on relevant real-world use-cases.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Formulate standards and interface specifications for a complete software and hardware stack including remote, cloud-based access. </a:t>
            </a: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
        <p:nvSpPr>
          <p:cNvPr id="4" name="Rectangle 3"/>
          <p:cNvSpPr/>
          <p:nvPr/>
        </p:nvSpPr>
        <p:spPr>
          <a:xfrm>
            <a:off x="368834" y="4637738"/>
            <a:ext cx="10540466" cy="170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EU contribution per project: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Indicative budget of the call: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Type of Action: </a:t>
            </a:r>
            <a:r>
              <a:rPr kumimoji="0" lang="en-US" sz="1600" b="1" i="0" u="none" strike="noStrike" kern="1200" cap="none" spc="0" normalizeH="0" baseline="0" noProof="0">
                <a:ln>
                  <a:noFill/>
                </a:ln>
                <a:solidFill>
                  <a:srgbClr val="931680"/>
                </a:solidFill>
                <a:effectLst/>
                <a:uLnTx/>
                <a:uFillTx/>
                <a:latin typeface="Arial"/>
                <a:ea typeface="+mn-ea"/>
                <a:cs typeface="+mn-cs"/>
              </a:rPr>
              <a:t>FPA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004494"/>
                </a:solidFill>
                <a:effectLst/>
                <a:uLnTx/>
                <a:uFillTx/>
                <a:latin typeface="Arial"/>
                <a:ea typeface="+mn-ea"/>
                <a:cs typeface="+mn-cs"/>
              </a:rPr>
              <a:t>TRL: </a:t>
            </a:r>
            <a:r>
              <a:rPr kumimoji="0" lang="en-GB" sz="1600" b="1" i="0" u="none" strike="noStrike" kern="1200" cap="none" spc="0" normalizeH="0" baseline="0" noProof="0">
                <a:ln>
                  <a:noFill/>
                </a:ln>
                <a:solidFill>
                  <a:srgbClr val="931680"/>
                </a:solidFill>
                <a:effectLst/>
                <a:uLnTx/>
                <a:uFillTx/>
                <a:latin typeface="Arial"/>
                <a:ea typeface="+mn-ea"/>
                <a:cs typeface="+mn-cs"/>
              </a:rPr>
              <a:t>Achieve TRL 6-7 by the end of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err="1">
                <a:ln>
                  <a:noFill/>
                </a:ln>
                <a:solidFill>
                  <a:srgbClr val="004494"/>
                </a:solidFill>
                <a:effectLst/>
                <a:uLnTx/>
                <a:uFillTx/>
                <a:latin typeface="Arial"/>
                <a:ea typeface="+mn-ea"/>
                <a:cs typeface="+mn-cs"/>
              </a:rPr>
              <a:t>Eligible</a:t>
            </a:r>
            <a:r>
              <a:rPr kumimoji="0" lang="fr-BE" sz="1600" b="1" i="0" u="none" strike="noStrike" kern="1200" cap="none" spc="0" normalizeH="0" baseline="0" noProof="0">
                <a:ln>
                  <a:noFill/>
                </a:ln>
                <a:solidFill>
                  <a:srgbClr val="004494"/>
                </a:solidFill>
                <a:effectLst/>
                <a:uLnTx/>
                <a:uFillTx/>
                <a:latin typeface="Arial"/>
                <a:ea typeface="+mn-ea"/>
                <a:cs typeface="+mn-cs"/>
              </a:rPr>
              <a:t> countries: </a:t>
            </a:r>
            <a:r>
              <a:rPr kumimoji="0" lang="en-GB" sz="1600" b="1" i="0" u="none" strike="noStrike" kern="1200" cap="none" spc="0" normalizeH="0" baseline="0" noProof="0">
                <a:ln>
                  <a:noFill/>
                </a:ln>
                <a:solidFill>
                  <a:srgbClr val="931680"/>
                </a:solidFill>
                <a:effectLst/>
                <a:uLnTx/>
                <a:uFillTx/>
                <a:latin typeface="Arial"/>
                <a:ea typeface="+mn-ea"/>
                <a:cs typeface="+mn-cs"/>
              </a:rPr>
              <a:t>EU Member States, Iceland and Norway</a:t>
            </a:r>
            <a:endParaRPr kumimoji="0" lang="fr-BE" sz="1600" b="1" i="0" u="none" strike="noStrike" kern="1200" cap="none" spc="0" normalizeH="0" baseline="0" noProof="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212613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HORIZON-CL4-2023-DIGITAL-EMERGING-01-43: </a:t>
            </a:r>
            <a:r>
              <a:rPr lang="en-US" sz="2000"/>
              <a:t>Framework Partnership Agreement for developing large-scale quantum Computing platform technologies (FPA)</a:t>
            </a:r>
            <a:endParaRPr lang="en-GB" sz="2000"/>
          </a:p>
        </p:txBody>
      </p:sp>
      <p:sp>
        <p:nvSpPr>
          <p:cNvPr id="6" name="Text Placeholder 2"/>
          <p:cNvSpPr txBox="1">
            <a:spLocks/>
          </p:cNvSpPr>
          <p:nvPr/>
        </p:nvSpPr>
        <p:spPr>
          <a:xfrm>
            <a:off x="838199" y="1368426"/>
            <a:ext cx="10696575"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4494"/>
                </a:solidFill>
                <a:effectLst/>
                <a:uLnTx/>
                <a:uFillTx/>
                <a:latin typeface="Arial"/>
                <a:ea typeface="+mn-ea"/>
                <a:cs typeface="+mn-cs"/>
              </a:rPr>
              <a:t>Scope (1/2)</a:t>
            </a:r>
            <a:r>
              <a:rPr kumimoji="0" lang="en-GB" sz="1600" b="0" i="0" u="none" strike="noStrike" kern="1200" cap="none" spc="0" normalizeH="0" baseline="0" noProof="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Proposals for this FPA are expected to build on the quantum computing platforms supported under the Quantum Flagship ramp-up phase and should target: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the development of open quantum computing platforms compatible with the fabrication techniques of the </a:t>
            </a:r>
            <a:r>
              <a:rPr kumimoji="0" lang="en-US" sz="1600" b="1" i="0" u="none" strike="noStrike" kern="1200" cap="none" spc="0" normalizeH="0" baseline="0" noProof="0">
                <a:ln>
                  <a:noFill/>
                </a:ln>
                <a:solidFill>
                  <a:srgbClr val="4D4D4D"/>
                </a:solidFill>
                <a:effectLst/>
                <a:uLnTx/>
                <a:uFillTx/>
                <a:latin typeface="Arial"/>
                <a:ea typeface="+mn-ea"/>
                <a:cs typeface="+mn-cs"/>
              </a:rPr>
              <a:t>semiconductor </a:t>
            </a:r>
            <a:r>
              <a:rPr kumimoji="0" lang="en-US" sz="1600" b="0" i="0" u="none" strike="noStrike" kern="1200" cap="none" spc="0" normalizeH="0" baseline="0" noProof="0">
                <a:ln>
                  <a:noFill/>
                </a:ln>
                <a:solidFill>
                  <a:srgbClr val="4D4D4D"/>
                </a:solidFill>
                <a:effectLst/>
                <a:uLnTx/>
                <a:uFillTx/>
                <a:latin typeface="Arial"/>
                <a:ea typeface="+mn-ea"/>
                <a:cs typeface="+mn-cs"/>
              </a:rPr>
              <a:t>industry (e.g. silicon spin qubits)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the integration with the key building blocks such as quantum processors in the NISQ regime with control electronics, low-level software, verification and validation of the quantum computation, </a:t>
            </a:r>
            <a:r>
              <a:rPr kumimoji="0" lang="en-US" sz="1600" b="0" i="0" u="none" strike="noStrike" kern="1200" cap="none" spc="0" normalizeH="0" baseline="0" noProof="0" err="1">
                <a:ln>
                  <a:noFill/>
                </a:ln>
                <a:solidFill>
                  <a:srgbClr val="4D4D4D"/>
                </a:solidFill>
                <a:effectLst/>
                <a:uLnTx/>
                <a:uFillTx/>
                <a:latin typeface="Arial"/>
                <a:ea typeface="+mn-ea"/>
                <a:cs typeface="+mn-cs"/>
              </a:rPr>
              <a:t>etc</a:t>
            </a: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practical strategies towards the break-even point of fault tolerance to increase algorithmic depth (number of operations) for quantum computing on existing platforms.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US"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Quantum computation platform should explore fault-tolerance.</a:t>
            </a:r>
            <a:endParaRPr kumimoji="0" lang="en-GB"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
        <p:nvSpPr>
          <p:cNvPr id="8" name="Rectangle 7">
            <a:extLst>
              <a:ext uri="{FF2B5EF4-FFF2-40B4-BE49-F238E27FC236}">
                <a16:creationId xmlns:a16="http://schemas.microsoft.com/office/drawing/2014/main" id="{C4DE99E4-567C-4AFB-93BD-C532947592F7}"/>
              </a:ext>
            </a:extLst>
          </p:cNvPr>
          <p:cNvSpPr/>
          <p:nvPr/>
        </p:nvSpPr>
        <p:spPr>
          <a:xfrm>
            <a:off x="368834" y="4637738"/>
            <a:ext cx="10540466" cy="170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EU contribution per project: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Indicative budget of the call: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Type of Action: </a:t>
            </a:r>
            <a:r>
              <a:rPr kumimoji="0" lang="en-US" sz="1600" b="1" i="0" u="none" strike="noStrike" kern="1200" cap="none" spc="0" normalizeH="0" baseline="0" noProof="0">
                <a:ln>
                  <a:noFill/>
                </a:ln>
                <a:solidFill>
                  <a:srgbClr val="931680"/>
                </a:solidFill>
                <a:effectLst/>
                <a:uLnTx/>
                <a:uFillTx/>
                <a:latin typeface="Arial"/>
                <a:ea typeface="+mn-ea"/>
                <a:cs typeface="+mn-cs"/>
              </a:rPr>
              <a:t>FPA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004494"/>
                </a:solidFill>
                <a:effectLst/>
                <a:uLnTx/>
                <a:uFillTx/>
                <a:latin typeface="Arial"/>
                <a:ea typeface="+mn-ea"/>
                <a:cs typeface="+mn-cs"/>
              </a:rPr>
              <a:t>TRL: </a:t>
            </a:r>
            <a:r>
              <a:rPr kumimoji="0" lang="en-GB" sz="1600" b="1" i="0" u="none" strike="noStrike" kern="1200" cap="none" spc="0" normalizeH="0" baseline="0" noProof="0">
                <a:ln>
                  <a:noFill/>
                </a:ln>
                <a:solidFill>
                  <a:srgbClr val="931680"/>
                </a:solidFill>
                <a:effectLst/>
                <a:uLnTx/>
                <a:uFillTx/>
                <a:latin typeface="Arial"/>
                <a:ea typeface="+mn-ea"/>
                <a:cs typeface="+mn-cs"/>
              </a:rPr>
              <a:t>Achieve TRL 6-7 by the end of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err="1">
                <a:ln>
                  <a:noFill/>
                </a:ln>
                <a:solidFill>
                  <a:srgbClr val="004494"/>
                </a:solidFill>
                <a:effectLst/>
                <a:uLnTx/>
                <a:uFillTx/>
                <a:latin typeface="Arial"/>
                <a:ea typeface="+mn-ea"/>
                <a:cs typeface="+mn-cs"/>
              </a:rPr>
              <a:t>Eligible</a:t>
            </a:r>
            <a:r>
              <a:rPr kumimoji="0" lang="fr-BE" sz="1600" b="1" i="0" u="none" strike="noStrike" kern="1200" cap="none" spc="0" normalizeH="0" baseline="0" noProof="0">
                <a:ln>
                  <a:noFill/>
                </a:ln>
                <a:solidFill>
                  <a:srgbClr val="004494"/>
                </a:solidFill>
                <a:effectLst/>
                <a:uLnTx/>
                <a:uFillTx/>
                <a:latin typeface="Arial"/>
                <a:ea typeface="+mn-ea"/>
                <a:cs typeface="+mn-cs"/>
              </a:rPr>
              <a:t> countries: </a:t>
            </a:r>
            <a:r>
              <a:rPr kumimoji="0" lang="en-GB" sz="1600" b="1" i="0" u="none" strike="noStrike" kern="1200" cap="none" spc="0" normalizeH="0" baseline="0" noProof="0">
                <a:ln>
                  <a:noFill/>
                </a:ln>
                <a:solidFill>
                  <a:srgbClr val="931680"/>
                </a:solidFill>
                <a:effectLst/>
                <a:uLnTx/>
                <a:uFillTx/>
                <a:latin typeface="Arial"/>
                <a:ea typeface="+mn-ea"/>
                <a:cs typeface="+mn-cs"/>
              </a:rPr>
              <a:t>EU Member States, Iceland and Norway</a:t>
            </a:r>
            <a:endParaRPr kumimoji="0" lang="fr-BE" sz="1600" b="1" i="0" u="none" strike="noStrike" kern="1200" cap="none" spc="0" normalizeH="0" baseline="0" noProof="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187877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2860"/>
            <a:ext cx="10633363" cy="564543"/>
          </a:xfrm>
        </p:spPr>
        <p:txBody>
          <a:bodyPr/>
          <a:lstStyle/>
          <a:p>
            <a:r>
              <a:rPr lang="en-GB" sz="3200" dirty="0"/>
              <a:t>Pervasive Photonics </a:t>
            </a:r>
            <a:r>
              <a:rPr lang="en-GB" sz="3200" b="0" dirty="0"/>
              <a:t>- </a:t>
            </a:r>
            <a:r>
              <a:rPr lang="en-US" sz="3200" dirty="0">
                <a:solidFill>
                  <a:schemeClr val="accent1"/>
                </a:solidFill>
              </a:rPr>
              <a:t>Scope</a:t>
            </a:r>
            <a:endParaRPr lang="en-GB" sz="3200" dirty="0">
              <a:solidFill>
                <a:schemeClr val="accent1"/>
              </a:solidFill>
            </a:endParaRPr>
          </a:p>
        </p:txBody>
      </p:sp>
      <p:sp>
        <p:nvSpPr>
          <p:cNvPr id="6" name="Text Placeholder 2"/>
          <p:cNvSpPr txBox="1">
            <a:spLocks/>
          </p:cNvSpPr>
          <p:nvPr/>
        </p:nvSpPr>
        <p:spPr>
          <a:xfrm>
            <a:off x="741216" y="1392107"/>
            <a:ext cx="10730347" cy="500509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931680"/>
                </a:solidFill>
                <a:effectLst/>
                <a:uLnTx/>
                <a:uFillTx/>
                <a:latin typeface="Arial"/>
                <a:ea typeface="+mn-ea"/>
                <a:cs typeface="+mn-cs"/>
              </a:rPr>
              <a:t>Co-integration of photonics and microelectronics </a:t>
            </a:r>
            <a:r>
              <a:rPr kumimoji="0" lang="en-US" sz="2400" b="1" i="0" u="none" strike="noStrike" kern="1200" cap="none" spc="0" normalizeH="0" baseline="0" noProof="0" dirty="0">
                <a:ln>
                  <a:noFill/>
                </a:ln>
                <a:solidFill>
                  <a:srgbClr val="004494"/>
                </a:solidFill>
                <a:effectLst/>
                <a:uLnTx/>
                <a:uFillTx/>
                <a:latin typeface="Arial"/>
                <a:ea typeface="+mn-ea"/>
                <a:cs typeface="+mn-cs"/>
              </a:rPr>
              <a:t>on single or multiple die (‘</a:t>
            </a:r>
            <a:r>
              <a:rPr kumimoji="0" lang="en-US" sz="2400" b="1" i="0" u="none" strike="noStrike" kern="1200" cap="none" spc="0" normalizeH="0" baseline="0" noProof="0" dirty="0" err="1">
                <a:ln>
                  <a:noFill/>
                </a:ln>
                <a:solidFill>
                  <a:srgbClr val="004494"/>
                </a:solidFill>
                <a:effectLst/>
                <a:uLnTx/>
                <a:uFillTx/>
                <a:latin typeface="Arial"/>
                <a:ea typeface="+mn-ea"/>
                <a:cs typeface="+mn-cs"/>
              </a:rPr>
              <a:t>chiplet</a:t>
            </a:r>
            <a:r>
              <a:rPr kumimoji="0" lang="en-US" sz="2400" b="1" i="0" u="none" strike="noStrike" kern="1200" cap="none" spc="0" normalizeH="0" baseline="0" noProof="0" dirty="0">
                <a:ln>
                  <a:noFill/>
                </a:ln>
                <a:solidFill>
                  <a:srgbClr val="004494"/>
                </a:solidFill>
                <a:effectLst/>
                <a:uLnTx/>
                <a:uFillTx/>
                <a:latin typeface="Arial"/>
                <a:ea typeface="+mn-ea"/>
                <a:cs typeface="+mn-cs"/>
              </a:rPr>
              <a:t>’ approach)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931680"/>
                </a:solidFill>
                <a:effectLst/>
                <a:uLnTx/>
                <a:uFillTx/>
                <a:latin typeface="Arial"/>
                <a:ea typeface="+mn-ea"/>
                <a:cs typeface="+mn-cs"/>
              </a:rPr>
              <a:t>Co-integration of multiple photonic IC material systems or components </a:t>
            </a:r>
            <a:r>
              <a:rPr kumimoji="0" lang="en-US" sz="2400" b="1" i="0" u="none" strike="noStrike" kern="1200" cap="none" spc="0" normalizeH="0" baseline="0" noProof="0" dirty="0">
                <a:ln>
                  <a:noFill/>
                </a:ln>
                <a:solidFill>
                  <a:srgbClr val="004494"/>
                </a:solidFill>
                <a:effectLst/>
                <a:uLnTx/>
                <a:uFillTx/>
                <a:latin typeface="Arial"/>
                <a:ea typeface="+mn-ea"/>
                <a:cs typeface="+mn-cs"/>
              </a:rPr>
              <a:t>to address new wavelengths and sensor functions or new computing paradigms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4494"/>
                </a:solidFill>
                <a:effectLst/>
                <a:uLnTx/>
                <a:uFillTx/>
                <a:latin typeface="Arial"/>
                <a:ea typeface="+mn-ea"/>
                <a:cs typeface="+mn-cs"/>
              </a:rPr>
              <a:t>Work should cover at least two </a:t>
            </a:r>
            <a:r>
              <a:rPr kumimoji="0" lang="en-US" sz="2400" b="1" i="0" u="none" strike="noStrike" kern="1200" cap="none" spc="0" normalizeH="0" baseline="0" noProof="0" dirty="0">
                <a:ln>
                  <a:noFill/>
                </a:ln>
                <a:solidFill>
                  <a:srgbClr val="931680"/>
                </a:solidFill>
                <a:effectLst/>
                <a:uLnTx/>
                <a:uFillTx/>
                <a:latin typeface="Arial"/>
                <a:ea typeface="+mn-ea"/>
                <a:cs typeface="+mn-cs"/>
              </a:rPr>
              <a:t>use cases </a:t>
            </a:r>
            <a:r>
              <a:rPr kumimoji="0" lang="en-US" sz="2400" b="1" i="0" u="none" strike="noStrike" kern="1200" cap="none" spc="0" normalizeH="0" baseline="0" noProof="0" dirty="0">
                <a:ln>
                  <a:noFill/>
                </a:ln>
                <a:solidFill>
                  <a:srgbClr val="004494"/>
                </a:solidFill>
                <a:effectLst/>
                <a:uLnTx/>
                <a:uFillTx/>
                <a:latin typeface="Arial"/>
                <a:ea typeface="+mn-ea"/>
                <a:cs typeface="+mn-cs"/>
              </a:rPr>
              <a:t>linked to commercial applications e.g. in computing, communications, robotic and autonomous systems, sensors or Internet of Things</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dirty="0">
                <a:ln>
                  <a:noFill/>
                </a:ln>
                <a:solidFill>
                  <a:srgbClr val="004494"/>
                </a:solidFill>
                <a:effectLst/>
                <a:uLnTx/>
                <a:uFillTx/>
                <a:latin typeface="Arial"/>
                <a:ea typeface="+mn-ea"/>
                <a:cs typeface="+mn-cs"/>
              </a:rPr>
              <a:t>Proposals submitted under this topic should include a business case and exploitation strategy.  </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931680"/>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US" sz="2400" b="1" i="0" u="none" strike="noStrike" kern="1200" cap="none" spc="0" normalizeH="0" baseline="0" noProof="0" dirty="0">
              <a:ln>
                <a:noFill/>
              </a:ln>
              <a:solidFill>
                <a:srgbClr val="004494"/>
              </a:solidFill>
              <a:effectLst/>
              <a:uLnTx/>
              <a:uFillTx/>
              <a:latin typeface="Arial"/>
              <a:ea typeface="+mn-ea"/>
              <a:cs typeface="+mn-cs"/>
            </a:endParaRPr>
          </a:p>
        </p:txBody>
      </p:sp>
    </p:spTree>
    <p:extLst>
      <p:ext uri="{BB962C8B-B14F-4D97-AF65-F5344CB8AC3E}">
        <p14:creationId xmlns:p14="http://schemas.microsoft.com/office/powerpoint/2010/main" val="1236521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HORIZON-CL4-2023-DIGITAL-EMERGING-01-43: </a:t>
            </a:r>
            <a:r>
              <a:rPr lang="en-US" sz="2000"/>
              <a:t>Framework Partnership Agreement for developing large-scale quantum Computing platform technologies (FPA)</a:t>
            </a:r>
            <a:endParaRPr lang="en-GB" sz="2000"/>
          </a:p>
        </p:txBody>
      </p:sp>
      <p:sp>
        <p:nvSpPr>
          <p:cNvPr id="6" name="Text Placeholder 2"/>
          <p:cNvSpPr txBox="1">
            <a:spLocks/>
          </p:cNvSpPr>
          <p:nvPr/>
        </p:nvSpPr>
        <p:spPr>
          <a:xfrm>
            <a:off x="838199" y="1368426"/>
            <a:ext cx="10696575"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a:ln>
                  <a:noFill/>
                </a:ln>
                <a:solidFill>
                  <a:srgbClr val="004494"/>
                </a:solidFill>
                <a:effectLst/>
                <a:uLnTx/>
                <a:uFillTx/>
                <a:latin typeface="Arial"/>
                <a:ea typeface="+mn-ea"/>
                <a:cs typeface="+mn-cs"/>
              </a:rPr>
              <a:t>Scope (2/2)</a:t>
            </a:r>
            <a:r>
              <a:rPr kumimoji="0" lang="en-GB" sz="1600" b="0" i="0" u="none" strike="noStrike" kern="1200" cap="none" spc="0" normalizeH="0" baseline="0" noProof="0">
                <a:ln>
                  <a:noFill/>
                </a:ln>
                <a:solidFill>
                  <a:srgbClr val="4D4D4D"/>
                </a:solidFill>
                <a:effectLst/>
                <a:uLnTx/>
                <a:uFillTx/>
                <a:latin typeface="Arial"/>
                <a:ea typeface="+mn-ea"/>
                <a:cs typeface="+mn-cs"/>
              </a:rPr>
              <a:t>: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Proposals for this FPA should: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describe how the activities carried out during the ramp-up phase will be continued involving the relevant disciplines ,technologies and stakeholders, how results of the ramp-up phase will be used, and how they will provide efficient coordination under strong scientific and engineering leadership</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address the development and integration in this platform of a full software stack, including a compiler and scheduler, programming tools, a suite of algorithms, use cases etc., that would allow them to showcase their capability of solving real and concrete computational problem(s) that demonstrate a quantum advantage and to make progress towards fault tolerance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Arial"/>
                <a:ea typeface="+mn-ea"/>
                <a:cs typeface="+mn-cs"/>
              </a:rPr>
              <a:t>aim at the development of open quantum computer experimental systems, and work on the reduction of their form factor</a:t>
            </a:r>
            <a:endParaRPr kumimoji="0" lang="en-GB" sz="1600" b="0" i="0" u="none" strike="noStrike" kern="1200" cap="none" spc="0" normalizeH="0" baseline="0" noProof="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GB" sz="1600" b="0" i="0" u="none" strike="noStrike" kern="1200" cap="none" spc="0" normalizeH="0" baseline="0" noProof="0">
              <a:ln>
                <a:noFill/>
              </a:ln>
              <a:solidFill>
                <a:srgbClr val="4D4D4D"/>
              </a:solidFill>
              <a:effectLst/>
              <a:uLnTx/>
              <a:uFillTx/>
              <a:latin typeface="Arial"/>
              <a:ea typeface="+mn-ea"/>
              <a:cs typeface="+mn-cs"/>
            </a:endParaRPr>
          </a:p>
        </p:txBody>
      </p:sp>
      <p:sp>
        <p:nvSpPr>
          <p:cNvPr id="8" name="Rectangle 7">
            <a:extLst>
              <a:ext uri="{FF2B5EF4-FFF2-40B4-BE49-F238E27FC236}">
                <a16:creationId xmlns:a16="http://schemas.microsoft.com/office/drawing/2014/main" id="{C4DE99E4-567C-4AFB-93BD-C532947592F7}"/>
              </a:ext>
            </a:extLst>
          </p:cNvPr>
          <p:cNvSpPr/>
          <p:nvPr/>
        </p:nvSpPr>
        <p:spPr>
          <a:xfrm>
            <a:off x="368834" y="4637738"/>
            <a:ext cx="10540466" cy="1703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EU contribution per project: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Indicative budget of the call: </a:t>
            </a:r>
            <a:r>
              <a:rPr kumimoji="0" lang="en-US" sz="1600" b="1" i="0" u="none" strike="noStrike" kern="1200" cap="none" spc="0" normalizeH="0" baseline="0" noProof="0">
                <a:ln>
                  <a:noFill/>
                </a:ln>
                <a:solidFill>
                  <a:srgbClr val="931680"/>
                </a:solidFill>
                <a:effectLst/>
                <a:uLnTx/>
                <a:uFillTx/>
                <a:latin typeface="Arial"/>
                <a:ea typeface="+mn-ea"/>
                <a:cs typeface="+mn-cs"/>
              </a:rPr>
              <a:t>N/A FPA / EUR 25 million SGA</a:t>
            </a:r>
          </a:p>
          <a:p>
            <a:pPr marL="45720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US" sz="1600" b="1" i="0" u="none" strike="noStrike" kern="1200" cap="none" spc="0" normalizeH="0" baseline="0" noProof="0">
                <a:ln>
                  <a:noFill/>
                </a:ln>
                <a:solidFill>
                  <a:srgbClr val="004494"/>
                </a:solidFill>
                <a:effectLst/>
                <a:uLnTx/>
                <a:uFillTx/>
                <a:latin typeface="Arial"/>
                <a:ea typeface="+mn-ea"/>
                <a:cs typeface="+mn-cs"/>
              </a:rPr>
              <a:t>Type of Action: </a:t>
            </a:r>
            <a:r>
              <a:rPr kumimoji="0" lang="en-US" sz="1600" b="1" i="0" u="none" strike="noStrike" kern="1200" cap="none" spc="0" normalizeH="0" baseline="0" noProof="0">
                <a:ln>
                  <a:noFill/>
                </a:ln>
                <a:solidFill>
                  <a:srgbClr val="931680"/>
                </a:solidFill>
                <a:effectLst/>
                <a:uLnTx/>
                <a:uFillTx/>
                <a:latin typeface="Arial"/>
                <a:ea typeface="+mn-ea"/>
                <a:cs typeface="+mn-cs"/>
              </a:rPr>
              <a:t>FPA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a:ln>
                  <a:noFill/>
                </a:ln>
                <a:solidFill>
                  <a:srgbClr val="004494"/>
                </a:solidFill>
                <a:effectLst/>
                <a:uLnTx/>
                <a:uFillTx/>
                <a:latin typeface="Arial"/>
                <a:ea typeface="+mn-ea"/>
                <a:cs typeface="+mn-cs"/>
              </a:rPr>
              <a:t>TRL: </a:t>
            </a:r>
            <a:r>
              <a:rPr kumimoji="0" lang="en-GB" sz="1600" b="1" i="0" u="none" strike="noStrike" kern="1200" cap="none" spc="0" normalizeH="0" baseline="0" noProof="0">
                <a:ln>
                  <a:noFill/>
                </a:ln>
                <a:solidFill>
                  <a:srgbClr val="931680"/>
                </a:solidFill>
                <a:effectLst/>
                <a:uLnTx/>
                <a:uFillTx/>
                <a:latin typeface="Arial"/>
                <a:ea typeface="+mn-ea"/>
                <a:cs typeface="+mn-cs"/>
              </a:rPr>
              <a:t>Achieve TRL 6-7 by the end of the project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BE" sz="1600" b="1" i="0" u="none" strike="noStrike" kern="1200" cap="none" spc="0" normalizeH="0" baseline="0" noProof="0" err="1">
                <a:ln>
                  <a:noFill/>
                </a:ln>
                <a:solidFill>
                  <a:srgbClr val="004494"/>
                </a:solidFill>
                <a:effectLst/>
                <a:uLnTx/>
                <a:uFillTx/>
                <a:latin typeface="Arial"/>
                <a:ea typeface="+mn-ea"/>
                <a:cs typeface="+mn-cs"/>
              </a:rPr>
              <a:t>Eligible</a:t>
            </a:r>
            <a:r>
              <a:rPr kumimoji="0" lang="fr-BE" sz="1600" b="1" i="0" u="none" strike="noStrike" kern="1200" cap="none" spc="0" normalizeH="0" baseline="0" noProof="0">
                <a:ln>
                  <a:noFill/>
                </a:ln>
                <a:solidFill>
                  <a:srgbClr val="004494"/>
                </a:solidFill>
                <a:effectLst/>
                <a:uLnTx/>
                <a:uFillTx/>
                <a:latin typeface="Arial"/>
                <a:ea typeface="+mn-ea"/>
                <a:cs typeface="+mn-cs"/>
              </a:rPr>
              <a:t> countries: </a:t>
            </a:r>
            <a:r>
              <a:rPr kumimoji="0" lang="en-GB" sz="1600" b="1" i="0" u="none" strike="noStrike" kern="1200" cap="none" spc="0" normalizeH="0" baseline="0" noProof="0">
                <a:ln>
                  <a:noFill/>
                </a:ln>
                <a:solidFill>
                  <a:srgbClr val="931680"/>
                </a:solidFill>
                <a:effectLst/>
                <a:uLnTx/>
                <a:uFillTx/>
                <a:latin typeface="Arial"/>
                <a:ea typeface="+mn-ea"/>
                <a:cs typeface="+mn-cs"/>
              </a:rPr>
              <a:t>EU Member States, Iceland and Norway</a:t>
            </a:r>
            <a:endParaRPr kumimoji="0" lang="fr-BE" sz="1600" b="1" i="0" u="none" strike="noStrike" kern="1200" cap="none" spc="0" normalizeH="0" baseline="0" noProof="0">
              <a:ln>
                <a:noFill/>
              </a:ln>
              <a:solidFill>
                <a:srgbClr val="931680"/>
              </a:solidFill>
              <a:effectLst/>
              <a:uLnTx/>
              <a:uFillTx/>
              <a:latin typeface="Arial"/>
              <a:ea typeface="+mn-ea"/>
              <a:cs typeface="+mn-cs"/>
            </a:endParaRPr>
          </a:p>
        </p:txBody>
      </p:sp>
    </p:spTree>
    <p:extLst>
      <p:ext uri="{BB962C8B-B14F-4D97-AF65-F5344CB8AC3E}">
        <p14:creationId xmlns:p14="http://schemas.microsoft.com/office/powerpoint/2010/main" val="3677184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15" y="620688"/>
            <a:ext cx="10515600" cy="719667"/>
          </a:xfrm>
        </p:spPr>
        <p:txBody>
          <a:bodyPr/>
          <a:lstStyle/>
          <a:p>
            <a:pPr>
              <a:lnSpc>
                <a:spcPct val="100000"/>
              </a:lnSpc>
            </a:pPr>
            <a:r>
              <a:rPr lang="en-GB" sz="2000" dirty="0"/>
              <a:t>HORIZON-CL4-2023-DIGITAL-EMERGING-01-43: </a:t>
            </a:r>
            <a:r>
              <a:rPr lang="en-US" sz="2000" dirty="0"/>
              <a:t>Framework Partnership Agreement for developing large-scale quantum Computing platform technologies (FPA)</a:t>
            </a:r>
            <a:endParaRPr lang="en-GB" sz="2000" dirty="0"/>
          </a:p>
        </p:txBody>
      </p:sp>
      <p:sp>
        <p:nvSpPr>
          <p:cNvPr id="6" name="Text Placeholder 2"/>
          <p:cNvSpPr txBox="1">
            <a:spLocks/>
          </p:cNvSpPr>
          <p:nvPr/>
        </p:nvSpPr>
        <p:spPr>
          <a:xfrm>
            <a:off x="695400" y="1828800"/>
            <a:ext cx="10972801"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Proposals should also cover</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Cooperation with complementary projects: </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enabling quantum software stack (HORIZON-CL4-2021- DIGITAL-EMERGING-02-10: Strengthening the quantum software ecosystem for quantum computing platforms), </a:t>
            </a:r>
          </a:p>
          <a:p>
            <a:pPr marL="714375" marR="0" lvl="2" indent="-342900" algn="l" defTabSz="914400" rtl="0" eaLnBrk="1" fontAlgn="auto" latinLnBrk="0" hangingPunct="1">
              <a:lnSpc>
                <a:spcPct val="100000"/>
              </a:lnSpc>
              <a:spcBef>
                <a:spcPts val="600"/>
              </a:spcBef>
              <a:spcAft>
                <a:spcPts val="0"/>
              </a:spcAft>
              <a:buClr>
                <a:srgbClr val="931680"/>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future Digital Europe Programme </a:t>
            </a:r>
            <a:r>
              <a:rPr kumimoji="0" lang="en-US" sz="1600" b="0" i="0" u="none" strike="noStrike" kern="1200" cap="none" spc="0" normalizeH="0" baseline="0" noProof="0" dirty="0" err="1">
                <a:ln>
                  <a:noFill/>
                </a:ln>
                <a:solidFill>
                  <a:srgbClr val="4D4D4D"/>
                </a:solidFill>
                <a:effectLst/>
                <a:uLnTx/>
                <a:uFillTx/>
                <a:latin typeface="Arial"/>
                <a:ea typeface="+mn-ea"/>
                <a:cs typeface="+mn-cs"/>
              </a:rPr>
              <a:t>EuroHPC</a:t>
            </a:r>
            <a:r>
              <a:rPr kumimoji="0" lang="en-US" sz="1600" b="0" i="0" u="none" strike="noStrike" kern="1200" cap="none" spc="0" normalizeH="0" baseline="0" noProof="0" dirty="0">
                <a:ln>
                  <a:noFill/>
                </a:ln>
                <a:solidFill>
                  <a:srgbClr val="4D4D4D"/>
                </a:solidFill>
                <a:effectLst/>
                <a:uLnTx/>
                <a:uFillTx/>
                <a:latin typeface="Arial"/>
                <a:ea typeface="+mn-ea"/>
                <a:cs typeface="+mn-cs"/>
              </a:rPr>
              <a:t> JU calls for acquisition and operation of quantum computers (integration with the HPC &amp; data infrastructure, establish appropriate IP exploitation agreements).</a:t>
            </a:r>
          </a:p>
          <a:p>
            <a:pPr marL="371475" marR="0" lvl="2"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Any additional support they may receive from relevant national, or regional </a:t>
            </a:r>
            <a:r>
              <a:rPr kumimoji="0" lang="en-US" sz="1600" b="0" i="0" u="none" strike="noStrike" kern="1200" cap="none" spc="0" normalizeH="0" baseline="0" noProof="0" dirty="0" err="1">
                <a:ln>
                  <a:noFill/>
                </a:ln>
                <a:solidFill>
                  <a:srgbClr val="4D4D4D"/>
                </a:solidFill>
                <a:effectLst/>
                <a:uLnTx/>
                <a:uFillTx/>
                <a:latin typeface="Arial"/>
                <a:ea typeface="+mn-ea"/>
                <a:cs typeface="+mn-cs"/>
              </a:rPr>
              <a:t>programmes</a:t>
            </a:r>
            <a:r>
              <a:rPr kumimoji="0" lang="en-US" sz="1600" b="0" i="0" u="none" strike="noStrike" kern="1200" cap="none" spc="0" normalizeH="0" baseline="0" noProof="0" dirty="0">
                <a:ln>
                  <a:noFill/>
                </a:ln>
                <a:solidFill>
                  <a:srgbClr val="4D4D4D"/>
                </a:solidFill>
                <a:effectLst/>
                <a:uLnTx/>
                <a:uFillTx/>
                <a:latin typeface="Arial"/>
                <a:ea typeface="+mn-ea"/>
                <a:cs typeface="+mn-cs"/>
              </a:rPr>
              <a:t> and initiatives</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r>
              <a:rPr kumimoji="0" lang="en-US" sz="1600" b="0" i="0" u="none" strike="noStrike" kern="1200" cap="none" spc="0" normalizeH="0" baseline="0" noProof="0" dirty="0">
                <a:ln>
                  <a:noFill/>
                </a:ln>
                <a:solidFill>
                  <a:srgbClr val="4D4D4D"/>
                </a:solidFill>
                <a:effectLst/>
                <a:uLnTx/>
                <a:uFillTx/>
                <a:latin typeface="Arial"/>
                <a:ea typeface="+mn-ea"/>
                <a:cs typeface="+mn-cs"/>
              </a:rPr>
              <a:t>Contribution to the governance and overall coordination of the Quantum Technologies Flagship initiative. Also contribute to spreading excellence across Europe, e.g., through the involvement of EU Widening Countries. </a:t>
            </a:r>
          </a:p>
          <a:p>
            <a:pPr marL="342900" marR="0" lvl="1" indent="-342900" algn="l" defTabSz="914400" rtl="0" eaLnBrk="1" fontAlgn="auto" latinLnBrk="0" hangingPunct="1">
              <a:lnSpc>
                <a:spcPct val="100000"/>
              </a:lnSpc>
              <a:spcBef>
                <a:spcPts val="600"/>
              </a:spcBef>
              <a:spcAft>
                <a:spcPts val="0"/>
              </a:spcAft>
              <a:buClr>
                <a:srgbClr val="931680"/>
              </a:buClr>
              <a:buSzTx/>
              <a:buFont typeface="+mj-lt"/>
              <a:buAutoNum type="arabicPeriod"/>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155951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04664"/>
            <a:ext cx="10515600" cy="719667"/>
          </a:xfrm>
        </p:spPr>
        <p:txBody>
          <a:bodyPr/>
          <a:lstStyle/>
          <a:p>
            <a:pPr>
              <a:lnSpc>
                <a:spcPct val="100000"/>
              </a:lnSpc>
            </a:pPr>
            <a:r>
              <a:rPr lang="en-GB" sz="2000" dirty="0"/>
              <a:t>HORIZON-CL4-2023-DIGITAL-EMERGING-01-50: </a:t>
            </a:r>
            <a:r>
              <a:rPr lang="en-US" sz="2000" dirty="0"/>
              <a:t>Next generation quantum sensing and metrology technologies (RIA)</a:t>
            </a:r>
            <a:endParaRPr lang="en-GB" sz="2000" dirty="0"/>
          </a:p>
        </p:txBody>
      </p:sp>
      <p:sp>
        <p:nvSpPr>
          <p:cNvPr id="6" name="Text Placeholder 2"/>
          <p:cNvSpPr txBox="1">
            <a:spLocks/>
          </p:cNvSpPr>
          <p:nvPr/>
        </p:nvSpPr>
        <p:spPr>
          <a:xfrm>
            <a:off x="551384" y="1196752"/>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Expected outcome</a:t>
            </a:r>
            <a:r>
              <a:rPr kumimoji="0" lang="en-GB" sz="1600" b="0" i="0" u="none" strike="noStrike" kern="1200" cap="none" spc="0" normalizeH="0" baseline="0" noProof="0" dirty="0">
                <a:ln>
                  <a:noFill/>
                </a:ln>
                <a:solidFill>
                  <a:srgbClr val="4D4D4D"/>
                </a:solidFill>
                <a:effectLst/>
                <a:uLnTx/>
                <a:uFillTx/>
                <a:latin typeface="Arial"/>
                <a:ea typeface="+mn-ea"/>
                <a:cs typeface="+mn-cs"/>
              </a:rPr>
              <a:t>: </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Contribute to demonstrate the feasibility of next generation quantum sensing and metrology technologies and devices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By showing disruptive progress in the performance, reliability and efficiency and application of such technologies and devices and by enhancing the TRL of all (essential) components necessary to build them</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endParaRPr kumimoji="0" lang="en-GB" sz="500" b="0" i="0" u="none" strike="noStrike" kern="1200" cap="none" spc="0" normalizeH="0" baseline="0" noProof="0" dirty="0">
              <a:ln>
                <a:noFill/>
              </a:ln>
              <a:solidFill>
                <a:srgbClr val="4D4D4D"/>
              </a:solidFill>
              <a:effectLst/>
              <a:uLnTx/>
              <a:uFillTx/>
              <a:latin typeface="Arial"/>
              <a:ea typeface="+mn-ea"/>
              <a:cs typeface="+mn-cs"/>
            </a:endParaRP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Scope</a:t>
            </a:r>
            <a:r>
              <a:rPr kumimoji="0" lang="en-GB" sz="1600" b="0" i="0" u="none" strike="noStrike" kern="1200" cap="none" spc="0" normalizeH="0" baseline="0" noProof="0" dirty="0">
                <a:ln>
                  <a:noFill/>
                </a:ln>
                <a:solidFill>
                  <a:srgbClr val="4D4D4D"/>
                </a:solidFill>
                <a:effectLst/>
                <a:uLnTx/>
                <a:uFillTx/>
                <a:latin typeface="Arial"/>
                <a:ea typeface="+mn-ea"/>
                <a:cs typeface="+mn-cs"/>
              </a:rPr>
              <a:t>:</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Proposals should focus on next generation quantum sensors and metrology devices such as for example quantum enhanced spectroscopy and imaging, including entangled and/or superposition-based clocks, quantum opto-mechanical sensing devices, squeezed sates of light, point-defects in the solid-state (bulk or 2D materials)</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Proposals should address: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the development of new methods and techniques to achieve full control over all relevant quantum degrees of freedom  and to protect them from environmental noise;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and/or identify correlated quantum sates that outperform uncorrelated systems in a noisy environment and methods to prepare them reliably.</a:t>
            </a:r>
          </a:p>
          <a:p>
            <a:pPr marL="0" marR="0" lvl="1" indent="0" algn="l" defTabSz="914400" rtl="0" eaLnBrk="1" fontAlgn="auto" latinLnBrk="0" hangingPunct="1">
              <a:lnSpc>
                <a:spcPct val="100000"/>
              </a:lnSpc>
              <a:spcBef>
                <a:spcPts val="600"/>
              </a:spcBef>
              <a:spcAft>
                <a:spcPts val="0"/>
              </a:spcAft>
              <a:buClr>
                <a:srgbClr val="931680"/>
              </a:buClr>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Proposed work should exploit quantum properties (such as coherence, superposition and entanglement) emerging in quantum systems to improve the performance of the targeted sensors technologies (e.g. in terms of resolution, sensitivity or noise), well beyond the classical limits.</a:t>
            </a:r>
          </a:p>
        </p:txBody>
      </p:sp>
    </p:spTree>
    <p:extLst>
      <p:ext uri="{BB962C8B-B14F-4D97-AF65-F5344CB8AC3E}">
        <p14:creationId xmlns:p14="http://schemas.microsoft.com/office/powerpoint/2010/main" val="3936337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719667"/>
          </a:xfrm>
        </p:spPr>
        <p:txBody>
          <a:bodyPr/>
          <a:lstStyle/>
          <a:p>
            <a:pPr>
              <a:lnSpc>
                <a:spcPct val="100000"/>
              </a:lnSpc>
            </a:pPr>
            <a:r>
              <a:rPr lang="en-GB" sz="2000"/>
              <a:t>HORIZON-CL4-2023-DIGITAL-EMERGING-01-50: </a:t>
            </a:r>
            <a:r>
              <a:rPr lang="en-US" sz="2000"/>
              <a:t>Next generation quantum sensing and metrology technologies (RIA)</a:t>
            </a:r>
            <a:endParaRPr lang="en-GB" sz="2000"/>
          </a:p>
        </p:txBody>
      </p:sp>
      <p:sp>
        <p:nvSpPr>
          <p:cNvPr id="6" name="Text Placeholder 2"/>
          <p:cNvSpPr txBox="1">
            <a:spLocks/>
          </p:cNvSpPr>
          <p:nvPr/>
        </p:nvSpPr>
        <p:spPr>
          <a:xfrm>
            <a:off x="814296" y="1196752"/>
            <a:ext cx="10515600" cy="320040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1" i="0" u="sng" strike="noStrike" kern="1200" cap="none" spc="0" normalizeH="0" baseline="0" noProof="0" dirty="0">
                <a:ln>
                  <a:noFill/>
                </a:ln>
                <a:solidFill>
                  <a:srgbClr val="004494"/>
                </a:solidFill>
                <a:effectLst/>
                <a:uLnTx/>
                <a:uFillTx/>
                <a:latin typeface="Arial"/>
                <a:ea typeface="+mn-ea"/>
                <a:cs typeface="+mn-cs"/>
              </a:rPr>
              <a:t>Scope</a:t>
            </a:r>
            <a:r>
              <a:rPr kumimoji="0" lang="en-GB" sz="1600" b="0" i="0" u="none" strike="noStrike" kern="1200" cap="none" spc="0" normalizeH="0" baseline="0" noProof="0" dirty="0">
                <a:ln>
                  <a:noFill/>
                </a:ln>
                <a:solidFill>
                  <a:srgbClr val="4D4D4D"/>
                </a:solidFill>
                <a:effectLst/>
                <a:uLnTx/>
                <a:uFillTx/>
                <a:latin typeface="Arial"/>
                <a:ea typeface="+mn-ea"/>
                <a:cs typeface="+mn-cs"/>
              </a:rPr>
              <a:t>: (continued)</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Proposals should target the development of laboratory prototypes demonstrating the practical usefulness of engineered quantum states of light/matter to improve sensing or imaging and develop and demonstrate optimized quantum software for detection applications in real-world applications.</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They should leverage interdisciplinary expertise and join forces with metrology institutes or other relevant technical fields to further advance the limits of sensors sensitivity and resolution and to implement the best control protocols, statistical techniques (e.g. Bayesian, among others) and machine learning algorithms as appropriate.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4D4D4D"/>
                </a:solidFill>
                <a:effectLst/>
                <a:uLnTx/>
                <a:uFillTx/>
                <a:latin typeface="Arial"/>
                <a:ea typeface="+mn-ea"/>
                <a:cs typeface="+mn-cs"/>
              </a:rPr>
              <a:t>Projects should build on or seek collaboration with existing projects and develop synergies with other relevant European, national or regional initiatives, funding programmes and platforms and contribute to the governance and overall coordination of the Quantum Technologies Flagship initiative.</a:t>
            </a:r>
          </a:p>
          <a:p>
            <a:pPr marL="342900" marR="0" lvl="1" indent="-342900" algn="l" defTabSz="914400" rtl="0" eaLnBrk="1" fontAlgn="auto" latinLnBrk="0" hangingPunct="1">
              <a:lnSpc>
                <a:spcPct val="100000"/>
              </a:lnSpc>
              <a:spcBef>
                <a:spcPts val="600"/>
              </a:spcBef>
              <a:spcAft>
                <a:spcPts val="0"/>
              </a:spcAft>
              <a:buClr>
                <a:srgbClr val="93168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1600" b="1" i="0" u="none" strike="noStrike" kern="1200" cap="none" spc="0" normalizeH="0" baseline="0" noProof="0" dirty="0">
                <a:ln>
                  <a:noFill/>
                </a:ln>
                <a:solidFill>
                  <a:srgbClr val="004494"/>
                </a:solidFill>
                <a:effectLst/>
                <a:uLnTx/>
                <a:uFillTx/>
                <a:latin typeface="Arial"/>
                <a:ea typeface="+mn-ea"/>
                <a:cs typeface="+mn-cs"/>
              </a:rPr>
              <a:t>EU contribution per project: </a:t>
            </a:r>
            <a:r>
              <a:rPr kumimoji="0" lang="en-GB" sz="1600" b="1" i="0" u="none" strike="noStrike" kern="1200" cap="none" spc="0" normalizeH="0" baseline="0" noProof="0" dirty="0">
                <a:ln>
                  <a:noFill/>
                </a:ln>
                <a:solidFill>
                  <a:srgbClr val="931680"/>
                </a:solidFill>
                <a:effectLst/>
                <a:uLnTx/>
                <a:uFillTx/>
                <a:latin typeface="Arial"/>
                <a:ea typeface="+mn-ea"/>
                <a:cs typeface="+mn-cs"/>
              </a:rPr>
              <a:t>EUR 2-3 million</a:t>
            </a:r>
          </a:p>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1600" b="1" i="0" u="none" strike="noStrike" kern="1200" cap="none" spc="0" normalizeH="0" baseline="0" noProof="0" dirty="0">
                <a:ln>
                  <a:noFill/>
                </a:ln>
                <a:solidFill>
                  <a:srgbClr val="004494"/>
                </a:solidFill>
                <a:effectLst/>
                <a:uLnTx/>
                <a:uFillTx/>
                <a:latin typeface="Arial"/>
                <a:ea typeface="+mn-ea"/>
                <a:cs typeface="+mn-cs"/>
              </a:rPr>
              <a:t>Indicative budget of the call: </a:t>
            </a:r>
            <a:r>
              <a:rPr kumimoji="0" lang="en-GB" sz="1600" b="1" i="0" u="none" strike="noStrike" kern="1200" cap="none" spc="0" normalizeH="0" baseline="0" noProof="0" dirty="0">
                <a:ln>
                  <a:noFill/>
                </a:ln>
                <a:solidFill>
                  <a:srgbClr val="931680"/>
                </a:solidFill>
                <a:effectLst/>
                <a:uLnTx/>
                <a:uFillTx/>
                <a:latin typeface="Arial"/>
                <a:ea typeface="+mn-ea"/>
                <a:cs typeface="+mn-cs"/>
              </a:rPr>
              <a:t>EUR 10 million</a:t>
            </a:r>
          </a:p>
          <a:p>
            <a:pPr marL="0" marR="0" lvl="1" indent="0" algn="l" defTabSz="914400" rtl="0" eaLnBrk="1" fontAlgn="auto" latinLnBrk="0" hangingPunct="1">
              <a:lnSpc>
                <a:spcPct val="100000"/>
              </a:lnSpc>
              <a:spcBef>
                <a:spcPts val="0"/>
              </a:spcBef>
              <a:spcAft>
                <a:spcPts val="0"/>
              </a:spcAft>
              <a:buClr>
                <a:srgbClr val="931680"/>
              </a:buClr>
              <a:buSzTx/>
              <a:buFontTx/>
              <a:buNone/>
              <a:tabLst/>
              <a:defRPr/>
            </a:pPr>
            <a:r>
              <a:rPr kumimoji="0" lang="en-GB" sz="1600" b="1" i="0" u="none" strike="noStrike" kern="1200" cap="none" spc="0" normalizeH="0" baseline="0" noProof="0" dirty="0">
                <a:ln>
                  <a:noFill/>
                </a:ln>
                <a:solidFill>
                  <a:srgbClr val="004494"/>
                </a:solidFill>
                <a:effectLst/>
                <a:uLnTx/>
                <a:uFillTx/>
                <a:latin typeface="Arial"/>
                <a:ea typeface="+mn-ea"/>
                <a:cs typeface="+mn-cs"/>
              </a:rPr>
              <a:t>Type of Action: </a:t>
            </a:r>
            <a:r>
              <a:rPr kumimoji="0" lang="en-GB" sz="1600" b="1" i="0" u="none" strike="noStrike" kern="1200" cap="none" spc="0" normalizeH="0" baseline="0" noProof="0" dirty="0">
                <a:ln>
                  <a:noFill/>
                </a:ln>
                <a:solidFill>
                  <a:srgbClr val="931680"/>
                </a:solidFill>
                <a:effectLst/>
                <a:uLnTx/>
                <a:uFillTx/>
                <a:latin typeface="Arial"/>
                <a:ea typeface="+mn-ea"/>
                <a:cs typeface="+mn-cs"/>
              </a:rPr>
              <a:t>RIA</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494"/>
                </a:solidFill>
                <a:effectLst/>
                <a:uLnTx/>
                <a:uFillTx/>
                <a:latin typeface="Arial"/>
                <a:ea typeface="+mn-ea"/>
                <a:cs typeface="+mn-cs"/>
              </a:rPr>
              <a:t>TRL: </a:t>
            </a:r>
            <a:r>
              <a:rPr kumimoji="0" lang="en-GB" sz="1600" b="1" i="0" u="none" strike="noStrike" kern="1200" cap="none" spc="0" normalizeH="0" baseline="0" noProof="0" dirty="0">
                <a:ln>
                  <a:noFill/>
                </a:ln>
                <a:solidFill>
                  <a:srgbClr val="931680"/>
                </a:solidFill>
                <a:effectLst/>
                <a:uLnTx/>
                <a:uFillTx/>
                <a:latin typeface="Arial"/>
                <a:ea typeface="+mn-ea"/>
                <a:cs typeface="+mn-cs"/>
              </a:rPr>
              <a:t>Achieve TRL 4-5 by the end of the project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494"/>
                </a:solidFill>
                <a:effectLst/>
                <a:uLnTx/>
                <a:uFillTx/>
                <a:latin typeface="Arial"/>
                <a:ea typeface="+mn-ea"/>
                <a:cs typeface="+mn-cs"/>
              </a:rPr>
              <a:t>Eligible countries: </a:t>
            </a:r>
            <a:r>
              <a:rPr kumimoji="0" lang="en-GB" sz="1600" b="1" i="0" u="none" strike="noStrike" kern="1200" cap="none" spc="0" normalizeH="0" baseline="0" noProof="0" dirty="0">
                <a:ln>
                  <a:noFill/>
                </a:ln>
                <a:solidFill>
                  <a:srgbClr val="931680"/>
                </a:solidFill>
                <a:effectLst/>
                <a:uLnTx/>
                <a:uFillTx/>
                <a:latin typeface="Arial"/>
                <a:ea typeface="+mn-ea"/>
                <a:cs typeface="+mn-cs"/>
              </a:rPr>
              <a:t>EU Member States, associated countries, OECD countries</a:t>
            </a:r>
          </a:p>
        </p:txBody>
      </p:sp>
    </p:spTree>
    <p:extLst>
      <p:ext uri="{BB962C8B-B14F-4D97-AF65-F5344CB8AC3E}">
        <p14:creationId xmlns:p14="http://schemas.microsoft.com/office/powerpoint/2010/main" val="670032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2909" y="5060537"/>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50438" y="5605017"/>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hlinkClick r:id="rId2"/>
              </a:rPr>
              <a:t>http://ec.europa.eu/horizon-europe</a:t>
            </a:r>
            <a:endParaRPr kumimoji="0" lang="en-GB" sz="18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
        <p:nvSpPr>
          <p:cNvPr id="7" name="Rectangle 6"/>
          <p:cNvSpPr/>
          <p:nvPr/>
        </p:nvSpPr>
        <p:spPr>
          <a:xfrm>
            <a:off x="133350" y="2539066"/>
            <a:ext cx="11972925" cy="70788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0D10E"/>
                </a:solidFill>
                <a:effectLst/>
                <a:uLnTx/>
                <a:uFillTx/>
                <a:latin typeface="Arial" panose="020B0604020202020204" pitchFamily="34" charset="0"/>
                <a:ea typeface="+mn-ea"/>
                <a:cs typeface="+mn-cs"/>
              </a:rPr>
              <a:t>Thank you for your questions</a:t>
            </a:r>
            <a:endParaRPr kumimoji="0" lang="en-US" sz="4000" b="0" i="0" u="none" strike="noStrike" kern="1200" cap="none" spc="0" normalizeH="0" baseline="0" noProof="0" dirty="0">
              <a:ln>
                <a:noFill/>
              </a:ln>
              <a:solidFill>
                <a:srgbClr val="4D4D4D"/>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095460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7012" y="301911"/>
            <a:ext cx="10156297" cy="488568"/>
          </a:xfrm>
        </p:spPr>
        <p:txBody>
          <a:bodyPr/>
          <a:lstStyle/>
          <a:p>
            <a:r>
              <a:rPr lang="en-US" dirty="0"/>
              <a:t>THE EU RESEARCH AND INNOVATION PROGRAMME (2021-27)</a:t>
            </a:r>
            <a:endParaRPr lang="en-GB" dirty="0"/>
          </a:p>
        </p:txBody>
      </p:sp>
      <p:sp>
        <p:nvSpPr>
          <p:cNvPr id="4" name="TextBox 3"/>
          <p:cNvSpPr txBox="1"/>
          <p:nvPr/>
        </p:nvSpPr>
        <p:spPr>
          <a:xfrm>
            <a:off x="2422435" y="2607164"/>
            <a:ext cx="101562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Destination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D3E8F9">
                    <a:lumMod val="10000"/>
                  </a:srgbClr>
                </a:solidFill>
                <a:effectLst/>
                <a:uLnTx/>
                <a:uFillTx/>
                <a:latin typeface="Calibri" panose="020F0502020204030204" pitchFamily="34" charset="0"/>
                <a:ea typeface="+mn-ea"/>
                <a:cs typeface="+mn-cs"/>
              </a:rPr>
              <a:t>Objective "Graphene: Europe in the lead"</a:t>
            </a:r>
          </a:p>
        </p:txBody>
      </p:sp>
    </p:spTree>
    <p:extLst>
      <p:ext uri="{BB962C8B-B14F-4D97-AF65-F5344CB8AC3E}">
        <p14:creationId xmlns:p14="http://schemas.microsoft.com/office/powerpoint/2010/main" val="2966007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27333-3AF9-45D8-B266-22F5D2348251}"/>
              </a:ext>
            </a:extLst>
          </p:cNvPr>
          <p:cNvSpPr>
            <a:spLocks noGrp="1"/>
          </p:cNvSpPr>
          <p:nvPr>
            <p:ph type="ctrTitle"/>
          </p:nvPr>
        </p:nvSpPr>
        <p:spPr>
          <a:xfrm>
            <a:off x="670984" y="2565401"/>
            <a:ext cx="11377083" cy="790575"/>
          </a:xfrm>
        </p:spPr>
        <p:txBody>
          <a:bodyPr/>
          <a:lstStyle/>
          <a:p>
            <a:r>
              <a:rPr lang="fr-BE" sz="4400" b="0" dirty="0"/>
              <a:t>Graphene: Europe in the lead</a:t>
            </a:r>
            <a:endParaRPr lang="en-GB" sz="4400" b="0" dirty="0"/>
          </a:p>
        </p:txBody>
      </p:sp>
      <p:sp>
        <p:nvSpPr>
          <p:cNvPr id="3" name="Subtitle 2">
            <a:extLst>
              <a:ext uri="{FF2B5EF4-FFF2-40B4-BE49-F238E27FC236}">
                <a16:creationId xmlns:a16="http://schemas.microsoft.com/office/drawing/2014/main" id="{EE2785D6-5753-4D8E-8B7E-75D466D78B80}"/>
              </a:ext>
            </a:extLst>
          </p:cNvPr>
          <p:cNvSpPr>
            <a:spLocks noGrp="1"/>
          </p:cNvSpPr>
          <p:nvPr>
            <p:ph type="subTitle" idx="1"/>
          </p:nvPr>
        </p:nvSpPr>
        <p:spPr/>
        <p:txBody>
          <a:bodyPr/>
          <a:lstStyle/>
          <a:p>
            <a:r>
              <a:rPr lang="fr-BE" b="0" dirty="0"/>
              <a:t>HE NCP Cluster 4 Training – 6 </a:t>
            </a:r>
            <a:r>
              <a:rPr lang="fr-BE" b="0" dirty="0" err="1"/>
              <a:t>December</a:t>
            </a:r>
            <a:r>
              <a:rPr lang="fr-BE" b="0" dirty="0"/>
              <a:t> 2022</a:t>
            </a:r>
          </a:p>
          <a:p>
            <a:endParaRPr lang="fr-BE" b="0" dirty="0"/>
          </a:p>
          <a:p>
            <a:r>
              <a:rPr lang="fr-BE" sz="1600" b="0" dirty="0"/>
              <a:t>Emilie Klecha, Programme </a:t>
            </a:r>
            <a:r>
              <a:rPr lang="fr-BE" sz="1600" b="0" dirty="0" err="1"/>
              <a:t>Officer</a:t>
            </a:r>
            <a:endParaRPr lang="fr-BE" sz="1600" b="0" dirty="0"/>
          </a:p>
          <a:p>
            <a:r>
              <a:rPr lang="fr-BE" sz="1600" b="0" dirty="0"/>
              <a:t>Disruptive and </a:t>
            </a:r>
            <a:r>
              <a:rPr lang="fr-BE" sz="1600" b="0" dirty="0" err="1"/>
              <a:t>Emerging</a:t>
            </a:r>
            <a:r>
              <a:rPr lang="fr-BE" sz="1600" b="0" dirty="0"/>
              <a:t> Technologies Unit</a:t>
            </a:r>
          </a:p>
          <a:p>
            <a:r>
              <a:rPr lang="fr-BE" sz="1600" b="0" dirty="0"/>
              <a:t>DG CONNECT, </a:t>
            </a:r>
            <a:r>
              <a:rPr lang="fr-BE" sz="1600" b="0" dirty="0" err="1"/>
              <a:t>European</a:t>
            </a:r>
            <a:r>
              <a:rPr lang="fr-BE" sz="1600" b="0" dirty="0"/>
              <a:t> Commission</a:t>
            </a:r>
          </a:p>
          <a:p>
            <a:r>
              <a:rPr lang="fr-BE" sz="1600" b="0" dirty="0">
                <a:solidFill>
                  <a:schemeClr val="accent1">
                    <a:lumMod val="90000"/>
                  </a:schemeClr>
                </a:solidFill>
              </a:rPr>
              <a:t>Emilie.klecha@ec.europa.eu</a:t>
            </a:r>
            <a:endParaRPr lang="en-GB" sz="1600" b="0" dirty="0">
              <a:solidFill>
                <a:schemeClr val="accent1">
                  <a:lumMod val="90000"/>
                </a:schemeClr>
              </a:solidFill>
            </a:endParaRPr>
          </a:p>
        </p:txBody>
      </p:sp>
      <p:sp>
        <p:nvSpPr>
          <p:cNvPr id="4" name="Slide Number Placeholder 3">
            <a:extLst>
              <a:ext uri="{FF2B5EF4-FFF2-40B4-BE49-F238E27FC236}">
                <a16:creationId xmlns:a16="http://schemas.microsoft.com/office/drawing/2014/main" id="{3ED43014-EC2B-4289-B4FA-1C36F472C5F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08301-40CB-4306-A525-8E11F117E753}" type="slidenum">
              <a:rPr kumimoji="0" lang="en-GB" sz="1400" b="0"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GB" sz="14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114100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49" y="1339850"/>
            <a:ext cx="10972800" cy="936625"/>
          </a:xfrm>
        </p:spPr>
        <p:txBody>
          <a:bodyPr/>
          <a:lstStyle/>
          <a:p>
            <a:r>
              <a:rPr lang="fr-BE" dirty="0"/>
              <a:t>Graphene: Europe in the lead</a:t>
            </a:r>
            <a:endParaRPr lang="en-US" dirty="0"/>
          </a:p>
        </p:txBody>
      </p:sp>
      <p:sp>
        <p:nvSpPr>
          <p:cNvPr id="3" name="Content Placeholder 2"/>
          <p:cNvSpPr>
            <a:spLocks noGrp="1"/>
          </p:cNvSpPr>
          <p:nvPr>
            <p:ph idx="1"/>
          </p:nvPr>
        </p:nvSpPr>
        <p:spPr>
          <a:xfrm>
            <a:off x="692149" y="2469421"/>
            <a:ext cx="10660435" cy="3461595"/>
          </a:xfrm>
          <a:ln>
            <a:noFill/>
          </a:ln>
        </p:spPr>
        <p:txBody>
          <a:bodyPr/>
          <a:lstStyle/>
          <a:p>
            <a:pPr>
              <a:spcAft>
                <a:spcPts val="600"/>
              </a:spcAft>
            </a:pPr>
            <a:r>
              <a:rPr lang="en-US" dirty="0"/>
              <a:t>Starting point is the Graphene Flagship</a:t>
            </a:r>
          </a:p>
          <a:p>
            <a:pPr>
              <a:spcAft>
                <a:spcPts val="600"/>
              </a:spcAft>
            </a:pPr>
            <a:r>
              <a:rPr lang="en-US" dirty="0"/>
              <a:t>Build on its achievements, pursued R&amp;I activities and accelerate the technology developments</a:t>
            </a:r>
          </a:p>
          <a:p>
            <a:pPr>
              <a:spcAft>
                <a:spcPts val="600"/>
              </a:spcAft>
            </a:pPr>
            <a:r>
              <a:rPr lang="en-US" dirty="0"/>
              <a:t>Concrete innovation opportunities and production capabilities</a:t>
            </a:r>
          </a:p>
          <a:p>
            <a:pPr>
              <a:spcAft>
                <a:spcPts val="600"/>
              </a:spcAft>
            </a:pPr>
            <a:r>
              <a:rPr lang="en-US" dirty="0"/>
              <a:t>Strong supply and value chains in graphene and 2D materials in Europe</a:t>
            </a:r>
          </a:p>
          <a:p>
            <a:pPr>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39506845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Graphene: Europe in the lead</a:t>
            </a:r>
            <a:endParaRPr lang="en-US" dirty="0"/>
          </a:p>
        </p:txBody>
      </p:sp>
      <p:sp>
        <p:nvSpPr>
          <p:cNvPr id="3" name="Content Placeholder 2"/>
          <p:cNvSpPr>
            <a:spLocks noGrp="1"/>
          </p:cNvSpPr>
          <p:nvPr>
            <p:ph idx="1"/>
          </p:nvPr>
        </p:nvSpPr>
        <p:spPr>
          <a:xfrm>
            <a:off x="692149" y="2276475"/>
            <a:ext cx="10588427" cy="4248869"/>
          </a:xfrm>
          <a:ln>
            <a:noFill/>
          </a:ln>
        </p:spPr>
        <p:txBody>
          <a:bodyPr/>
          <a:lstStyle/>
          <a:p>
            <a:pPr marL="268288" indent="-268288">
              <a:buNone/>
            </a:pPr>
            <a:r>
              <a:rPr lang="en-US" dirty="0"/>
              <a:t>- </a:t>
            </a:r>
            <a:r>
              <a:rPr lang="en-US" sz="2000" dirty="0"/>
              <a:t>First wave of topics in WP 2021-2022: RIAs and IA on electronics, energy, biomedical technologies, composites and a CSA</a:t>
            </a:r>
          </a:p>
          <a:p>
            <a:pPr>
              <a:buNone/>
            </a:pPr>
            <a:r>
              <a:rPr lang="en-US" dirty="0"/>
              <a:t> </a:t>
            </a:r>
          </a:p>
          <a:p>
            <a:pPr>
              <a:buFontTx/>
              <a:buChar char="-"/>
            </a:pPr>
            <a:r>
              <a:rPr lang="en-US" sz="2000" b="1" dirty="0"/>
              <a:t>Second wave of topics in WP 2023 : 1 Dec 2022-29 March 2023, 18M€ </a:t>
            </a:r>
          </a:p>
          <a:p>
            <a:pPr lvl="1">
              <a:buFontTx/>
              <a:buChar char="-"/>
            </a:pPr>
            <a:r>
              <a:rPr lang="en-US" sz="1800" b="1" dirty="0">
                <a:solidFill>
                  <a:srgbClr val="FF9933"/>
                </a:solidFill>
                <a:ea typeface="+mn-ea"/>
                <a:cs typeface="+mn-cs"/>
              </a:rPr>
              <a:t>Sustainable safe-by-design 2D materials technology (RIA) </a:t>
            </a:r>
          </a:p>
          <a:p>
            <a:pPr lvl="1">
              <a:buFontTx/>
              <a:buChar char="-"/>
            </a:pPr>
            <a:r>
              <a:rPr lang="en-US" sz="1800" b="1" dirty="0">
                <a:solidFill>
                  <a:srgbClr val="FF9933"/>
                </a:solidFill>
                <a:ea typeface="+mn-ea"/>
                <a:cs typeface="+mn-cs"/>
              </a:rPr>
              <a:t>2D materials of tomorrow (RIA)</a:t>
            </a:r>
            <a:br>
              <a:rPr lang="en-US" b="1" dirty="0">
                <a:solidFill>
                  <a:srgbClr val="FF9933"/>
                </a:solidFill>
              </a:rPr>
            </a:br>
            <a:endParaRPr lang="en-US" b="1" dirty="0">
              <a:solidFill>
                <a:srgbClr val="FF9933"/>
              </a:solidFill>
            </a:endParaRPr>
          </a:p>
          <a:p>
            <a:pPr>
              <a:buNone/>
            </a:pPr>
            <a:r>
              <a:rPr lang="en-US" sz="2000" dirty="0"/>
              <a:t>- Third wave planned in WP 2024</a:t>
            </a:r>
          </a:p>
          <a:p>
            <a:pPr marL="742950" lvl="2" indent="-342900"/>
            <a:r>
              <a:rPr lang="en-US" sz="2000" dirty="0">
                <a:solidFill>
                  <a:srgbClr val="0F5494"/>
                </a:solidFill>
                <a:ea typeface="+mn-ea"/>
                <a:cs typeface="+mn-cs"/>
              </a:rPr>
              <a:t>- Follow up of 2D Experimental Pilot Line</a:t>
            </a:r>
          </a:p>
          <a:p>
            <a:pPr marL="742950" lvl="2" indent="-342900"/>
            <a:r>
              <a:rPr lang="en-US" sz="2000" dirty="0">
                <a:solidFill>
                  <a:srgbClr val="0F5494"/>
                </a:solidFill>
                <a:ea typeface="+mn-ea"/>
                <a:cs typeface="+mn-cs"/>
              </a:rPr>
              <a:t>- Coordination of MS (CSA)</a:t>
            </a:r>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2435431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599908"/>
            <a:ext cx="10972800" cy="936625"/>
          </a:xfrm>
        </p:spPr>
        <p:txBody>
          <a:bodyPr/>
          <a:lstStyle/>
          <a:p>
            <a:pPr marL="0" indent="0"/>
            <a:r>
              <a:rPr lang="en-US" dirty="0"/>
              <a:t>HORIZON-CL4-2023-DIGITAL-EMERGING-01-32: </a:t>
            </a:r>
            <a:r>
              <a:rPr lang="en-US" sz="2400" b="0" dirty="0"/>
              <a:t>Sustainable safe-by-design 2D materials technology (RIA) </a:t>
            </a:r>
            <a:endParaRPr lang="en-US" b="0" dirty="0"/>
          </a:p>
        </p:txBody>
      </p:sp>
      <p:sp>
        <p:nvSpPr>
          <p:cNvPr id="3" name="Content Placeholder 2"/>
          <p:cNvSpPr>
            <a:spLocks noGrp="1"/>
          </p:cNvSpPr>
          <p:nvPr>
            <p:ph idx="1"/>
          </p:nvPr>
        </p:nvSpPr>
        <p:spPr>
          <a:xfrm>
            <a:off x="527051" y="2838538"/>
            <a:ext cx="10753525" cy="2782086"/>
          </a:xfrm>
          <a:ln>
            <a:noFill/>
          </a:ln>
        </p:spPr>
        <p:txBody>
          <a:bodyPr/>
          <a:lstStyle/>
          <a:p>
            <a:pPr>
              <a:spcAft>
                <a:spcPts val="600"/>
              </a:spcAft>
              <a:buNone/>
            </a:pPr>
            <a:r>
              <a:rPr lang="en-US" dirty="0">
                <a:solidFill>
                  <a:srgbClr val="FF9933"/>
                </a:solidFill>
              </a:rPr>
              <a:t>We are looking for </a:t>
            </a:r>
          </a:p>
          <a:p>
            <a:pPr marL="901700" indent="-363538">
              <a:buFont typeface="Wingdings" panose="05000000000000000000" pitchFamily="2" charset="2"/>
              <a:buChar char="Ø"/>
            </a:pPr>
            <a:r>
              <a:rPr lang="en-US" sz="1800" dirty="0"/>
              <a:t>Development of Safe and Sustainable by Design two-dimensional materials (2DM) technology.</a:t>
            </a:r>
          </a:p>
          <a:p>
            <a:pPr marL="901700" indent="-363538">
              <a:buFont typeface="Wingdings" panose="05000000000000000000" pitchFamily="2" charset="2"/>
              <a:buChar char="Ø"/>
            </a:pPr>
            <a:r>
              <a:rPr lang="en-US" sz="1800" dirty="0"/>
              <a:t>Societal acceptance of 2DM and 2DM-based technologies.</a:t>
            </a:r>
          </a:p>
          <a:p>
            <a:pPr marL="901700" indent="-363538">
              <a:buFont typeface="Wingdings" panose="05000000000000000000" pitchFamily="2" charset="2"/>
              <a:buChar char="Ø"/>
            </a:pPr>
            <a:r>
              <a:rPr lang="en-US" sz="1800" dirty="0"/>
              <a:t>A set of robust and verified assays to support regulatory requirements for their registration and </a:t>
            </a:r>
            <a:r>
              <a:rPr lang="en-US" sz="1800" dirty="0" err="1"/>
              <a:t>authorisation</a:t>
            </a:r>
            <a:r>
              <a:rPr lang="en-US" sz="1800" dirty="0"/>
              <a:t> for use</a:t>
            </a:r>
          </a:p>
          <a:p>
            <a:endParaRPr lang="en-US" sz="2000" dirty="0"/>
          </a:p>
          <a:p>
            <a:endParaRPr lang="en-US" sz="2000" dirty="0"/>
          </a:p>
          <a:p>
            <a:endParaRPr lang="en-US" sz="2000" dirty="0"/>
          </a:p>
          <a:p>
            <a:pPr>
              <a:buNone/>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838200" y="3453305"/>
            <a:ext cx="3240000" cy="208851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err="1">
                <a:ln>
                  <a:noFill/>
                </a:ln>
                <a:solidFill>
                  <a:srgbClr val="931680"/>
                </a:solidFill>
                <a:effectLst/>
                <a:uLnTx/>
                <a:uFillTx/>
                <a:latin typeface="Arial"/>
                <a:ea typeface="+mn-ea"/>
                <a:cs typeface="+mn-cs"/>
              </a:rPr>
              <a:t>ProjectS</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RIA</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EU contribution/</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3-5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err="1">
                <a:ln>
                  <a:noFill/>
                </a:ln>
                <a:solidFill>
                  <a:srgbClr val="4D4D4D"/>
                </a:solidFill>
                <a:effectLst/>
                <a:uLnTx/>
                <a:uFillTx/>
                <a:latin typeface="Arial"/>
                <a:ea typeface="+mn-ea"/>
                <a:cs typeface="+mn-cs"/>
              </a:rPr>
              <a:t>Implementing</a:t>
            </a:r>
            <a:r>
              <a:rPr kumimoji="0" lang="fr-BE" sz="2000" b="0" i="0" u="none" strike="noStrike" kern="1200" cap="none" spc="0" normalizeH="0" baseline="0" noProof="0" dirty="0">
                <a:ln>
                  <a:noFill/>
                </a:ln>
                <a:solidFill>
                  <a:srgbClr val="4D4D4D"/>
                </a:solidFill>
                <a:effectLst/>
                <a:uLnTx/>
                <a:uFillTx/>
                <a:latin typeface="Arial"/>
                <a:ea typeface="+mn-ea"/>
                <a:cs typeface="+mn-cs"/>
              </a:rPr>
              <a:t>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European</a:t>
            </a:r>
            <a:r>
              <a:rPr kumimoji="0" lang="fr-BE" sz="2000" b="0" i="0" u="none" strike="noStrike" kern="1200" cap="none" spc="0" normalizeH="0" baseline="0" noProof="0" dirty="0">
                <a:ln>
                  <a:noFill/>
                </a:ln>
                <a:solidFill>
                  <a:srgbClr val="4D4D4D"/>
                </a:solidFill>
                <a:effectLst/>
                <a:uLnTx/>
                <a:uFillTx/>
                <a:latin typeface="Arial"/>
                <a:ea typeface="+mn-ea"/>
                <a:cs typeface="+mn-cs"/>
              </a:rPr>
              <a:t> Partnership Photonics</a:t>
            </a:r>
          </a:p>
        </p:txBody>
      </p:sp>
      <p:sp>
        <p:nvSpPr>
          <p:cNvPr id="5" name="Text Placeholder 2"/>
          <p:cNvSpPr txBox="1">
            <a:spLocks/>
          </p:cNvSpPr>
          <p:nvPr/>
        </p:nvSpPr>
        <p:spPr>
          <a:xfrm>
            <a:off x="4476000" y="3453305"/>
            <a:ext cx="3240000" cy="162458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BUDGET</a:t>
            </a:r>
            <a:br>
              <a:rPr kumimoji="0" lang="en-GB" sz="2000" b="1" i="0" u="none" strike="noStrike" kern="1200" cap="all" spc="0" normalizeH="0" baseline="0" noProof="0" dirty="0">
                <a:ln>
                  <a:noFill/>
                </a:ln>
                <a:solidFill>
                  <a:srgbClr val="931680"/>
                </a:solidFill>
                <a:effectLst/>
                <a:uLnTx/>
                <a:uFillTx/>
                <a:latin typeface="Arial"/>
                <a:ea typeface="+mn-ea"/>
                <a:cs typeface="+mn-cs"/>
              </a:rPr>
            </a:br>
            <a:endParaRPr kumimoji="0" lang="en-GB" sz="2000" b="1" i="0" u="none" strike="noStrike" kern="1200" cap="all" spc="0" normalizeH="0" baseline="0" noProof="0" dirty="0">
              <a:ln>
                <a:noFill/>
              </a:ln>
              <a:solidFill>
                <a:srgbClr val="931680"/>
              </a:solidFill>
              <a:effectLst/>
              <a:uLnTx/>
              <a:uFillTx/>
              <a:latin typeface="Arial"/>
              <a:ea typeface="+mn-ea"/>
              <a:cs typeface="+mn-cs"/>
            </a:endParaRP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a:ln>
                  <a:noFill/>
                </a:ln>
                <a:solidFill>
                  <a:srgbClr val="931680"/>
                </a:solidFill>
                <a:effectLst/>
                <a:uLnTx/>
                <a:uFillTx/>
                <a:latin typeface="Arial"/>
                <a:ea typeface="+mn-ea"/>
                <a:cs typeface="+mn-cs"/>
              </a:rPr>
              <a:t>18 million Euro</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0" i="0" u="none" strike="noStrike" kern="1200" cap="none" spc="0" normalizeH="0" baseline="0" noProof="0" dirty="0">
                <a:ln>
                  <a:noFill/>
                </a:ln>
                <a:solidFill>
                  <a:srgbClr val="4D4D4D"/>
                </a:solidFill>
                <a:effectLst/>
                <a:uLnTx/>
                <a:uFillTx/>
                <a:latin typeface="Arial"/>
                <a:ea typeface="+mn-ea"/>
                <a:cs typeface="+mn-cs"/>
              </a:rPr>
              <a:t>Call </a:t>
            </a:r>
            <a:r>
              <a:rPr kumimoji="0" lang="fr-BE" sz="2000" b="0" i="0" u="none" strike="noStrike" kern="1200" cap="none" spc="0" normalizeH="0" baseline="0" noProof="0" dirty="0" err="1">
                <a:ln>
                  <a:noFill/>
                </a:ln>
                <a:solidFill>
                  <a:srgbClr val="4D4D4D"/>
                </a:solidFill>
                <a:effectLst/>
                <a:uLnTx/>
                <a:uFillTx/>
                <a:latin typeface="Arial"/>
                <a:ea typeface="+mn-ea"/>
                <a:cs typeface="+mn-cs"/>
              </a:rPr>
              <a:t>in</a:t>
            </a:r>
            <a:r>
              <a:rPr kumimoji="0" lang="fr-BE" sz="2000" b="0" i="0" u="none" strike="noStrike" kern="1200" cap="none" spc="0" normalizeH="0" baseline="0" noProof="0" dirty="0">
                <a:ln>
                  <a:noFill/>
                </a:ln>
                <a:solidFill>
                  <a:srgbClr val="4D4D4D"/>
                </a:solidFill>
                <a:effectLst/>
                <a:uLnTx/>
                <a:uFillTx/>
                <a:latin typeface="Arial"/>
                <a:ea typeface="+mn-ea"/>
                <a:cs typeface="+mn-cs"/>
              </a:rPr>
              <a:t> </a:t>
            </a:r>
            <a:r>
              <a:rPr kumimoji="0" lang="fr-BE" sz="2000" b="1" i="0" u="none" strike="noStrike" kern="1200" cap="none" spc="0" normalizeH="0" baseline="0" noProof="0" dirty="0">
                <a:ln>
                  <a:noFill/>
                </a:ln>
                <a:solidFill>
                  <a:srgbClr val="931680"/>
                </a:solidFill>
                <a:effectLst/>
                <a:uLnTx/>
                <a:uFillTx/>
                <a:latin typeface="Arial"/>
                <a:ea typeface="+mn-ea"/>
                <a:cs typeface="+mn-cs"/>
              </a:rPr>
              <a:t>2023</a:t>
            </a:r>
          </a:p>
        </p:txBody>
      </p:sp>
      <p:sp>
        <p:nvSpPr>
          <p:cNvPr id="6" name="Text Placeholder 2"/>
          <p:cNvSpPr txBox="1">
            <a:spLocks/>
          </p:cNvSpPr>
          <p:nvPr/>
        </p:nvSpPr>
        <p:spPr>
          <a:xfrm>
            <a:off x="8113800" y="3453305"/>
            <a:ext cx="3240000" cy="2213204"/>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all" spc="0" normalizeH="0" baseline="0" noProof="0" dirty="0">
                <a:ln>
                  <a:noFill/>
                </a:ln>
                <a:solidFill>
                  <a:srgbClr val="931680"/>
                </a:solidFill>
                <a:effectLst/>
                <a:uLnTx/>
                <a:uFillTx/>
                <a:latin typeface="Arial"/>
                <a:ea typeface="+mn-ea"/>
                <a:cs typeface="+mn-cs"/>
              </a:rPr>
              <a:t>TRL (Technology Readiness level)</a:t>
            </a:r>
          </a:p>
          <a:p>
            <a:pPr marL="342900" marR="0" lvl="1" indent="-342900" algn="l" defTabSz="914400" rtl="0" eaLnBrk="1" fontAlgn="auto" latinLnBrk="0" hangingPunct="1">
              <a:lnSpc>
                <a:spcPct val="100000"/>
              </a:lnSpc>
              <a:spcBef>
                <a:spcPts val="1200"/>
              </a:spcBef>
              <a:spcAft>
                <a:spcPts val="0"/>
              </a:spcAft>
              <a:buClr>
                <a:srgbClr val="931680"/>
              </a:buClr>
              <a:buSzTx/>
              <a:buFont typeface="Arial" panose="020B0604020202020204" pitchFamily="34" charset="0"/>
              <a:buChar char="●"/>
              <a:tabLst/>
              <a:defRPr/>
            </a:pPr>
            <a:r>
              <a:rPr kumimoji="0" lang="fr-BE" sz="2000" b="1" i="0" u="none" strike="noStrike" kern="1200" cap="none" spc="0" normalizeH="0" baseline="0" noProof="0" dirty="0" err="1">
                <a:ln>
                  <a:noFill/>
                </a:ln>
                <a:solidFill>
                  <a:srgbClr val="931680"/>
                </a:solidFill>
                <a:effectLst/>
                <a:uLnTx/>
                <a:uFillTx/>
                <a:latin typeface="Arial"/>
                <a:ea typeface="+mn-ea"/>
                <a:cs typeface="+mn-cs"/>
              </a:rPr>
              <a:t>From</a:t>
            </a:r>
            <a:r>
              <a:rPr kumimoji="0" lang="fr-BE" sz="2000" b="1" i="0" u="none" strike="noStrike" kern="1200" cap="none" spc="0" normalizeH="0" baseline="0" noProof="0" dirty="0">
                <a:ln>
                  <a:noFill/>
                </a:ln>
                <a:solidFill>
                  <a:srgbClr val="931680"/>
                </a:solidFill>
                <a:effectLst/>
                <a:uLnTx/>
                <a:uFillTx/>
                <a:latin typeface="Arial"/>
                <a:ea typeface="+mn-ea"/>
                <a:cs typeface="+mn-cs"/>
              </a:rPr>
              <a:t> 2 to 5 </a:t>
            </a:r>
            <a:r>
              <a:rPr kumimoji="0" lang="fr-BE" sz="2000" b="0" i="0" u="none" strike="noStrike" kern="1200" cap="none" spc="0" normalizeH="0" baseline="0" noProof="0" dirty="0">
                <a:ln>
                  <a:noFill/>
                </a:ln>
                <a:solidFill>
                  <a:srgbClr val="4D4D4D"/>
                </a:solidFill>
                <a:effectLst/>
                <a:uLnTx/>
                <a:uFillTx/>
                <a:latin typeface="Arial"/>
                <a:ea typeface="+mn-ea"/>
                <a:cs typeface="+mn-cs"/>
              </a:rPr>
              <a:t>by the end of the </a:t>
            </a:r>
            <a:r>
              <a:rPr kumimoji="0" lang="fr-BE" sz="2000" b="0" i="0" u="none" strike="noStrike" kern="1200" cap="none" spc="0" normalizeH="0" baseline="0" noProof="0" dirty="0" err="1">
                <a:ln>
                  <a:noFill/>
                </a:ln>
                <a:solidFill>
                  <a:srgbClr val="4D4D4D"/>
                </a:solidFill>
                <a:effectLst/>
                <a:uLnTx/>
                <a:uFillTx/>
                <a:latin typeface="Arial"/>
                <a:ea typeface="+mn-ea"/>
                <a:cs typeface="+mn-cs"/>
              </a:rPr>
              <a:t>project</a:t>
            </a:r>
            <a:endParaRPr kumimoji="0" lang="fr-BE" sz="2000" b="0" i="0" u="none" strike="noStrike" kern="1200" cap="none" spc="0" normalizeH="0" baseline="0" noProof="0" dirty="0">
              <a:ln>
                <a:noFill/>
              </a:ln>
              <a:solidFill>
                <a:srgbClr val="4D4D4D"/>
              </a:solidFill>
              <a:effectLst/>
              <a:uLnTx/>
              <a:uFillTx/>
              <a:latin typeface="Arial"/>
              <a:ea typeface="+mn-ea"/>
              <a:cs typeface="+mn-cs"/>
            </a:endParaRPr>
          </a:p>
        </p:txBody>
      </p:sp>
      <p:cxnSp>
        <p:nvCxnSpPr>
          <p:cNvPr id="7" name="Straight Connector 6"/>
          <p:cNvCxnSpPr/>
          <p:nvPr/>
        </p:nvCxnSpPr>
        <p:spPr>
          <a:xfrm>
            <a:off x="4294327" y="3453305"/>
            <a:ext cx="0" cy="2573422"/>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3453305"/>
            <a:ext cx="0" cy="1548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000" y="2151219"/>
            <a:ext cx="972000" cy="972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200" y="2098072"/>
            <a:ext cx="972000" cy="972000"/>
          </a:xfrm>
          <a:prstGeom prst="rect">
            <a:avLst/>
          </a:prstGeom>
        </p:spPr>
      </p:pic>
      <p:sp>
        <p:nvSpPr>
          <p:cNvPr id="12" name="Title 1"/>
          <p:cNvSpPr>
            <a:spLocks noGrp="1"/>
          </p:cNvSpPr>
          <p:nvPr>
            <p:ph type="title"/>
          </p:nvPr>
        </p:nvSpPr>
        <p:spPr>
          <a:xfrm>
            <a:off x="838200" y="482860"/>
            <a:ext cx="10515600" cy="1096558"/>
          </a:xfrm>
        </p:spPr>
        <p:txBody>
          <a:bodyPr/>
          <a:lstStyle/>
          <a:p>
            <a:pPr>
              <a:lnSpc>
                <a:spcPct val="110000"/>
              </a:lnSpc>
            </a:pPr>
            <a:r>
              <a:rPr lang="en-GB" dirty="0"/>
              <a:t>Versatile Light Sources and Systems … </a:t>
            </a:r>
            <a:br>
              <a:rPr lang="en-GB" dirty="0"/>
            </a:br>
            <a:r>
              <a:rPr lang="en-GB" b="0" dirty="0"/>
              <a:t>HORIZON-CL4-2023-DIGITAL-EMERGING-01-53</a:t>
            </a:r>
            <a:endParaRPr lang="en-GB" sz="3600" b="0" dirty="0"/>
          </a:p>
        </p:txBody>
      </p:sp>
      <p:pic>
        <p:nvPicPr>
          <p:cNvPr id="11" name="Picture 10"/>
          <p:cNvPicPr>
            <a:picLocks noChangeAspect="1"/>
          </p:cNvPicPr>
          <p:nvPr/>
        </p:nvPicPr>
        <p:blipFill>
          <a:blip r:embed="rId4"/>
          <a:stretch>
            <a:fillRect/>
          </a:stretch>
        </p:blipFill>
        <p:spPr>
          <a:xfrm>
            <a:off x="9185595" y="2151219"/>
            <a:ext cx="859611" cy="865707"/>
          </a:xfrm>
          <a:prstGeom prst="rect">
            <a:avLst/>
          </a:prstGeom>
        </p:spPr>
      </p:pic>
    </p:spTree>
    <p:extLst>
      <p:ext uri="{BB962C8B-B14F-4D97-AF65-F5344CB8AC3E}">
        <p14:creationId xmlns:p14="http://schemas.microsoft.com/office/powerpoint/2010/main" val="25090045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499240"/>
            <a:ext cx="10972800" cy="936625"/>
          </a:xfrm>
        </p:spPr>
        <p:txBody>
          <a:bodyPr/>
          <a:lstStyle/>
          <a:p>
            <a:pPr marL="0" indent="0"/>
            <a:r>
              <a:rPr lang="en-US" dirty="0"/>
              <a:t>HORIZON-CL4-2023-DIGITAL-EMERGING-01-32: </a:t>
            </a:r>
            <a:r>
              <a:rPr lang="en-US" sz="2400" b="0" dirty="0"/>
              <a:t>Sustainable safe-by-design 2D materials technology (RIA) </a:t>
            </a:r>
            <a:endParaRPr lang="en-US" b="0" dirty="0"/>
          </a:p>
        </p:txBody>
      </p:sp>
      <p:sp>
        <p:nvSpPr>
          <p:cNvPr id="3" name="Content Placeholder 2"/>
          <p:cNvSpPr>
            <a:spLocks noGrp="1"/>
          </p:cNvSpPr>
          <p:nvPr>
            <p:ph idx="1"/>
          </p:nvPr>
        </p:nvSpPr>
        <p:spPr>
          <a:xfrm>
            <a:off x="527051" y="2612035"/>
            <a:ext cx="10825533" cy="3595819"/>
          </a:xfrm>
          <a:ln>
            <a:noFill/>
          </a:ln>
        </p:spPr>
        <p:txBody>
          <a:bodyPr/>
          <a:lstStyle/>
          <a:p>
            <a:pPr>
              <a:spcAft>
                <a:spcPts val="600"/>
              </a:spcAft>
              <a:buNone/>
            </a:pPr>
            <a:r>
              <a:rPr lang="en-US" dirty="0">
                <a:solidFill>
                  <a:srgbClr val="FF9933"/>
                </a:solidFill>
              </a:rPr>
              <a:t>We are looking for </a:t>
            </a:r>
          </a:p>
          <a:p>
            <a:pPr lvl="1"/>
            <a:r>
              <a:rPr lang="en-US" sz="1800" dirty="0">
                <a:solidFill>
                  <a:srgbClr val="0F5494"/>
                </a:solidFill>
                <a:ea typeface="+mn-ea"/>
                <a:cs typeface="+mn-cs"/>
              </a:rPr>
              <a:t>Critical examination of 2DM health and environment issues</a:t>
            </a:r>
          </a:p>
          <a:p>
            <a:pPr lvl="1"/>
            <a:r>
              <a:rPr lang="en-US" sz="1800" dirty="0">
                <a:solidFill>
                  <a:srgbClr val="0F5494"/>
                </a:solidFill>
                <a:ea typeface="+mn-ea"/>
                <a:cs typeface="+mn-cs"/>
              </a:rPr>
              <a:t>Studies and tests of biocompatibility and safety of 2DMs and composites along their life cycle;</a:t>
            </a:r>
          </a:p>
          <a:p>
            <a:pPr lvl="1"/>
            <a:r>
              <a:rPr lang="en-US" sz="1800" dirty="0">
                <a:solidFill>
                  <a:srgbClr val="0F5494"/>
                </a:solidFill>
                <a:ea typeface="+mn-ea"/>
                <a:cs typeface="+mn-cs"/>
              </a:rPr>
              <a:t>Development of solutions to modulate potential risks by developing appropriate chemical/physical approaches towards safer manufactured materials and nanomaterials </a:t>
            </a:r>
          </a:p>
          <a:p>
            <a:pPr lvl="1"/>
            <a:r>
              <a:rPr lang="en-US" sz="1800" dirty="0">
                <a:solidFill>
                  <a:srgbClr val="0F5494"/>
                </a:solidFill>
                <a:ea typeface="+mn-ea"/>
                <a:cs typeface="+mn-cs"/>
              </a:rPr>
              <a:t>Safety assessment of 2DMs and composites at different TRL levels by developing best practices along the product development process</a:t>
            </a:r>
          </a:p>
          <a:p>
            <a:pPr>
              <a:buNone/>
            </a:pPr>
            <a:br>
              <a:rPr lang="en-US" sz="2000" dirty="0"/>
            </a:br>
            <a:endParaRPr lang="en-US" sz="2000" dirty="0"/>
          </a:p>
          <a:p>
            <a:endParaRPr lang="en-US" sz="2000" dirty="0"/>
          </a:p>
          <a:p>
            <a:endParaRPr lang="en-US" sz="2000" dirty="0"/>
          </a:p>
          <a:p>
            <a:endParaRPr lang="en-US" sz="2000" dirty="0"/>
          </a:p>
          <a:p>
            <a:pPr>
              <a:buNone/>
            </a:pPr>
            <a:endParaRPr lang="en-US" sz="2000" dirty="0"/>
          </a:p>
        </p:txBody>
      </p:sp>
    </p:spTree>
    <p:extLst>
      <p:ext uri="{BB962C8B-B14F-4D97-AF65-F5344CB8AC3E}">
        <p14:creationId xmlns:p14="http://schemas.microsoft.com/office/powerpoint/2010/main" val="37009732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HORIZON-CL4-2023-DIGITAL-EMERGING-01-32: </a:t>
            </a:r>
            <a:r>
              <a:rPr lang="en-US" sz="2400" b="0" dirty="0"/>
              <a:t>Sustainable safe-by-design 2D materials technology (RIA) </a:t>
            </a:r>
            <a:endParaRPr lang="en-US" b="0" dirty="0"/>
          </a:p>
        </p:txBody>
      </p:sp>
      <p:sp>
        <p:nvSpPr>
          <p:cNvPr id="3" name="Content Placeholder 2"/>
          <p:cNvSpPr>
            <a:spLocks noGrp="1"/>
          </p:cNvSpPr>
          <p:nvPr>
            <p:ph idx="1"/>
          </p:nvPr>
        </p:nvSpPr>
        <p:spPr>
          <a:xfrm>
            <a:off x="527051" y="2276475"/>
            <a:ext cx="10840032" cy="4248869"/>
          </a:xfrm>
          <a:ln>
            <a:noFill/>
          </a:ln>
        </p:spPr>
        <p:txBody>
          <a:bodyPr/>
          <a:lstStyle/>
          <a:p>
            <a:pPr>
              <a:spcAft>
                <a:spcPts val="600"/>
              </a:spcAft>
              <a:buNone/>
            </a:pPr>
            <a:r>
              <a:rPr lang="en-US" dirty="0">
                <a:solidFill>
                  <a:srgbClr val="FF9933"/>
                </a:solidFill>
              </a:rPr>
              <a:t>We are looking for </a:t>
            </a:r>
          </a:p>
          <a:p>
            <a:pPr lvl="1">
              <a:spcAft>
                <a:spcPts val="600"/>
              </a:spcAft>
              <a:buClr>
                <a:srgbClr val="336699"/>
              </a:buClr>
              <a:buFont typeface="Verdana" panose="020B0604030504040204" pitchFamily="34" charset="0"/>
              <a:buChar char="•"/>
            </a:pPr>
            <a:r>
              <a:rPr lang="en-US" sz="1700" dirty="0">
                <a:solidFill>
                  <a:srgbClr val="0F5494"/>
                </a:solidFill>
                <a:ea typeface="+mn-ea"/>
                <a:cs typeface="+mn-cs"/>
              </a:rPr>
              <a:t>Proposals should: </a:t>
            </a:r>
          </a:p>
          <a:p>
            <a:pPr marL="1143000" lvl="3" indent="-285750">
              <a:spcAft>
                <a:spcPts val="600"/>
              </a:spcAft>
              <a:buClr>
                <a:srgbClr val="336699"/>
              </a:buClr>
              <a:buFont typeface="Wingdings" panose="05000000000000000000" pitchFamily="2" charset="2"/>
              <a:buChar char="ü"/>
            </a:pPr>
            <a:r>
              <a:rPr lang="en-US" sz="1700" dirty="0">
                <a:solidFill>
                  <a:srgbClr val="0F5494"/>
                </a:solidFill>
                <a:latin typeface="+mn-lt"/>
                <a:ea typeface="+mn-ea"/>
                <a:cs typeface="+mn-cs"/>
              </a:rPr>
              <a:t>comply with the Safe and Sustainable by Design framework and criteria</a:t>
            </a:r>
            <a:r>
              <a:rPr lang="en-US" sz="1700" baseline="30000" dirty="0">
                <a:solidFill>
                  <a:srgbClr val="0F5494"/>
                </a:solidFill>
                <a:latin typeface="+mn-lt"/>
                <a:ea typeface="+mn-ea"/>
                <a:cs typeface="+mn-cs"/>
              </a:rPr>
              <a:t>1</a:t>
            </a:r>
            <a:r>
              <a:rPr lang="en-US" sz="1700" dirty="0">
                <a:solidFill>
                  <a:srgbClr val="0F5494"/>
                </a:solidFill>
                <a:latin typeface="+mn-lt"/>
                <a:ea typeface="+mn-ea"/>
                <a:cs typeface="+mn-cs"/>
              </a:rPr>
              <a:t>.</a:t>
            </a:r>
          </a:p>
          <a:p>
            <a:pPr lvl="2" indent="-285750">
              <a:buClr>
                <a:srgbClr val="336699"/>
              </a:buClr>
              <a:buFont typeface="Wingdings" panose="05000000000000000000" pitchFamily="2" charset="2"/>
              <a:buChar char="ü"/>
            </a:pPr>
            <a:r>
              <a:rPr lang="en-US" sz="1700" dirty="0">
                <a:ea typeface="+mn-ea"/>
                <a:cs typeface="+mn-cs"/>
              </a:rPr>
              <a:t>also cover the contribution to the governance and overall coordination of the Graphene Flagship initiative.</a:t>
            </a:r>
          </a:p>
          <a:p>
            <a:pPr lvl="2" indent="-285750">
              <a:spcAft>
                <a:spcPts val="600"/>
              </a:spcAft>
              <a:buClr>
                <a:srgbClr val="336699"/>
              </a:buClr>
              <a:buFont typeface="Wingdings" panose="05000000000000000000" pitchFamily="2" charset="2"/>
              <a:buChar char="ü"/>
            </a:pPr>
            <a:r>
              <a:rPr lang="en-US" sz="1700" dirty="0">
                <a:ea typeface="+mn-ea"/>
                <a:cs typeface="+mn-cs"/>
              </a:rPr>
              <a:t>indicate which chapters of the Strategic Research and Innovation Plan for chemicals and materials</a:t>
            </a:r>
            <a:r>
              <a:rPr lang="en-US" sz="1700" baseline="30000" dirty="0">
                <a:ea typeface="+mn-ea"/>
                <a:cs typeface="+mn-cs"/>
              </a:rPr>
              <a:t>3</a:t>
            </a:r>
            <a:r>
              <a:rPr lang="en-US" sz="1700" dirty="0">
                <a:ea typeface="+mn-ea"/>
                <a:cs typeface="+mn-cs"/>
              </a:rPr>
              <a:t> they will contribute to.</a:t>
            </a:r>
          </a:p>
          <a:p>
            <a:pPr lvl="1">
              <a:spcAft>
                <a:spcPts val="600"/>
              </a:spcAft>
              <a:buClr>
                <a:srgbClr val="336699"/>
              </a:buClr>
              <a:buFont typeface="Verdana" panose="020B0604030504040204" pitchFamily="34" charset="0"/>
              <a:buChar char="•"/>
            </a:pPr>
            <a:r>
              <a:rPr lang="en-US" sz="1700" dirty="0">
                <a:solidFill>
                  <a:srgbClr val="0F5494"/>
                </a:solidFill>
                <a:ea typeface="+mn-ea"/>
                <a:cs typeface="+mn-cs"/>
              </a:rPr>
              <a:t>Indicative Budget: 6M€ </a:t>
            </a:r>
          </a:p>
          <a:p>
            <a:pPr lvl="1">
              <a:spcAft>
                <a:spcPts val="600"/>
              </a:spcAft>
              <a:buClr>
                <a:srgbClr val="336699"/>
              </a:buClr>
              <a:buFont typeface="Verdana" panose="020B0604030504040204" pitchFamily="34" charset="0"/>
              <a:buChar char="•"/>
            </a:pPr>
            <a:r>
              <a:rPr lang="en-US" sz="1700" dirty="0">
                <a:solidFill>
                  <a:srgbClr val="0F5494"/>
                </a:solidFill>
                <a:ea typeface="+mn-ea"/>
                <a:cs typeface="+mn-cs"/>
              </a:rPr>
              <a:t>TRL: start at TRL 2-3 and achieve TRL 4-5</a:t>
            </a:r>
          </a:p>
          <a:p>
            <a:pPr lvl="1">
              <a:spcAft>
                <a:spcPts val="0"/>
              </a:spcAft>
              <a:buClr>
                <a:srgbClr val="336699"/>
              </a:buClr>
              <a:buFont typeface="Verdana" panose="020B0604030504040204" pitchFamily="34" charset="0"/>
              <a:buChar char="•"/>
            </a:pPr>
            <a:r>
              <a:rPr lang="en-US" sz="1700" dirty="0">
                <a:solidFill>
                  <a:srgbClr val="0F5494"/>
                </a:solidFill>
                <a:ea typeface="+mn-ea"/>
                <a:cs typeface="+mn-cs"/>
              </a:rPr>
              <a:t>Expected EU contribution per project:3-5M</a:t>
            </a:r>
          </a:p>
          <a:p>
            <a:pPr marL="0" lvl="1" indent="0">
              <a:spcBef>
                <a:spcPts val="0"/>
              </a:spcBef>
              <a:buClr>
                <a:schemeClr val="tx1">
                  <a:lumMod val="75000"/>
                </a:schemeClr>
              </a:buClr>
              <a:buNone/>
            </a:pPr>
            <a:r>
              <a:rPr lang="en-US" sz="1100" dirty="0">
                <a:solidFill>
                  <a:srgbClr val="0F5494"/>
                </a:solidFill>
                <a:ea typeface="+mn-ea"/>
                <a:cs typeface="+mn-cs"/>
              </a:rPr>
              <a:t>1: </a:t>
            </a:r>
            <a:r>
              <a:rPr lang="en-US" sz="1100" dirty="0">
                <a:solidFill>
                  <a:srgbClr val="0F5494"/>
                </a:solidFill>
                <a:ea typeface="+mn-ea"/>
                <a:cs typeface="+mn-cs"/>
                <a:hlinkClick r:id="rId3"/>
              </a:rPr>
              <a:t>https://publications.jrc.ec.europa.eu/repository/handle/JRC128591#:~:text=The%20SSbD%20is%20an%20approach,human%20health%20and%20the%20environment</a:t>
            </a:r>
            <a:r>
              <a:rPr lang="en-US" sz="1100" dirty="0">
                <a:solidFill>
                  <a:srgbClr val="0F5494"/>
                </a:solidFill>
                <a:ea typeface="+mn-ea"/>
                <a:cs typeface="+mn-cs"/>
              </a:rPr>
              <a:t> , 2: , 3/ </a:t>
            </a:r>
            <a:r>
              <a:rPr lang="en-US" sz="1100" dirty="0">
                <a:solidFill>
                  <a:srgbClr val="0F5494"/>
                </a:solidFill>
                <a:ea typeface="+mn-ea"/>
                <a:cs typeface="+mn-cs"/>
                <a:hlinkClick r:id="rId4"/>
              </a:rPr>
              <a:t>https://ec.europa.eu/assets/rtd/srip/2022/</a:t>
            </a:r>
            <a:r>
              <a:rPr lang="en-US" sz="1100" dirty="0">
                <a:solidFill>
                  <a:srgbClr val="0F5494"/>
                </a:solidFill>
                <a:ea typeface="+mn-ea"/>
                <a:cs typeface="+mn-cs"/>
              </a:rPr>
              <a:t> </a:t>
            </a:r>
            <a:endParaRPr lang="en-US" sz="1000" dirty="0">
              <a:solidFill>
                <a:srgbClr val="0F5494"/>
              </a:solidFill>
              <a:ea typeface="+mn-ea"/>
              <a:cs typeface="+mn-cs"/>
            </a:endParaRPr>
          </a:p>
          <a:p>
            <a:pPr marL="685800" lvl="1">
              <a:buClr>
                <a:schemeClr val="tx1">
                  <a:lumMod val="75000"/>
                </a:schemeClr>
              </a:buClr>
              <a:buFont typeface="Arial" panose="020B0604020202020204" pitchFamily="34" charset="0"/>
              <a:buChar char="•"/>
            </a:pPr>
            <a:endParaRPr lang="en-US" sz="1800" dirty="0">
              <a:solidFill>
                <a:srgbClr val="0F5494"/>
              </a:solidFill>
              <a:ea typeface="+mn-ea"/>
              <a:cs typeface="+mn-cs"/>
            </a:endParaRPr>
          </a:p>
          <a:p>
            <a:pPr marL="285750" indent="-285750" algn="l">
              <a:buClr>
                <a:schemeClr val="tx1">
                  <a:lumMod val="75000"/>
                </a:schemeClr>
              </a:buClr>
              <a:buFont typeface="Wingdings" panose="05000000000000000000" pitchFamily="2" charset="2"/>
              <a:buChar char="Ø"/>
            </a:pPr>
            <a:endParaRPr lang="en-US" dirty="0"/>
          </a:p>
          <a:p>
            <a:pPr>
              <a:buNone/>
            </a:pPr>
            <a:br>
              <a:rPr lang="en-US" sz="2000" dirty="0"/>
            </a:br>
            <a:endParaRPr lang="en-US" sz="2000" dirty="0"/>
          </a:p>
          <a:p>
            <a:endParaRPr lang="en-US" sz="2000" dirty="0"/>
          </a:p>
          <a:p>
            <a:endParaRPr lang="en-US" sz="2000" dirty="0"/>
          </a:p>
          <a:p>
            <a:endParaRPr lang="en-US" sz="2000" dirty="0"/>
          </a:p>
          <a:p>
            <a:pPr>
              <a:buNone/>
            </a:pPr>
            <a:endParaRPr lang="en-US" sz="2000" dirty="0"/>
          </a:p>
        </p:txBody>
      </p:sp>
    </p:spTree>
    <p:extLst>
      <p:ext uri="{BB962C8B-B14F-4D97-AF65-F5344CB8AC3E}">
        <p14:creationId xmlns:p14="http://schemas.microsoft.com/office/powerpoint/2010/main" val="2429170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HORIZON-CL4-2023-DIGITAL-EMERGING-01-33: </a:t>
            </a:r>
            <a:br>
              <a:rPr lang="en-US" dirty="0"/>
            </a:br>
            <a:r>
              <a:rPr lang="en-US" sz="2400" b="0" dirty="0"/>
              <a:t>2D materials of tomorrow (RIA) </a:t>
            </a:r>
            <a:endParaRPr lang="en-US" b="0" dirty="0"/>
          </a:p>
        </p:txBody>
      </p:sp>
      <p:sp>
        <p:nvSpPr>
          <p:cNvPr id="3" name="Content Placeholder 2"/>
          <p:cNvSpPr>
            <a:spLocks noGrp="1"/>
          </p:cNvSpPr>
          <p:nvPr>
            <p:ph idx="1"/>
          </p:nvPr>
        </p:nvSpPr>
        <p:spPr>
          <a:xfrm>
            <a:off x="527051" y="2276475"/>
            <a:ext cx="10825533" cy="4248869"/>
          </a:xfrm>
          <a:ln>
            <a:noFill/>
          </a:ln>
        </p:spPr>
        <p:txBody>
          <a:bodyPr/>
          <a:lstStyle/>
          <a:p>
            <a:pPr>
              <a:spcAft>
                <a:spcPts val="600"/>
              </a:spcAft>
              <a:buNone/>
            </a:pPr>
            <a:r>
              <a:rPr lang="en-US" dirty="0">
                <a:solidFill>
                  <a:srgbClr val="FF9933"/>
                </a:solidFill>
              </a:rPr>
              <a:t>We are looking for </a:t>
            </a:r>
          </a:p>
          <a:p>
            <a:pPr>
              <a:spcAft>
                <a:spcPts val="600"/>
              </a:spcAft>
              <a:buFont typeface="Wingdings" panose="05000000000000000000" pitchFamily="2" charset="2"/>
              <a:buChar char="Ø"/>
            </a:pPr>
            <a:r>
              <a:rPr lang="en-US" sz="1800" dirty="0"/>
              <a:t>A broad portfolio of innovative two-dimensional materials (2DM), networks and multicomponent hetero-structures exhibiting new properties or complementary functionalities that will lead to breakthroughs in digital systems and devices.</a:t>
            </a:r>
          </a:p>
          <a:p>
            <a:pPr lvl="1"/>
            <a:r>
              <a:rPr lang="en-US" sz="1800" dirty="0">
                <a:solidFill>
                  <a:srgbClr val="0F5494"/>
                </a:solidFill>
                <a:ea typeface="+mn-ea"/>
                <a:cs typeface="+mn-cs"/>
              </a:rPr>
              <a:t>Identify and demonstrate new properties and physical phenomena, and processes enabling new functionalities, and their implementation in proof-of-principle digital devices;</a:t>
            </a:r>
          </a:p>
          <a:p>
            <a:pPr lvl="1"/>
            <a:r>
              <a:rPr lang="en-US" sz="1800" dirty="0">
                <a:solidFill>
                  <a:srgbClr val="0F5494"/>
                </a:solidFill>
                <a:ea typeface="+mn-ea"/>
                <a:cs typeface="+mn-cs"/>
              </a:rPr>
              <a:t>Develop new characterization methods and of controlled, ultra clean and large-scale synthesis, fabrication methods and design of 2D materials and hetero-structures based on novel approaches e.g. Artificial Intelligence assisting material assembly and material simulation, preparation and growth methods combined with the help of modelling and simulation….</a:t>
            </a:r>
          </a:p>
          <a:p>
            <a:pPr>
              <a:buNone/>
            </a:pPr>
            <a:br>
              <a:rPr lang="en-US" sz="2000" dirty="0"/>
            </a:br>
            <a:endParaRPr lang="en-US" sz="2000" dirty="0"/>
          </a:p>
          <a:p>
            <a:endParaRPr lang="en-US" sz="2000" dirty="0"/>
          </a:p>
          <a:p>
            <a:endParaRPr lang="en-US" sz="2000" dirty="0"/>
          </a:p>
          <a:p>
            <a:endParaRPr lang="en-US" sz="2000" dirty="0"/>
          </a:p>
          <a:p>
            <a:pPr>
              <a:buNone/>
            </a:pPr>
            <a:endParaRPr lang="en-US" sz="2000" dirty="0"/>
          </a:p>
        </p:txBody>
      </p:sp>
    </p:spTree>
    <p:extLst>
      <p:ext uri="{BB962C8B-B14F-4D97-AF65-F5344CB8AC3E}">
        <p14:creationId xmlns:p14="http://schemas.microsoft.com/office/powerpoint/2010/main" val="1448205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HORIZON-CL4-2023-DIGITAL-EMERGING-01-33:</a:t>
            </a:r>
            <a:br>
              <a:rPr lang="en-US" dirty="0"/>
            </a:br>
            <a:r>
              <a:rPr lang="en-US" sz="2400" b="0" dirty="0"/>
              <a:t>2D materials of tomorrow (RIA) </a:t>
            </a:r>
            <a:endParaRPr lang="en-US" b="0" dirty="0"/>
          </a:p>
        </p:txBody>
      </p:sp>
      <p:sp>
        <p:nvSpPr>
          <p:cNvPr id="3" name="Content Placeholder 2"/>
          <p:cNvSpPr>
            <a:spLocks noGrp="1"/>
          </p:cNvSpPr>
          <p:nvPr>
            <p:ph idx="1"/>
          </p:nvPr>
        </p:nvSpPr>
        <p:spPr>
          <a:xfrm>
            <a:off x="527051" y="2612034"/>
            <a:ext cx="10753525" cy="3662931"/>
          </a:xfrm>
          <a:ln>
            <a:noFill/>
          </a:ln>
        </p:spPr>
        <p:txBody>
          <a:bodyPr/>
          <a:lstStyle/>
          <a:p>
            <a:pPr>
              <a:spcAft>
                <a:spcPts val="600"/>
              </a:spcAft>
              <a:buNone/>
            </a:pPr>
            <a:r>
              <a:rPr lang="en-US" dirty="0">
                <a:solidFill>
                  <a:srgbClr val="FF9933"/>
                </a:solidFill>
              </a:rPr>
              <a:t>We are looking for </a:t>
            </a:r>
          </a:p>
          <a:p>
            <a:pPr lvl="1">
              <a:spcAft>
                <a:spcPts val="600"/>
              </a:spcAft>
            </a:pPr>
            <a:r>
              <a:rPr lang="en-US" dirty="0">
                <a:solidFill>
                  <a:srgbClr val="0F5494"/>
                </a:solidFill>
                <a:ea typeface="+mn-ea"/>
                <a:cs typeface="+mn-cs"/>
              </a:rPr>
              <a:t>Proposals should: </a:t>
            </a:r>
          </a:p>
          <a:p>
            <a:pPr marL="1200150" lvl="2" indent="-285750">
              <a:spcAft>
                <a:spcPts val="600"/>
              </a:spcAft>
              <a:buFont typeface="Wingdings" panose="05000000000000000000" pitchFamily="2" charset="2"/>
              <a:buChar char="ü"/>
            </a:pPr>
            <a:r>
              <a:rPr lang="en-US" sz="1800" dirty="0">
                <a:ea typeface="+mn-ea"/>
                <a:cs typeface="+mn-cs"/>
              </a:rPr>
              <a:t>also cover the contribution to the governance and overall coordination of the Graphene Flagship initiative.</a:t>
            </a:r>
          </a:p>
          <a:p>
            <a:pPr marL="914400" lvl="2" indent="0">
              <a:spcAft>
                <a:spcPts val="600"/>
              </a:spcAft>
            </a:pPr>
            <a:endParaRPr lang="en-US" sz="1800" dirty="0">
              <a:solidFill>
                <a:srgbClr val="0F5494"/>
              </a:solidFill>
              <a:ea typeface="+mn-ea"/>
              <a:cs typeface="+mn-cs"/>
            </a:endParaRPr>
          </a:p>
          <a:p>
            <a:pPr lvl="1">
              <a:spcAft>
                <a:spcPts val="600"/>
              </a:spcAft>
            </a:pPr>
            <a:r>
              <a:rPr lang="en-US" dirty="0">
                <a:solidFill>
                  <a:srgbClr val="0F5494"/>
                </a:solidFill>
                <a:ea typeface="+mn-ea"/>
                <a:cs typeface="+mn-cs"/>
              </a:rPr>
              <a:t>Indicative Budget: 12M€ </a:t>
            </a:r>
          </a:p>
          <a:p>
            <a:pPr lvl="1">
              <a:spcAft>
                <a:spcPts val="600"/>
              </a:spcAft>
            </a:pPr>
            <a:r>
              <a:rPr lang="fr-BE" dirty="0">
                <a:solidFill>
                  <a:srgbClr val="0F5494"/>
                </a:solidFill>
                <a:ea typeface="+mn-ea"/>
                <a:cs typeface="+mn-cs"/>
              </a:rPr>
              <a:t>TRL: </a:t>
            </a:r>
            <a:r>
              <a:rPr lang="en-US" dirty="0">
                <a:solidFill>
                  <a:srgbClr val="0F5494"/>
                </a:solidFill>
                <a:ea typeface="+mn-ea"/>
                <a:cs typeface="+mn-cs"/>
              </a:rPr>
              <a:t>start at TRL 2 and achieve TRL 4</a:t>
            </a:r>
          </a:p>
          <a:p>
            <a:pPr lvl="1">
              <a:spcAft>
                <a:spcPts val="600"/>
              </a:spcAft>
            </a:pPr>
            <a:r>
              <a:rPr lang="en-US" dirty="0">
                <a:solidFill>
                  <a:srgbClr val="0F5494"/>
                </a:solidFill>
                <a:ea typeface="+mn-ea"/>
                <a:cs typeface="+mn-cs"/>
              </a:rPr>
              <a:t>Expected EU contribution per project:3-4M€</a:t>
            </a:r>
          </a:p>
          <a:p>
            <a:pPr lvl="1">
              <a:spcAft>
                <a:spcPts val="600"/>
              </a:spcAft>
            </a:pPr>
            <a:endParaRPr lang="en-US" dirty="0">
              <a:solidFill>
                <a:srgbClr val="0F5494"/>
              </a:solidFill>
              <a:ea typeface="+mn-ea"/>
              <a:cs typeface="+mn-cs"/>
            </a:endParaRPr>
          </a:p>
          <a:p>
            <a:pPr lvl="1">
              <a:spcAft>
                <a:spcPts val="600"/>
              </a:spcAft>
            </a:pPr>
            <a:endParaRPr lang="en-US" dirty="0">
              <a:solidFill>
                <a:srgbClr val="0F5494"/>
              </a:solidFill>
              <a:ea typeface="+mn-ea"/>
              <a:cs typeface="+mn-cs"/>
            </a:endParaRPr>
          </a:p>
          <a:p>
            <a:pPr marL="1085850" lvl="2">
              <a:buClr>
                <a:schemeClr val="tx1">
                  <a:lumMod val="75000"/>
                </a:schemeClr>
              </a:buClr>
              <a:buFont typeface="Wingdings" panose="05000000000000000000" pitchFamily="2" charset="2"/>
              <a:buChar char="ü"/>
            </a:pPr>
            <a:endParaRPr lang="en-US" sz="1800" dirty="0">
              <a:solidFill>
                <a:srgbClr val="0F5494"/>
              </a:solidFill>
              <a:ea typeface="+mn-ea"/>
              <a:cs typeface="+mn-cs"/>
            </a:endParaRPr>
          </a:p>
          <a:p>
            <a:pPr marL="400050" lvl="1" indent="0">
              <a:buClr>
                <a:schemeClr val="tx1">
                  <a:lumMod val="75000"/>
                </a:schemeClr>
              </a:buClr>
              <a:buNone/>
            </a:pPr>
            <a:endParaRPr lang="en-US" sz="1800" dirty="0">
              <a:solidFill>
                <a:srgbClr val="0F5494"/>
              </a:solidFill>
              <a:ea typeface="+mn-ea"/>
              <a:cs typeface="+mn-cs"/>
            </a:endParaRPr>
          </a:p>
          <a:p>
            <a:pPr marL="285750" indent="-285750" algn="l">
              <a:buClr>
                <a:schemeClr val="tx1">
                  <a:lumMod val="75000"/>
                </a:schemeClr>
              </a:buClr>
              <a:buFont typeface="Wingdings" panose="05000000000000000000" pitchFamily="2" charset="2"/>
              <a:buChar char="Ø"/>
            </a:pPr>
            <a:endParaRPr lang="en-US" dirty="0"/>
          </a:p>
          <a:p>
            <a:pPr>
              <a:buNone/>
            </a:pPr>
            <a:br>
              <a:rPr lang="en-US" sz="2000" dirty="0"/>
            </a:br>
            <a:endParaRPr lang="en-US" sz="2000" dirty="0"/>
          </a:p>
          <a:p>
            <a:endParaRPr lang="en-US" sz="2000" dirty="0"/>
          </a:p>
          <a:p>
            <a:endParaRPr lang="en-US" sz="2000" dirty="0"/>
          </a:p>
          <a:p>
            <a:endParaRPr lang="en-US" sz="2000" dirty="0"/>
          </a:p>
          <a:p>
            <a:pPr>
              <a:buNone/>
            </a:pPr>
            <a:endParaRPr lang="en-US" sz="2000" dirty="0"/>
          </a:p>
        </p:txBody>
      </p:sp>
    </p:spTree>
    <p:extLst>
      <p:ext uri="{BB962C8B-B14F-4D97-AF65-F5344CB8AC3E}">
        <p14:creationId xmlns:p14="http://schemas.microsoft.com/office/powerpoint/2010/main" val="597520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2660" y="2633662"/>
            <a:ext cx="8206680" cy="3895725"/>
          </a:xfrm>
          <a:ln>
            <a:noFill/>
          </a:ln>
        </p:spPr>
        <p:txBody>
          <a:bodyPr/>
          <a:lstStyle/>
          <a:p>
            <a:pPr>
              <a:buNone/>
            </a:pPr>
            <a:r>
              <a:rPr lang="hu-HU" dirty="0"/>
              <a:t>3</a:t>
            </a:r>
            <a:r>
              <a:rPr lang="en-US" dirty="0"/>
              <a:t>. Is this new or has it been called before?</a:t>
            </a:r>
          </a:p>
          <a:p>
            <a:pPr marL="0" indent="0">
              <a:spcAft>
                <a:spcPts val="600"/>
              </a:spcAft>
              <a:buNone/>
            </a:pPr>
            <a:endParaRPr lang="en-US" sz="1400" dirty="0"/>
          </a:p>
          <a:p>
            <a:pPr>
              <a:spcAft>
                <a:spcPts val="600"/>
              </a:spcAft>
            </a:pPr>
            <a:r>
              <a:rPr lang="en-US" sz="1800" dirty="0"/>
              <a:t>It is the continuation of the Graphene Flagship</a:t>
            </a:r>
          </a:p>
          <a:p>
            <a:pPr>
              <a:spcAft>
                <a:spcPts val="600"/>
              </a:spcAft>
            </a:pPr>
            <a:r>
              <a:rPr lang="en-US" sz="1800" dirty="0"/>
              <a:t>Follows the change of implementation from FPA/SGA vs RIA/IA + CSA</a:t>
            </a:r>
          </a:p>
          <a:p>
            <a:pPr>
              <a:spcAft>
                <a:spcPts val="600"/>
              </a:spcAft>
            </a:pPr>
            <a:r>
              <a:rPr lang="en-US" sz="1800" dirty="0"/>
              <a:t>There are other topics/initiatives in the WP out of “Graphene Europe in the Lead” where 2DM can compete </a:t>
            </a:r>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919288" y="1339851"/>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276475"/>
            <a:ext cx="7815290" cy="3895725"/>
          </a:xfrm>
          <a:ln>
            <a:noFill/>
          </a:ln>
        </p:spPr>
        <p:txBody>
          <a:bodyPr/>
          <a:lstStyle/>
          <a:p>
            <a:pPr marL="808038" indent="-808038">
              <a:buNone/>
            </a:pPr>
            <a:r>
              <a:rPr lang="hu-HU" dirty="0"/>
              <a:t>4</a:t>
            </a:r>
            <a:r>
              <a:rPr lang="en-US" dirty="0"/>
              <a:t>. Current project portfolio</a:t>
            </a:r>
          </a:p>
          <a:p>
            <a:pPr marL="808038" indent="-808038">
              <a:buNone/>
            </a:pPr>
            <a:endParaRPr lang="en-US" sz="1400" i="1" dirty="0"/>
          </a:p>
          <a:p>
            <a:r>
              <a:rPr lang="en-US" sz="1800" dirty="0"/>
              <a:t>Graphene Flagship</a:t>
            </a:r>
          </a:p>
          <a:p>
            <a:pPr marL="0" indent="0">
              <a:buNone/>
            </a:pPr>
            <a:r>
              <a:rPr lang="en-US" sz="1800" dirty="0">
                <a:hlinkClick r:id="rId2"/>
              </a:rPr>
              <a:t>https://graphene-flagship.eu</a:t>
            </a:r>
            <a:r>
              <a:rPr lang="en-US" sz="1800" dirty="0"/>
              <a:t> </a:t>
            </a:r>
          </a:p>
          <a:p>
            <a:endParaRPr lang="en-US" sz="1800" dirty="0"/>
          </a:p>
          <a:p>
            <a:r>
              <a:rPr lang="en-US" sz="1800" dirty="0"/>
              <a:t>2D experimental Pilot line</a:t>
            </a:r>
          </a:p>
          <a:p>
            <a:pPr marL="0" indent="0">
              <a:buNone/>
            </a:pPr>
            <a:r>
              <a:rPr lang="en-US" sz="1800" dirty="0">
                <a:hlinkClick r:id="rId3"/>
              </a:rPr>
              <a:t>https://graphene-flagship.eu/innovation/pilot-line</a:t>
            </a:r>
            <a:r>
              <a:rPr lang="en-US" sz="1800" dirty="0"/>
              <a:t> </a:t>
            </a:r>
          </a:p>
        </p:txBody>
      </p:sp>
      <p:sp>
        <p:nvSpPr>
          <p:cNvPr id="6" name="Title 1"/>
          <p:cNvSpPr>
            <a:spLocks noGrp="1"/>
          </p:cNvSpPr>
          <p:nvPr>
            <p:ph type="title"/>
          </p:nvPr>
        </p:nvSpPr>
        <p:spPr>
          <a:xfrm>
            <a:off x="1919288" y="1339851"/>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extLst>
      <p:ext uri="{BB962C8B-B14F-4D97-AF65-F5344CB8AC3E}">
        <p14:creationId xmlns:p14="http://schemas.microsoft.com/office/powerpoint/2010/main" val="34021406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1901577" y="2420888"/>
            <a:ext cx="8458200" cy="4191000"/>
          </a:xfrm>
        </p:spPr>
        <p:txBody>
          <a:bodyPr/>
          <a:lstStyle/>
          <a:p>
            <a:pPr>
              <a:buNone/>
            </a:pPr>
            <a:r>
              <a:rPr lang="en-US" dirty="0"/>
              <a:t>5. Who are the types of main stakeholders that are addressed?</a:t>
            </a:r>
          </a:p>
          <a:p>
            <a:r>
              <a:rPr lang="en-US" sz="2000" dirty="0"/>
              <a:t>Both academic and industrial partners</a:t>
            </a:r>
          </a:p>
          <a:p>
            <a:pPr>
              <a:buNone/>
            </a:pPr>
            <a:r>
              <a:rPr lang="en-US" dirty="0"/>
              <a:t>        </a:t>
            </a:r>
          </a:p>
          <a:p>
            <a:pPr>
              <a:buNone/>
            </a:pPr>
            <a:r>
              <a:rPr lang="en-US" dirty="0"/>
              <a:t>6. Is there a key group of actors (</a:t>
            </a:r>
            <a:r>
              <a:rPr lang="en-US" dirty="0" err="1"/>
              <a:t>eg</a:t>
            </a:r>
            <a:r>
              <a:rPr lang="en-US" dirty="0"/>
              <a:t>. Partnership or other) driving this?</a:t>
            </a:r>
          </a:p>
          <a:p>
            <a:r>
              <a:rPr lang="en-US" sz="2000" dirty="0"/>
              <a:t>Graphene Flagship consortium: </a:t>
            </a:r>
            <a:r>
              <a:rPr lang="en-US" sz="2000" dirty="0">
                <a:hlinkClick r:id="rId2"/>
              </a:rPr>
              <a:t>https://graphene-flagship.eu/collaboration/our-partners/</a:t>
            </a:r>
            <a:r>
              <a:rPr lang="en-US" sz="2000" dirty="0"/>
              <a:t> </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389" y="1484263"/>
            <a:ext cx="5143907"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516617" y="2878600"/>
            <a:ext cx="8532198" cy="2788675"/>
          </a:xfrm>
        </p:spPr>
        <p:txBody>
          <a:bodyPr/>
          <a:lstStyle/>
          <a:p>
            <a:pPr marL="355600" indent="-355600">
              <a:buNone/>
            </a:pPr>
            <a:r>
              <a:rPr lang="en-US" dirty="0"/>
              <a:t>7. Are there any additional / background documents?</a:t>
            </a:r>
          </a:p>
          <a:p>
            <a:pPr marL="808038" indent="-452438">
              <a:buNone/>
            </a:pPr>
            <a:endParaRPr lang="en-US" dirty="0"/>
          </a:p>
          <a:p>
            <a:pPr marL="363538" indent="-363538"/>
            <a:r>
              <a:rPr lang="en-US" sz="1800" dirty="0"/>
              <a:t>Consultation report on graphene and related materials, Jan 2020:</a:t>
            </a:r>
          </a:p>
          <a:p>
            <a:pPr marL="808038" indent="-452438">
              <a:buNone/>
            </a:pPr>
            <a:r>
              <a:rPr lang="en-US" sz="1800" dirty="0">
                <a:hlinkClick r:id="rId2"/>
              </a:rPr>
              <a:t>https://digital-strategy.ec.europa.eu/en/library/consultation-report-graphene-and-related-materials-now-available</a:t>
            </a:r>
            <a:r>
              <a:rPr lang="en-US" sz="1800" dirty="0"/>
              <a:t> </a:t>
            </a:r>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964734" y="2501971"/>
            <a:ext cx="9388316" cy="3219320"/>
          </a:xfrm>
        </p:spPr>
        <p:txBody>
          <a:bodyPr/>
          <a:lstStyle/>
          <a:p>
            <a:pPr marL="355600" indent="-355600">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en-US" dirty="0"/>
          </a:p>
          <a:p>
            <a:pPr marL="0" indent="0">
              <a:buNone/>
            </a:pPr>
            <a:r>
              <a:rPr lang="en-US" sz="2000" dirty="0"/>
              <a:t>Technology and Innovation roadmap: </a:t>
            </a:r>
          </a:p>
          <a:p>
            <a:pPr marL="0" indent="0">
              <a:buNone/>
            </a:pPr>
            <a:r>
              <a:rPr lang="en-US" sz="2000" dirty="0">
                <a:hlinkClick r:id="rId2"/>
              </a:rPr>
              <a:t>https://graphene-flagship.eu/innovation/industrialisation/roadmap/</a:t>
            </a:r>
            <a:r>
              <a:rPr lang="en-US" sz="2000" dirty="0"/>
              <a:t> </a:t>
            </a:r>
          </a:p>
          <a:p>
            <a:pPr marL="0" indent="0">
              <a:buNone/>
            </a:pPr>
            <a:r>
              <a:rPr lang="en-US" sz="2000" i="1" dirty="0"/>
              <a:t>Updated version to be published very soon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1919288" y="2420888"/>
            <a:ext cx="8532198" cy="293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9</a:t>
            </a:r>
            <a:r>
              <a:rPr kumimoji="0" lang="en-US"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Please</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list</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upcoming</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information</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days</a:t>
            </a:r>
            <a:r>
              <a:rPr kumimoji="0" lang="hu-HU" sz="2400" b="0" i="0" u="none" strike="noStrike" kern="0" cap="none" spc="0" normalizeH="0" baseline="0" noProof="0" dirty="0">
                <a:ln>
                  <a:noFill/>
                </a:ln>
                <a:solidFill>
                  <a:srgbClr val="0F5494"/>
                </a:solidFill>
                <a:effectLst/>
                <a:uLnTx/>
                <a:uFillTx/>
                <a:latin typeface="Verdana"/>
                <a:ea typeface="+mn-ea"/>
                <a:cs typeface="+mn-cs"/>
              </a:rPr>
              <a:t> and </a:t>
            </a:r>
            <a:r>
              <a:rPr kumimoji="0" lang="hu-HU" sz="2400" b="0" i="0" u="none" strike="noStrike" kern="0" cap="none" spc="0" normalizeH="0" baseline="0" noProof="0" dirty="0" err="1">
                <a:ln>
                  <a:noFill/>
                </a:ln>
                <a:solidFill>
                  <a:srgbClr val="0F5494"/>
                </a:solidFill>
                <a:effectLst/>
                <a:uLnTx/>
                <a:uFillTx/>
                <a:latin typeface="Verdana"/>
                <a:ea typeface="+mn-ea"/>
                <a:cs typeface="+mn-cs"/>
              </a:rPr>
              <a:t>other</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events</a:t>
            </a:r>
            <a:r>
              <a:rPr kumimoji="0" lang="hu-HU" sz="2400" b="0" i="0" u="none" strike="noStrike" kern="0" cap="none" spc="0" normalizeH="0" baseline="0" noProof="0" dirty="0">
                <a:ln>
                  <a:noFill/>
                </a:ln>
                <a:solidFill>
                  <a:srgbClr val="0F5494"/>
                </a:solidFill>
                <a:effectLst/>
                <a:uLnTx/>
                <a:uFillTx/>
                <a:latin typeface="Verdana"/>
                <a:ea typeface="+mn-ea"/>
                <a:cs typeface="+mn-cs"/>
              </a:rPr>
              <a:t> of </a:t>
            </a:r>
            <a:r>
              <a:rPr kumimoji="0" lang="hu-HU" sz="2400" b="0" i="0" u="none" strike="noStrike" kern="0" cap="none" spc="0" normalizeH="0" baseline="0" noProof="0" dirty="0" err="1">
                <a:ln>
                  <a:noFill/>
                </a:ln>
                <a:solidFill>
                  <a:srgbClr val="0F5494"/>
                </a:solidFill>
                <a:effectLst/>
                <a:uLnTx/>
                <a:uFillTx/>
                <a:latin typeface="Verdana"/>
                <a:ea typeface="+mn-ea"/>
                <a:cs typeface="+mn-cs"/>
              </a:rPr>
              <a:t>relevance</a:t>
            </a:r>
            <a:r>
              <a:rPr kumimoji="0" lang="hu-HU" sz="2400" b="0" i="0" u="none" strike="noStrike" kern="0" cap="none" spc="0" normalizeH="0" baseline="0" noProof="0" dirty="0">
                <a:ln>
                  <a:noFill/>
                </a:ln>
                <a:solidFill>
                  <a:srgbClr val="0F5494"/>
                </a:solidFill>
                <a:effectLst/>
                <a:uLnTx/>
                <a:uFillTx/>
                <a:latin typeface="Verdana"/>
                <a:ea typeface="+mn-ea"/>
                <a:cs typeface="+mn-cs"/>
              </a:rPr>
              <a:t> to </a:t>
            </a:r>
            <a:r>
              <a:rPr kumimoji="0" lang="hu-HU" sz="2400" b="0" i="0" u="none" strike="noStrike" kern="0" cap="none" spc="0" normalizeH="0" baseline="0" noProof="0" dirty="0" err="1">
                <a:ln>
                  <a:noFill/>
                </a:ln>
                <a:solidFill>
                  <a:srgbClr val="0F5494"/>
                </a:solidFill>
                <a:effectLst/>
                <a:uLnTx/>
                <a:uFillTx/>
                <a:latin typeface="Verdana"/>
                <a:ea typeface="+mn-ea"/>
                <a:cs typeface="+mn-cs"/>
              </a:rPr>
              <a:t>this</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area</a:t>
            </a:r>
            <a:endParaRPr kumimoji="0" lang="fr-BE" sz="2400" b="0" i="0" u="none" strike="noStrike" kern="0" cap="none" spc="0" normalizeH="0" baseline="0" noProof="0" dirty="0">
              <a:ln>
                <a:noFill/>
              </a:ln>
              <a:solidFill>
                <a:srgbClr val="0F5494"/>
              </a:solidFill>
              <a:effectLs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fr-BE" sz="2400" b="0" i="0" u="none" strike="noStrike" kern="0" cap="none" spc="0" normalizeH="0" baseline="0" noProof="0" dirty="0">
              <a:ln>
                <a:noFill/>
              </a:ln>
              <a:solidFill>
                <a:srgbClr val="0F5494"/>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BE" sz="2400" b="0" i="0" u="none" strike="noStrike" kern="0" cap="none" spc="0" normalizeH="0" baseline="0" noProof="0" dirty="0">
                <a:ln>
                  <a:noFill/>
                </a:ln>
                <a:solidFill>
                  <a:srgbClr val="0F5494"/>
                </a:solidFill>
                <a:effectLst/>
                <a:uLnTx/>
                <a:uFillTx/>
                <a:latin typeface="Verdana"/>
                <a:ea typeface="+mn-ea"/>
                <a:cs typeface="+mn-cs"/>
              </a:rPr>
              <a:t>Info Day cluster 4 (destination 4) :13th </a:t>
            </a:r>
            <a:r>
              <a:rPr kumimoji="0" lang="fr-BE" sz="2400" b="0" i="0" u="none" strike="noStrike" kern="0" cap="none" spc="0" normalizeH="0" baseline="0" noProof="0" dirty="0" err="1">
                <a:ln>
                  <a:noFill/>
                </a:ln>
                <a:solidFill>
                  <a:srgbClr val="0F5494"/>
                </a:solidFill>
                <a:effectLst/>
                <a:uLnTx/>
                <a:uFillTx/>
                <a:latin typeface="Verdana"/>
                <a:ea typeface="+mn-ea"/>
                <a:cs typeface="+mn-cs"/>
              </a:rPr>
              <a:t>December</a:t>
            </a:r>
            <a:r>
              <a:rPr kumimoji="0" lang="fr-BE" sz="2400" b="0" i="0" u="none" strike="noStrike" kern="0" cap="none" spc="0" normalizeH="0" baseline="0" noProof="0" dirty="0">
                <a:ln>
                  <a:noFill/>
                </a:ln>
                <a:solidFill>
                  <a:srgbClr val="0F5494"/>
                </a:solidFill>
                <a:effectLst/>
                <a:uLnTx/>
                <a:uFillTx/>
                <a:latin typeface="Verdana"/>
                <a:ea typeface="+mn-ea"/>
                <a:cs typeface="+mn-cs"/>
              </a:rPr>
              <a:t> 2022, 13:40-16:00</a:t>
            </a: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	</a:t>
            </a:r>
            <a:br>
              <a:rPr kumimoji="0" lang="en-US" sz="1400" b="0" i="0" u="none" strike="noStrike" kern="0" cap="none" spc="0" normalizeH="0" baseline="0" noProof="0" dirty="0">
                <a:ln>
                  <a:noFill/>
                </a:ln>
                <a:solidFill>
                  <a:srgbClr val="0F5494"/>
                </a:solidFill>
                <a:effectLst/>
                <a:uLnTx/>
                <a:uFillTx/>
                <a:latin typeface="Verdana"/>
                <a:ea typeface="+mn-ea"/>
                <a:cs typeface="+mn-cs"/>
              </a:rPr>
            </a:b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73578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2860"/>
            <a:ext cx="10515600" cy="564543"/>
          </a:xfrm>
        </p:spPr>
        <p:txBody>
          <a:bodyPr/>
          <a:lstStyle/>
          <a:p>
            <a:r>
              <a:rPr lang="en-GB" sz="3200" dirty="0"/>
              <a:t>Versatile Light Sources </a:t>
            </a:r>
            <a:r>
              <a:rPr lang="en-GB" sz="3200" b="0" dirty="0"/>
              <a:t>- </a:t>
            </a:r>
            <a:r>
              <a:rPr lang="en-US" sz="3200" dirty="0">
                <a:solidFill>
                  <a:schemeClr val="accent1"/>
                </a:solidFill>
              </a:rPr>
              <a:t>Expected Outcome</a:t>
            </a:r>
            <a:endParaRPr lang="en-GB" sz="3200" dirty="0">
              <a:solidFill>
                <a:schemeClr val="accent1"/>
              </a:solidFill>
            </a:endParaRPr>
          </a:p>
        </p:txBody>
      </p:sp>
      <p:sp>
        <p:nvSpPr>
          <p:cNvPr id="6" name="Text Placeholder 2"/>
          <p:cNvSpPr txBox="1">
            <a:spLocks/>
          </p:cNvSpPr>
          <p:nvPr/>
        </p:nvSpPr>
        <p:spPr>
          <a:xfrm>
            <a:off x="741216" y="1965278"/>
            <a:ext cx="10396475" cy="409074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Increased </a:t>
            </a:r>
            <a:r>
              <a:rPr kumimoji="0" lang="en-US" sz="2400" b="1" i="0" u="none" strike="noStrike" kern="1200" cap="none" spc="0" normalizeH="0" baseline="0" noProof="0" dirty="0">
                <a:ln>
                  <a:noFill/>
                </a:ln>
                <a:solidFill>
                  <a:srgbClr val="931680"/>
                </a:solidFill>
                <a:effectLst/>
                <a:uLnTx/>
                <a:uFillTx/>
                <a:latin typeface="Arial"/>
                <a:ea typeface="+mn-ea"/>
                <a:cs typeface="+mn-cs"/>
              </a:rPr>
              <a:t>manufacturing productivity </a:t>
            </a:r>
            <a:r>
              <a:rPr kumimoji="0" lang="en-US" sz="2400" b="0" i="0" u="none" strike="noStrike" kern="1200" cap="none" spc="0" normalizeH="0" baseline="0" noProof="0" dirty="0">
                <a:ln>
                  <a:noFill/>
                </a:ln>
                <a:solidFill>
                  <a:srgbClr val="004494"/>
                </a:solidFill>
                <a:effectLst/>
                <a:uLnTx/>
                <a:uFillTx/>
                <a:latin typeface="Arial"/>
                <a:ea typeface="+mn-ea"/>
                <a:cs typeface="+mn-cs"/>
              </a:rPr>
              <a:t>or increased </a:t>
            </a:r>
            <a:r>
              <a:rPr kumimoji="0" lang="en-US" sz="2400" b="1" i="0" u="none" strike="noStrike" kern="1200" cap="none" spc="0" normalizeH="0" baseline="0" noProof="0" dirty="0">
                <a:ln>
                  <a:noFill/>
                </a:ln>
                <a:solidFill>
                  <a:srgbClr val="931680"/>
                </a:solidFill>
                <a:effectLst/>
                <a:uLnTx/>
                <a:uFillTx/>
                <a:latin typeface="Arial"/>
                <a:ea typeface="+mn-ea"/>
                <a:cs typeface="+mn-cs"/>
              </a:rPr>
              <a:t>quality and speed of diagnosis results</a:t>
            </a:r>
            <a:endParaRPr kumimoji="0" lang="en-US" sz="2400" b="0" i="0" u="none" strike="noStrike" kern="1200" cap="none" spc="0" normalizeH="0" baseline="0" noProof="0" dirty="0">
              <a:ln>
                <a:noFill/>
              </a:ln>
              <a:solidFill>
                <a:srgbClr val="004494"/>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Increased </a:t>
            </a:r>
            <a:r>
              <a:rPr kumimoji="0" lang="en-US" sz="2400" b="1" i="0" u="none" strike="noStrike" kern="1200" cap="none" spc="0" normalizeH="0" baseline="0" noProof="0" dirty="0">
                <a:ln>
                  <a:noFill/>
                </a:ln>
                <a:solidFill>
                  <a:srgbClr val="931680"/>
                </a:solidFill>
                <a:effectLst/>
                <a:uLnTx/>
                <a:uFillTx/>
                <a:latin typeface="Arial"/>
                <a:ea typeface="+mn-ea"/>
                <a:cs typeface="+mn-cs"/>
              </a:rPr>
              <a:t>accuracy and/or reduced feature size in microelectronics production</a:t>
            </a:r>
            <a:r>
              <a:rPr kumimoji="0" lang="en-US" sz="2400" b="0" i="0" u="none" strike="noStrike" kern="1200" cap="none" spc="0" normalizeH="0" baseline="0" noProof="0" dirty="0">
                <a:ln>
                  <a:noFill/>
                </a:ln>
                <a:solidFill>
                  <a:srgbClr val="004494"/>
                </a:solidFill>
                <a:effectLst/>
                <a:uLnTx/>
                <a:uFillTx/>
                <a:latin typeface="Arial"/>
                <a:ea typeface="+mn-ea"/>
                <a:cs typeface="+mn-cs"/>
              </a:rPr>
              <a:t> including packaging for the integration of photonic and electronic functionalities on chips;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4494"/>
                </a:solidFill>
                <a:effectLst/>
                <a:uLnTx/>
                <a:uFillTx/>
                <a:latin typeface="Arial"/>
                <a:ea typeface="+mn-ea"/>
                <a:cs typeface="+mn-cs"/>
              </a:rPr>
              <a:t>Increased </a:t>
            </a:r>
            <a:r>
              <a:rPr kumimoji="0" lang="en-US" sz="2400" b="1" i="0" u="none" strike="noStrike" kern="1200" cap="none" spc="0" normalizeH="0" baseline="0" noProof="0" dirty="0">
                <a:ln>
                  <a:noFill/>
                </a:ln>
                <a:solidFill>
                  <a:srgbClr val="931680"/>
                </a:solidFill>
                <a:effectLst/>
                <a:uLnTx/>
                <a:uFillTx/>
                <a:latin typeface="Arial"/>
                <a:ea typeface="+mn-ea"/>
                <a:cs typeface="+mn-cs"/>
              </a:rPr>
              <a:t>specificity of diagnosis </a:t>
            </a:r>
            <a:r>
              <a:rPr kumimoji="0" lang="en-US" sz="2400" b="0" i="0" u="none" strike="noStrike" kern="1200" cap="none" spc="0" normalizeH="0" baseline="0" noProof="0" dirty="0">
                <a:ln>
                  <a:noFill/>
                </a:ln>
                <a:solidFill>
                  <a:srgbClr val="004494"/>
                </a:solidFill>
                <a:effectLst/>
                <a:uLnTx/>
                <a:uFillTx/>
                <a:latin typeface="Arial"/>
                <a:ea typeface="+mn-ea"/>
                <a:cs typeface="+mn-cs"/>
              </a:rPr>
              <a:t>of human tissue, specific single cells, or molecular biomarkers in body liquids. </a:t>
            </a:r>
          </a:p>
        </p:txBody>
      </p:sp>
    </p:spTree>
    <p:extLst>
      <p:ext uri="{BB962C8B-B14F-4D97-AF65-F5344CB8AC3E}">
        <p14:creationId xmlns:p14="http://schemas.microsoft.com/office/powerpoint/2010/main" val="15253137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2909" y="5060537"/>
            <a:ext cx="5674579" cy="523220"/>
          </a:xfrm>
          <a:prstGeom prst="rect">
            <a:avLst/>
          </a:prstGeom>
          <a:noFill/>
        </p:spPr>
        <p:txBody>
          <a:bodyPr wrap="square" l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rPr>
              <a:t># </a:t>
            </a:r>
            <a:r>
              <a:rPr kumimoji="0" lang="en-GB" sz="2800" b="1" i="0" u="none" strike="noStrike" kern="1200" cap="none" spc="0" normalizeH="0" baseline="0" noProof="0" dirty="0" err="1">
                <a:ln>
                  <a:noFill/>
                </a:ln>
                <a:solidFill>
                  <a:srgbClr val="004494"/>
                </a:solidFill>
                <a:effectLst/>
                <a:uLnTx/>
                <a:uFillTx/>
                <a:latin typeface="Arial" panose="020B0604020202020204" pitchFamily="34" charset="0"/>
                <a:ea typeface="+mn-ea"/>
                <a:cs typeface="Arial" panose="020B0604020202020204" pitchFamily="34" charset="0"/>
              </a:rPr>
              <a:t>HorizonEU</a:t>
            </a:r>
            <a:endParaRPr kumimoji="0" lang="en-GB" sz="2800" b="1" i="0" u="none" strike="noStrike" kern="1200" cap="none" spc="0" normalizeH="0" baseline="0" noProof="0" dirty="0">
              <a:ln>
                <a:noFill/>
              </a:ln>
              <a:solidFill>
                <a:srgbClr val="004494"/>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2950438" y="5605017"/>
            <a:ext cx="59595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hlinkClick r:id="rId2"/>
              </a:rPr>
              <a:t>http://ec.europa.eu/horizon-europe</a:t>
            </a:r>
            <a:endParaRPr kumimoji="0" lang="en-GB" sz="1800" b="1" i="0" u="none" strike="noStrike" kern="1200" cap="none" spc="0" normalizeH="0" baseline="0" noProof="0" dirty="0">
              <a:ln>
                <a:noFill/>
              </a:ln>
              <a:solidFill>
                <a:srgbClr val="004494"/>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err="1">
              <a:ln>
                <a:noFill/>
              </a:ln>
              <a:solidFill>
                <a:srgbClr val="0F5364"/>
              </a:solidFill>
              <a:effectLst/>
              <a:uLnTx/>
              <a:uFillTx/>
              <a:latin typeface="Arial"/>
              <a:ea typeface="+mn-ea"/>
              <a:cs typeface="+mn-cs"/>
            </a:endParaRPr>
          </a:p>
        </p:txBody>
      </p:sp>
      <p:sp>
        <p:nvSpPr>
          <p:cNvPr id="7" name="Rectangle 6"/>
          <p:cNvSpPr/>
          <p:nvPr/>
        </p:nvSpPr>
        <p:spPr>
          <a:xfrm>
            <a:off x="133350" y="2539066"/>
            <a:ext cx="11972925" cy="707886"/>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B0D10E"/>
                </a:solidFill>
                <a:effectLst/>
                <a:uLnTx/>
                <a:uFillTx/>
                <a:latin typeface="Arial" panose="020B0604020202020204" pitchFamily="34" charset="0"/>
                <a:ea typeface="+mn-ea"/>
                <a:cs typeface="+mn-cs"/>
              </a:rPr>
              <a:t>Thank you for your questions</a:t>
            </a:r>
            <a:endParaRPr kumimoji="0" lang="en-US" sz="4000" b="0" i="0" u="none" strike="noStrike" kern="1200" cap="none" spc="0" normalizeH="0" baseline="0" noProof="0" dirty="0">
              <a:ln>
                <a:noFill/>
              </a:ln>
              <a:solidFill>
                <a:srgbClr val="4D4D4D"/>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9125206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4101193" y="2541815"/>
          <a:ext cx="4340680" cy="321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1"/>
          <p:cNvSpPr txBox="1">
            <a:spLocks/>
          </p:cNvSpPr>
          <p:nvPr/>
        </p:nvSpPr>
        <p:spPr>
          <a:xfrm>
            <a:off x="859409" y="1201748"/>
            <a:ext cx="10156297" cy="99530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b="1" kern="1200" cap="all" spc="300" baseline="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None/>
              <a:tabLst/>
              <a:defRPr/>
            </a:pPr>
            <a:r>
              <a:rPr kumimoji="0" lang="en-GB" sz="2000" b="1" i="0" u="none" strike="noStrike" kern="1200" cap="all" spc="300" normalizeH="0" baseline="0" noProof="0" dirty="0">
                <a:ln>
                  <a:noFill/>
                </a:ln>
                <a:solidFill>
                  <a:srgbClr val="FFFFFF"/>
                </a:solidFill>
                <a:effectLst/>
                <a:uLnTx/>
                <a:uFillTx/>
                <a:latin typeface="Arial"/>
                <a:ea typeface="+mn-ea"/>
                <a:cs typeface="+mn-cs"/>
              </a:rPr>
              <a:t>Horizon Europe “Digital, Industry and Space” </a:t>
            </a:r>
          </a:p>
          <a:p>
            <a:pPr marL="0" marR="0" lvl="0" indent="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None/>
              <a:tabLst/>
              <a:defRPr/>
            </a:pPr>
            <a:r>
              <a:rPr kumimoji="0" lang="en-GB" sz="2000" b="1" i="0" u="none" strike="noStrike" kern="1200" cap="all" spc="300" normalizeH="0" baseline="0" noProof="0" dirty="0">
                <a:ln>
                  <a:noFill/>
                </a:ln>
                <a:solidFill>
                  <a:srgbClr val="FFFFFF"/>
                </a:solidFill>
                <a:effectLst/>
                <a:uLnTx/>
                <a:uFillTx/>
                <a:latin typeface="Arial"/>
                <a:ea typeface="+mn-ea"/>
                <a:cs typeface="+mn-cs"/>
              </a:rPr>
              <a:t>NCP Training</a:t>
            </a:r>
            <a:br>
              <a:rPr kumimoji="0" lang="en-GB" sz="2000" b="1" i="0" u="none" strike="noStrike" kern="1200" cap="all" spc="300" normalizeH="0" baseline="0" noProof="0" dirty="0">
                <a:ln>
                  <a:noFill/>
                </a:ln>
                <a:solidFill>
                  <a:srgbClr val="FFFFFF"/>
                </a:solidFill>
                <a:effectLst/>
                <a:uLnTx/>
                <a:uFillTx/>
                <a:latin typeface="Arial"/>
                <a:ea typeface="+mn-ea"/>
                <a:cs typeface="+mn-cs"/>
              </a:rPr>
            </a:br>
            <a:br>
              <a:rPr kumimoji="0" lang="en-GB" sz="2000" b="1" i="1" u="none" strike="noStrike" kern="1200" cap="all" spc="300" normalizeH="0" baseline="0" noProof="0" dirty="0">
                <a:ln>
                  <a:noFill/>
                </a:ln>
                <a:solidFill>
                  <a:srgbClr val="FFFFFF"/>
                </a:solidFill>
                <a:effectLst/>
                <a:uLnTx/>
                <a:uFillTx/>
                <a:latin typeface="Arial"/>
                <a:ea typeface="+mn-ea"/>
                <a:cs typeface="+mn-cs"/>
              </a:rPr>
            </a:br>
            <a:r>
              <a:rPr lang="en-GB" sz="2000" i="1" dirty="0">
                <a:solidFill>
                  <a:srgbClr val="FFFFFF"/>
                </a:solidFill>
                <a:latin typeface="Arial"/>
              </a:rPr>
              <a:t>TUES</a:t>
            </a:r>
            <a:r>
              <a:rPr kumimoji="0" lang="en-GB" sz="2000" b="1" i="1" u="none" strike="noStrike" kern="1200" cap="all" spc="300" normalizeH="0" baseline="0" noProof="0" dirty="0">
                <a:ln>
                  <a:noFill/>
                </a:ln>
                <a:solidFill>
                  <a:srgbClr val="FFFFFF"/>
                </a:solidFill>
                <a:effectLst/>
                <a:uLnTx/>
                <a:uFillTx/>
                <a:latin typeface="Arial"/>
                <a:ea typeface="+mn-ea"/>
                <a:cs typeface="+mn-cs"/>
              </a:rPr>
              <a:t>day 6 </a:t>
            </a:r>
            <a:r>
              <a:rPr kumimoji="0" lang="en-GB" sz="2000" b="1" i="1" u="none" strike="noStrike" kern="1200" cap="all" spc="300" normalizeH="0" baseline="0" noProof="0" dirty="0" err="1">
                <a:ln>
                  <a:noFill/>
                </a:ln>
                <a:solidFill>
                  <a:srgbClr val="FFFFFF"/>
                </a:solidFill>
                <a:effectLst/>
                <a:uLnTx/>
                <a:uFillTx/>
                <a:latin typeface="Arial"/>
                <a:ea typeface="+mn-ea"/>
                <a:cs typeface="+mn-cs"/>
              </a:rPr>
              <a:t>december</a:t>
            </a:r>
            <a:r>
              <a:rPr kumimoji="0" lang="en-GB" sz="2000" b="1" i="1" u="none" strike="noStrike" kern="1200" cap="all" spc="300" normalizeH="0" baseline="0" noProof="0" dirty="0">
                <a:ln>
                  <a:noFill/>
                </a:ln>
                <a:solidFill>
                  <a:srgbClr val="FFFFFF"/>
                </a:solidFill>
                <a:effectLst/>
                <a:uLnTx/>
                <a:uFillTx/>
                <a:latin typeface="Arial"/>
                <a:ea typeface="+mn-ea"/>
                <a:cs typeface="+mn-cs"/>
              </a:rPr>
              <a:t> 2022</a:t>
            </a:r>
            <a:endParaRPr kumimoji="0" lang="en-GB" sz="2000" b="1" i="0" u="none" strike="noStrike" kern="1200" cap="all" spc="300" normalizeH="0" baseline="0" noProof="0" dirty="0">
              <a:ln>
                <a:noFill/>
              </a:ln>
              <a:solidFill>
                <a:srgbClr val="FFFFFF"/>
              </a:solidFill>
              <a:effectLst/>
              <a:uLnTx/>
              <a:uFillTx/>
              <a:latin typeface="Arial"/>
              <a:ea typeface="+mn-ea"/>
              <a:cs typeface="+mn-cs"/>
            </a:endParaRPr>
          </a:p>
        </p:txBody>
      </p:sp>
      <p:sp>
        <p:nvSpPr>
          <p:cNvPr id="2" name="TextBox 1"/>
          <p:cNvSpPr txBox="1"/>
          <p:nvPr/>
        </p:nvSpPr>
        <p:spPr>
          <a:xfrm>
            <a:off x="5173928" y="3509933"/>
            <a:ext cx="601530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dirty="0">
                <a:ln>
                  <a:noFill/>
                </a:ln>
                <a:solidFill>
                  <a:srgbClr val="4D4D4D">
                    <a:lumMod val="50000"/>
                  </a:srgbClr>
                </a:solidFill>
                <a:effectLst/>
                <a:uLnTx/>
                <a:uFillTx/>
                <a:latin typeface="Arial"/>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211243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2860"/>
            <a:ext cx="10633363" cy="564543"/>
          </a:xfrm>
        </p:spPr>
        <p:txBody>
          <a:bodyPr/>
          <a:lstStyle/>
          <a:p>
            <a:r>
              <a:rPr lang="en-GB" sz="3200" dirty="0"/>
              <a:t>Versatile Light Sources </a:t>
            </a:r>
            <a:r>
              <a:rPr lang="en-GB" sz="3200" b="0" dirty="0"/>
              <a:t>- </a:t>
            </a:r>
            <a:r>
              <a:rPr lang="en-US" sz="3200" dirty="0">
                <a:solidFill>
                  <a:schemeClr val="accent1"/>
                </a:solidFill>
              </a:rPr>
              <a:t>Scope</a:t>
            </a:r>
            <a:endParaRPr lang="en-GB" sz="3200" dirty="0">
              <a:solidFill>
                <a:schemeClr val="accent1"/>
              </a:solidFill>
            </a:endParaRPr>
          </a:p>
        </p:txBody>
      </p:sp>
      <p:sp>
        <p:nvSpPr>
          <p:cNvPr id="6" name="Text Placeholder 2"/>
          <p:cNvSpPr txBox="1">
            <a:spLocks/>
          </p:cNvSpPr>
          <p:nvPr/>
        </p:nvSpPr>
        <p:spPr>
          <a:xfrm>
            <a:off x="741216" y="1392107"/>
            <a:ext cx="10730347" cy="464808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Sources with multi-specification / multi-application potential</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Extended or new wavelength ranges, novel coherent sources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Flexible and variable energy deposition (e.g. material processing, medical diagnosis)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Versatility by flexible pulse shapes, repetition rates and intensities (continuous wave down to fs and bursts)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Miniaturized light sources and lasers employing photonic integrated circuit technology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Versatility by spectral tuneability, coherence and multi-wavelength emission</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Laser concepts and systems for multiphoton microscopy, spectroscopy and imaging</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800" b="1" i="0" u="none" strike="noStrike" kern="1200" cap="none" spc="0" normalizeH="0" baseline="0" noProof="0" dirty="0">
                <a:ln>
                  <a:noFill/>
                </a:ln>
                <a:solidFill>
                  <a:srgbClr val="004494"/>
                </a:solidFill>
                <a:effectLst/>
                <a:uLnTx/>
                <a:uFillTx/>
                <a:latin typeface="Arial"/>
                <a:ea typeface="+mn-ea"/>
                <a:cs typeface="+mn-cs"/>
              </a:rPr>
              <a:t>Proposals submitted under this topic should include a business case and exploitation strategy.  </a:t>
            </a:r>
          </a:p>
        </p:txBody>
      </p:sp>
    </p:spTree>
    <p:extLst>
      <p:ext uri="{BB962C8B-B14F-4D97-AF65-F5344CB8AC3E}">
        <p14:creationId xmlns:p14="http://schemas.microsoft.com/office/powerpoint/2010/main" val="3802752598"/>
      </p:ext>
    </p:extLst>
  </p:cSld>
  <p:clrMapOvr>
    <a:masterClrMapping/>
  </p:clrMapOvr>
</p:sld>
</file>

<file path=ppt/theme/theme1.xml><?xml version="1.0" encoding="utf-8"?>
<a:theme xmlns:a="http://schemas.openxmlformats.org/drawingml/2006/main" name="1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8364</Words>
  <Application>Microsoft Office PowerPoint</Application>
  <PresentationFormat>Laiekraan</PresentationFormat>
  <Paragraphs>837</Paragraphs>
  <Slides>81</Slides>
  <Notes>36</Notes>
  <HiddenSlides>0</HiddenSlides>
  <MMClips>0</MMClips>
  <ScaleCrop>false</ScaleCrop>
  <HeadingPairs>
    <vt:vector size="6" baseType="variant">
      <vt:variant>
        <vt:lpstr>Kasutatud fondid</vt:lpstr>
      </vt:variant>
      <vt:variant>
        <vt:i4>14</vt:i4>
      </vt:variant>
      <vt:variant>
        <vt:lpstr>Kujundus</vt:lpstr>
      </vt:variant>
      <vt:variant>
        <vt:i4>5</vt:i4>
      </vt:variant>
      <vt:variant>
        <vt:lpstr>Slaidipealkirjad</vt:lpstr>
      </vt:variant>
      <vt:variant>
        <vt:i4>81</vt:i4>
      </vt:variant>
    </vt:vector>
  </HeadingPairs>
  <TitlesOfParts>
    <vt:vector size="100" baseType="lpstr">
      <vt:lpstr>Arial</vt:lpstr>
      <vt:lpstr>Calibri</vt:lpstr>
      <vt:lpstr>Calibri Light</vt:lpstr>
      <vt:lpstr>Century Gothic</vt:lpstr>
      <vt:lpstr>EC Square Sans Pro Light</vt:lpstr>
      <vt:lpstr>Helvetica Light</vt:lpstr>
      <vt:lpstr>Helvetica Neue Medium</vt:lpstr>
      <vt:lpstr>Segoe UI</vt:lpstr>
      <vt:lpstr>Symbol</vt:lpstr>
      <vt:lpstr>Tahoma</vt:lpstr>
      <vt:lpstr>Times</vt:lpstr>
      <vt:lpstr>Times New Roman</vt:lpstr>
      <vt:lpstr>Verdana</vt:lpstr>
      <vt:lpstr>Wingdings</vt:lpstr>
      <vt:lpstr>1_Office Theme</vt:lpstr>
      <vt:lpstr>Slide_Master</vt:lpstr>
      <vt:lpstr>2_Office Theme</vt:lpstr>
      <vt:lpstr>1_Slide_Master</vt:lpstr>
      <vt:lpstr>7_Office Theme</vt:lpstr>
      <vt:lpstr>PowerPointi esitlus</vt:lpstr>
      <vt:lpstr>PowerPointi esitlus</vt:lpstr>
      <vt:lpstr>Work Programme topics – photonics and electronics</vt:lpstr>
      <vt:lpstr>Pervasive Photonics HORIZON-CL4-2023-DIGITAL-EMERGING-01-51</vt:lpstr>
      <vt:lpstr>Pervasive Photonics - Expected Outcome</vt:lpstr>
      <vt:lpstr>Pervasive Photonics - Scope</vt:lpstr>
      <vt:lpstr>Versatile Light Sources and Systems …  HORIZON-CL4-2023-DIGITAL-EMERGING-01-53</vt:lpstr>
      <vt:lpstr>Versatile Light Sources - Expected Outcome</vt:lpstr>
      <vt:lpstr>Versatile Light Sources - Scope</vt:lpstr>
      <vt:lpstr>Photonic Strategies and Skills HORIZON-CL4-2023-DIGITAL-EMERGING-01-56</vt:lpstr>
      <vt:lpstr>Photonic Strategies and Skills - Expected Outcome</vt:lpstr>
      <vt:lpstr>Photonic Strategies and Skills - Scope</vt:lpstr>
      <vt:lpstr>Advanced imaging and sensing technologies HORIZON-CL4-2023-DIGITAL-EMERGING-01-57</vt:lpstr>
      <vt:lpstr>Advanced imaging and sensing - Expected Outcome</vt:lpstr>
      <vt:lpstr>Advanced imaging and sensing - Scope</vt:lpstr>
      <vt:lpstr>PowerPointi esitlus</vt:lpstr>
      <vt:lpstr>PowerPointi esitlus</vt:lpstr>
      <vt:lpstr>HORIZON-CL4-2023-DIGITAL-EMERGING-01-01 Novel paradigms and approaches, towards AI-driven autonomous robots (AI, data and robotics partnership) (RIA)</vt:lpstr>
      <vt:lpstr>HORIZON-CL4-2023-DIGITAL-EMERGING-01-01 Novel paradigms and approaches, towards AI-driven autonomous robots (AI, data and robotics partnership) (RIA)</vt:lpstr>
      <vt:lpstr>HORIZON-CL4-2023-DIGITAL-EMERGING-01-01 Topic evolution</vt:lpstr>
      <vt:lpstr>HORIZON-CL4-2023-DIGITAL-EMERGING-01-01 Topic evolution</vt:lpstr>
      <vt:lpstr>HORIZON-CL4-2023-DIGITAL-EMERGING-01-01 Key actors</vt:lpstr>
      <vt:lpstr>HORIZON-CL4-2023-DIGITAL-EMERGING-01-01</vt:lpstr>
      <vt:lpstr>Future Outlook</vt:lpstr>
      <vt:lpstr>HORIZON-CL4-2023-DIGITAL-EMERGING-01-02 Industrial leadership in AI, Data and Robotics – advanced human robot interaction (AI Data and Robotics Partnership) (IA)</vt:lpstr>
      <vt:lpstr>HORIZON-CL4-2023-DIGITAL-EMERGING-01-02 Industrial leadership in AI, Data and Robotics – advanced human robot interaction (AI Data and Robotics Partnership) (IA)</vt:lpstr>
      <vt:lpstr>HORIZON-CL4-2023-DIGITAL-EMERGING-01-02 Topic evolution</vt:lpstr>
      <vt:lpstr>HORIZON-CL4-2023-DIGITAL-EMERGING-01-02 Topic evolution</vt:lpstr>
      <vt:lpstr>HORIZON-CL4-2023-DIGITAL-EMERGING-01-02 Key actors</vt:lpstr>
      <vt:lpstr>HORIZON-CL4-2023-DIGITAL-EMERGING-01-02</vt:lpstr>
      <vt:lpstr>Future Outlook</vt:lpstr>
      <vt:lpstr>Upcoming events / information days</vt:lpstr>
      <vt:lpstr>PowerPointi esitlus</vt:lpstr>
      <vt:lpstr>PowerPointi esitlus</vt:lpstr>
      <vt:lpstr>Low TRL research in micro-electronics and integration technologies for industrial solutions (RIA) HORIZON-CL4-2023-DIGITAL-EMERGING-01-11</vt:lpstr>
      <vt:lpstr>Low TRL research in micro-electronics.. – Expected Outcome</vt:lpstr>
      <vt:lpstr>Low TRL research in micro-electronics.. – Scope</vt:lpstr>
      <vt:lpstr>PowerPointi esitlus</vt:lpstr>
      <vt:lpstr>PowerPointi esitlus</vt:lpstr>
      <vt:lpstr>PowerPointi esitlus</vt:lpstr>
      <vt:lpstr>PowerPointi esitlus</vt:lpstr>
      <vt:lpstr>Flagship on Quantum Technologies</vt:lpstr>
      <vt:lpstr>Flagship on Quantum Technologies</vt:lpstr>
      <vt:lpstr>Flagship on Quantum Technologies – Topic evolution</vt:lpstr>
      <vt:lpstr>Flagship on Quantum Technologies – Topic evolution</vt:lpstr>
      <vt:lpstr>PowerPointi esitlus</vt:lpstr>
      <vt:lpstr>Flagship on Quantum Technologies – Key actors</vt:lpstr>
      <vt:lpstr>Flagship on Quantum Technologies – Key actors</vt:lpstr>
      <vt:lpstr>Flagship on Quantum Technologies</vt:lpstr>
      <vt:lpstr>Flagship on Quantum Technologies – Future outlook</vt:lpstr>
      <vt:lpstr>Upcoming events / information days</vt:lpstr>
      <vt:lpstr>HORIZON-CL4-2023-DIGITAL-EMERGING-01-40: Quantum Photonic Integrated Circuit technologies (RIA)</vt:lpstr>
      <vt:lpstr>HORIZON-CL4-2023-DIGITAL-EMERGING-01-40: Quantum Photonic Integrated Circuit technologies (RIA)</vt:lpstr>
      <vt:lpstr>HORIZON-CL4-2023-DIGITAL-EMERGING-01-40: Quantum Photonic Integrated Circuit technologies (RIA)</vt:lpstr>
      <vt:lpstr>HORIZON-CL4-2023-DIGITAL-EMERGING-01-41: Investing in alternative quantum computation and simulation platform technologies (RIA)</vt:lpstr>
      <vt:lpstr>HORIZON-CL4-2023-DIGITAL-EMERGING-01-41: Investing in alternative quantum computation and simulation platform technologies (RIA)</vt:lpstr>
      <vt:lpstr>HORIZON-CL4-2023-DIGITAL-EMERGING-01-41: Investing in alternative quantum computation and simulation platform technologies (RIA)</vt:lpstr>
      <vt:lpstr>HORIZON-CL4-2023-DIGITAL-EMERGING-01-43: Framework Partnership Agreement for developing large-scale quantum Computing platform technologies (FPA)</vt:lpstr>
      <vt:lpstr>HORIZON-CL4-2023-DIGITAL-EMERGING-01-43: Framework Partnership Agreement for developing large-scale quantum Computing platform technologies (FPA)</vt:lpstr>
      <vt:lpstr>HORIZON-CL4-2023-DIGITAL-EMERGING-01-43: Framework Partnership Agreement for developing large-scale quantum Computing platform technologies (FPA)</vt:lpstr>
      <vt:lpstr>HORIZON-CL4-2023-DIGITAL-EMERGING-01-43: Framework Partnership Agreement for developing large-scale quantum Computing platform technologies (FPA)</vt:lpstr>
      <vt:lpstr>HORIZON-CL4-2023-DIGITAL-EMERGING-01-50: Next generation quantum sensing and metrology technologies (RIA)</vt:lpstr>
      <vt:lpstr>HORIZON-CL4-2023-DIGITAL-EMERGING-01-50: Next generation quantum sensing and metrology technologies (RIA)</vt:lpstr>
      <vt:lpstr>PowerPointi esitlus</vt:lpstr>
      <vt:lpstr>PowerPointi esitlus</vt:lpstr>
      <vt:lpstr>Graphene: Europe in the lead</vt:lpstr>
      <vt:lpstr>Graphene: Europe in the lead</vt:lpstr>
      <vt:lpstr>Graphene: Europe in the lead</vt:lpstr>
      <vt:lpstr>HORIZON-CL4-2023-DIGITAL-EMERGING-01-32: Sustainable safe-by-design 2D materials technology (RIA) </vt:lpstr>
      <vt:lpstr>HORIZON-CL4-2023-DIGITAL-EMERGING-01-32: Sustainable safe-by-design 2D materials technology (RIA) </vt:lpstr>
      <vt:lpstr>HORIZON-CL4-2023-DIGITAL-EMERGING-01-32: Sustainable safe-by-design 2D materials technology (RIA) </vt:lpstr>
      <vt:lpstr>HORIZON-CL4-2023-DIGITAL-EMERGING-01-33:  2D materials of tomorrow (RIA) </vt:lpstr>
      <vt:lpstr>HORIZON-CL4-2023-DIGITAL-EMERGING-01-33: 2D materials of tomorrow (RIA) </vt:lpstr>
      <vt:lpstr>Work Programme topic – topic evolution</vt:lpstr>
      <vt:lpstr>Work Programme topic – topic evolution</vt:lpstr>
      <vt:lpstr>Work Programme topic – Key actors</vt:lpstr>
      <vt:lpstr>Work Programme topic</vt:lpstr>
      <vt:lpstr>Future Outlook</vt:lpstr>
      <vt:lpstr>Upcoming events / information days</vt:lpstr>
      <vt:lpstr>PowerPointi esitlus</vt:lpstr>
      <vt:lpstr>PowerPointi esitlus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WILLIQUET Vinciane (CNECT)</dc:creator>
  <cp:lastModifiedBy>Rebekka Vedina</cp:lastModifiedBy>
  <cp:revision>18</cp:revision>
  <dcterms:created xsi:type="dcterms:W3CDTF">2022-11-18T14:02:44Z</dcterms:created>
  <dcterms:modified xsi:type="dcterms:W3CDTF">2022-12-08T13:42:44Z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2022-11-18T14:02:45Z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2e8ced4e-dcf2-41ca-bf73-ff444a6b58fe</vt:lpwstr>
  </property>
  <property fmtid="{D5CDD505-2E9C-101B-9397-08002B2CF9AE}" pid="8" name="MSIP_Label_6bd9ddd1-4d20-43f6-abfa-fc3c07406f94_ContentBits">
    <vt:lpwstr>0</vt:lpwstr>
  </property>
</Properties>
</file>