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2" r:id="rId5"/>
    <p:sldId id="261" r:id="rId6"/>
    <p:sldId id="273" r:id="rId7"/>
    <p:sldId id="274" r:id="rId8"/>
    <p:sldId id="264" r:id="rId9"/>
    <p:sldId id="26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3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88837" autoAdjust="0"/>
  </p:normalViewPr>
  <p:slideViewPr>
    <p:cSldViewPr snapToGrid="0" showGuides="1">
      <p:cViewPr varScale="1">
        <p:scale>
          <a:sx n="101" d="100"/>
          <a:sy n="101" d="100"/>
        </p:scale>
        <p:origin x="93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395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056128F3-BD04-4CFC-B182-EA3F9D61C2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DEBADB8-CAD2-4E70-BDAE-DCEF611B6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8ECB9-1587-4FBB-974D-C8B3C0CA628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90C3E150-235D-4B7C-90F1-43B236CE5D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0B1C4FDD-84FB-41D2-93DC-C51FAD2845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413E-1A61-480A-84C5-DC9A89285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0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4C01A-D788-4923-A4D6-F6BF7A5B072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8EFAD-6C77-4B57-858D-B1ABC7D3A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B9214274-5EED-4731-BAE8-5DBFE5E775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20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-1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4CDB810C-5431-4EC0-94A7-44BF7C4392F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156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4">
            <a:extLst>
              <a:ext uri="{FF2B5EF4-FFF2-40B4-BE49-F238E27FC236}">
                <a16:creationId xmlns:a16="http://schemas.microsoft.com/office/drawing/2014/main" id="{85E3949B-815C-442E-AA24-A14C20540DF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8" name="Sisu kohatäide 4">
            <a:extLst>
              <a:ext uri="{FF2B5EF4-FFF2-40B4-BE49-F238E27FC236}">
                <a16:creationId xmlns:a16="http://schemas.microsoft.com/office/drawing/2014/main" id="{552C31B5-F62A-4EDD-BAD6-9FE4098441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83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0" name="Sisu kohatäide 4">
            <a:extLst>
              <a:ext uri="{FF2B5EF4-FFF2-40B4-BE49-F238E27FC236}">
                <a16:creationId xmlns:a16="http://schemas.microsoft.com/office/drawing/2014/main" id="{9E68A62E-51C9-40EB-A1A0-552142AE95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2" name="Sisu kohatäide 4">
            <a:extLst>
              <a:ext uri="{FF2B5EF4-FFF2-40B4-BE49-F238E27FC236}">
                <a16:creationId xmlns:a16="http://schemas.microsoft.com/office/drawing/2014/main" id="{A46574CF-F450-4BAC-B71D-A2EAF3F682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6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ti/joonist j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u kohatäide 3">
            <a:extLst>
              <a:ext uri="{FF2B5EF4-FFF2-40B4-BE49-F238E27FC236}">
                <a16:creationId xmlns:a16="http://schemas.microsoft.com/office/drawing/2014/main" id="{8553F907-BE94-4425-B378-00EF85BA1CD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5" name="Sisu kohatäide 3">
            <a:extLst>
              <a:ext uri="{FF2B5EF4-FFF2-40B4-BE49-F238E27FC236}">
                <a16:creationId xmlns:a16="http://schemas.microsoft.com/office/drawing/2014/main" id="{E42083A8-95B8-42E2-805F-CCE365EF0E6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6" name="Sisu kohatäide 3">
            <a:extLst>
              <a:ext uri="{FF2B5EF4-FFF2-40B4-BE49-F238E27FC236}">
                <a16:creationId xmlns:a16="http://schemas.microsoft.com/office/drawing/2014/main" id="{F6E9E510-B05B-4D40-808B-5EA7CA34BA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3">
            <a:extLst>
              <a:ext uri="{FF2B5EF4-FFF2-40B4-BE49-F238E27FC236}">
                <a16:creationId xmlns:a16="http://schemas.microsoft.com/office/drawing/2014/main" id="{C7CB8FA2-06DD-415F-9906-6ED10EDC791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3429000"/>
            <a:ext cx="6096000" cy="3429000"/>
          </a:xfrm>
          <a:noFill/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32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8A99FC-17D3-43B0-9C0A-F8F6A7B58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77343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AF70A102-6DDE-4480-8A6C-124FC809D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4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811823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35380A04-F7E3-4519-AD4C-5E1425B17923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188AD-F07D-4AB2-8A94-F0E2D3EBB2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86562F-AB3F-46FF-8F9F-1117E969E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090388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07341EE1-3AC7-4544-B29E-EDF47DCF3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F343B94A-FA31-419C-86D9-7226C86B2018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79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49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B445C-DE68-4E0E-B816-49898BF4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24F0-4944-4A0A-B599-F0F8EB6D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8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0" r:id="rId4"/>
    <p:sldLayoutId id="2147483667" r:id="rId5"/>
    <p:sldLayoutId id="2147483652" r:id="rId6"/>
    <p:sldLayoutId id="2147483661" r:id="rId7"/>
    <p:sldLayoutId id="2147483668" r:id="rId8"/>
    <p:sldLayoutId id="2147483653" r:id="rId9"/>
    <p:sldLayoutId id="2147483662" r:id="rId10"/>
    <p:sldLayoutId id="2147483656" r:id="rId11"/>
    <p:sldLayoutId id="2147483663" r:id="rId12"/>
    <p:sldLayoutId id="2147483664" r:id="rId13"/>
    <p:sldLayoutId id="2147483665" r:id="rId14"/>
    <p:sldLayoutId id="2147483666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.post@etag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tag.ee/wp-content/uploads/2022/11/Lisa-1-EAG-tingimused-ja-kord-2023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alitsus.ee/media/4870/download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tag.ee/wp-content/uploads/2022/12/Lisa-2-EAG-hindamisjuhend-2023-parandatud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tag.ee/rahastamine/uurimistoetused/arendusgrant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FB393E18-448C-4B0B-9CD4-1F5CD580D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2950"/>
            <a:ext cx="9144000" cy="2387600"/>
          </a:xfrm>
        </p:spPr>
        <p:txBody>
          <a:bodyPr/>
          <a:lstStyle/>
          <a:p>
            <a:r>
              <a:rPr lang="et-EE" dirty="0"/>
              <a:t>Arendusgrandi</a:t>
            </a:r>
            <a:br>
              <a:rPr lang="et-EE" dirty="0"/>
            </a:br>
            <a:r>
              <a:rPr lang="et-EE" dirty="0"/>
              <a:t>infoseminar</a:t>
            </a:r>
            <a:endParaRPr lang="en-GB" dirty="0"/>
          </a:p>
        </p:txBody>
      </p:sp>
      <p:sp>
        <p:nvSpPr>
          <p:cNvPr id="7" name="Alapealkiri 6">
            <a:extLst>
              <a:ext uri="{FF2B5EF4-FFF2-40B4-BE49-F238E27FC236}">
                <a16:creationId xmlns:a16="http://schemas.microsoft.com/office/drawing/2014/main" id="{773323BB-FD99-4FAD-8279-43691CAD3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525000" cy="2513012"/>
          </a:xfrm>
        </p:spPr>
        <p:txBody>
          <a:bodyPr>
            <a:normAutofit fontScale="92500" lnSpcReduction="20000"/>
          </a:bodyPr>
          <a:lstStyle/>
          <a:p>
            <a:r>
              <a:rPr lang="et-EE" dirty="0"/>
              <a:t>26. jaanuar 2023</a:t>
            </a:r>
          </a:p>
          <a:p>
            <a:endParaRPr lang="et-EE" dirty="0"/>
          </a:p>
          <a:p>
            <a:r>
              <a:rPr lang="et-EE" dirty="0"/>
              <a:t>Helen Post</a:t>
            </a:r>
          </a:p>
          <a:p>
            <a:r>
              <a:rPr lang="et-EE" b="0" i="0" dirty="0">
                <a:effectLst/>
              </a:rPr>
              <a:t>Riiklike uurimistoetuste valdkonna juht</a:t>
            </a:r>
          </a:p>
          <a:p>
            <a:r>
              <a:rPr lang="de-DE" b="0" i="0" dirty="0">
                <a:effectLst/>
              </a:rPr>
              <a:t>Tel 731 7363</a:t>
            </a:r>
            <a:br>
              <a:rPr lang="de-DE" dirty="0"/>
            </a:br>
            <a:r>
              <a:rPr lang="de-DE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helen.post@etag.ee</a:t>
            </a:r>
            <a:endParaRPr lang="et-EE" dirty="0"/>
          </a:p>
          <a:p>
            <a:r>
              <a:rPr lang="et-EE" dirty="0"/>
              <a:t>Eesti Teadusagentuur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2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ADFD340C-0A12-E572-6115-2569BEC63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Küsimused</a:t>
            </a:r>
          </a:p>
        </p:txBody>
      </p:sp>
      <p:sp>
        <p:nvSpPr>
          <p:cNvPr id="5" name="Alapealkiri 4">
            <a:extLst>
              <a:ext uri="{FF2B5EF4-FFF2-40B4-BE49-F238E27FC236}">
                <a16:creationId xmlns:a16="http://schemas.microsoft.com/office/drawing/2014/main" id="{0D8A2069-88D6-88AB-1E93-4B2D71B0C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93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E7FED8C1-B341-4701-9928-1B56A858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Arendusgrant (EAG) ja selle eesmärk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1C144A8F-CF4A-48AC-9479-2C29A47E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576250"/>
            <a:ext cx="11378565" cy="4995999"/>
          </a:xfrm>
        </p:spPr>
        <p:txBody>
          <a:bodyPr>
            <a:normAutofit lnSpcReduction="10000"/>
          </a:bodyPr>
          <a:lstStyle/>
          <a:p>
            <a:r>
              <a:rPr lang="et-EE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Arendusgrant</a:t>
            </a:r>
            <a:r>
              <a:rPr lang="et-EE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on konkurentsipõhine uurimistoetus eksperimentaalarenduseks, et testida ja/või luua eeldusi teadustulemuste kommertsialiseerimiseks. </a:t>
            </a:r>
          </a:p>
          <a:p>
            <a:r>
              <a:rPr lang="et-EE" dirty="0"/>
              <a:t>Grant on mõeldud </a:t>
            </a:r>
            <a:r>
              <a:rPr lang="et-EE" b="1" dirty="0"/>
              <a:t>varasemale või käimasolevale uurimistööle</a:t>
            </a:r>
            <a:r>
              <a:rPr lang="et-EE" dirty="0"/>
              <a:t> tugineva iseseisva </a:t>
            </a:r>
            <a:r>
              <a:rPr lang="et-EE" dirty="0" err="1"/>
              <a:t>eksperimentaalarendusprojekti</a:t>
            </a:r>
            <a:r>
              <a:rPr lang="et-EE" dirty="0"/>
              <a:t> elluviimiseks Eesti teadus- ja arendusasutuses.</a:t>
            </a:r>
          </a:p>
          <a:p>
            <a:r>
              <a:rPr lang="et-EE" dirty="0"/>
              <a:t>Rohkem infot </a:t>
            </a:r>
            <a:r>
              <a:rPr lang="et-EE" dirty="0" err="1"/>
              <a:t>ekperimentaalarendus</a:t>
            </a:r>
            <a:r>
              <a:rPr lang="et-EE" dirty="0"/>
              <a:t> kohta leiab EAG tingimuste ja korra dokumendi </a:t>
            </a:r>
            <a:r>
              <a:rPr lang="et-EE" b="1" dirty="0"/>
              <a:t>punktis 3</a:t>
            </a:r>
            <a:r>
              <a:rPr lang="et-EE" dirty="0"/>
              <a:t>:  </a:t>
            </a:r>
            <a:r>
              <a:rPr lang="et-EE" dirty="0">
                <a:hlinkClick r:id="rId2"/>
              </a:rPr>
              <a:t>https://etag.ee/wp-content/uploads/2022/11/Lisa-1-EAG-tingimused-ja-kord-2023.pdf</a:t>
            </a:r>
            <a:r>
              <a:rPr lang="et-EE" dirty="0"/>
              <a:t> </a:t>
            </a:r>
          </a:p>
          <a:p>
            <a:r>
              <a:rPr lang="et-EE" b="1" dirty="0"/>
              <a:t>2023. aasta taotlusvooru prioriteediks on Eesti </a:t>
            </a:r>
            <a:r>
              <a:rPr lang="et-EE" b="1" dirty="0">
                <a:solidFill>
                  <a:srgbClr val="339933"/>
                </a:solidFill>
              </a:rPr>
              <a:t>rohepoliitika </a:t>
            </a:r>
            <a:r>
              <a:rPr lang="et-EE" b="1" dirty="0"/>
              <a:t>võtmevaldkondade edendamine. </a:t>
            </a:r>
          </a:p>
          <a:p>
            <a:r>
              <a:rPr lang="et-EE" dirty="0"/>
              <a:t>Taotlus </a:t>
            </a:r>
            <a:r>
              <a:rPr lang="et-EE" b="1" dirty="0"/>
              <a:t>ei pea olema seotud rohepoliitika võtmevaldkonnaga</a:t>
            </a:r>
            <a:r>
              <a:rPr lang="et-EE" dirty="0"/>
              <a:t>, et kvalifitseeruda.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49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AD0CA58C-06D5-4A95-BC08-B3BA4622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Eesti </a:t>
            </a:r>
            <a:r>
              <a:rPr lang="et-EE" b="1" dirty="0">
                <a:solidFill>
                  <a:srgbClr val="339933"/>
                </a:solidFill>
              </a:rPr>
              <a:t>rohepoliitika </a:t>
            </a:r>
            <a:r>
              <a:rPr lang="et-EE" b="1" dirty="0"/>
              <a:t>võtmevaldkonnad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76F1FCF6-7564-4D13-968D-4FDF96A2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68275"/>
            <a:ext cx="11895908" cy="5089725"/>
          </a:xfrm>
        </p:spPr>
        <p:txBody>
          <a:bodyPr/>
          <a:lstStyle/>
          <a:p>
            <a:r>
              <a:rPr lang="et-EE" dirty="0"/>
              <a:t>Rohepoliitika ekspertrühma raportis toodud valdkonnad:</a:t>
            </a:r>
          </a:p>
          <a:p>
            <a:pPr marL="0" indent="0">
              <a:buNone/>
            </a:pPr>
            <a:r>
              <a:rPr lang="et-EE" sz="2400" dirty="0"/>
              <a:t>	energeetika</a:t>
            </a:r>
          </a:p>
          <a:p>
            <a:pPr marL="0" indent="0">
              <a:buNone/>
            </a:pPr>
            <a:r>
              <a:rPr lang="et-EE" sz="2400" dirty="0"/>
              <a:t>	t</a:t>
            </a:r>
            <a:r>
              <a:rPr lang="fi-FI" sz="2400" dirty="0" err="1"/>
              <a:t>eadmismahukas</a:t>
            </a:r>
            <a:r>
              <a:rPr lang="fi-FI" sz="2400" dirty="0"/>
              <a:t> ja </a:t>
            </a:r>
            <a:r>
              <a:rPr lang="fi-FI" sz="2400" dirty="0" err="1"/>
              <a:t>rahvusvaheliselt</a:t>
            </a:r>
            <a:r>
              <a:rPr lang="fi-FI" sz="2400" dirty="0"/>
              <a:t> </a:t>
            </a:r>
            <a:r>
              <a:rPr lang="fi-FI" sz="2400" dirty="0" err="1"/>
              <a:t>konkurentsivõimeline</a:t>
            </a:r>
            <a:r>
              <a:rPr lang="fi-FI" sz="2400" dirty="0"/>
              <a:t> </a:t>
            </a:r>
            <a:r>
              <a:rPr lang="et-EE" sz="2400" dirty="0"/>
              <a:t>	</a:t>
            </a:r>
            <a:r>
              <a:rPr lang="fi-FI" sz="2400" dirty="0"/>
              <a:t>ro</a:t>
            </a:r>
            <a:r>
              <a:rPr lang="et-EE" sz="2400" dirty="0"/>
              <a:t>h</a:t>
            </a:r>
            <a:r>
              <a:rPr lang="fi-FI" sz="2400" dirty="0" err="1"/>
              <a:t>emajandus</a:t>
            </a:r>
            <a:endParaRPr lang="et-EE" sz="2400" dirty="0"/>
          </a:p>
          <a:p>
            <a:pPr marL="0" indent="0">
              <a:buNone/>
            </a:pPr>
            <a:r>
              <a:rPr lang="et-EE" sz="2400" dirty="0"/>
              <a:t>	transport ja liikuvus</a:t>
            </a:r>
          </a:p>
          <a:p>
            <a:pPr marL="0" indent="0">
              <a:buNone/>
            </a:pPr>
            <a:r>
              <a:rPr lang="et-EE" sz="2400" dirty="0"/>
              <a:t>	kestlik toidusüsteem</a:t>
            </a:r>
          </a:p>
          <a:p>
            <a:pPr marL="0" indent="0">
              <a:buNone/>
            </a:pPr>
            <a:r>
              <a:rPr lang="et-EE" sz="2400" dirty="0"/>
              <a:t>	</a:t>
            </a:r>
            <a:r>
              <a:rPr lang="en-GB" sz="2400" dirty="0" err="1"/>
              <a:t>ruumiplaneerimine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h</a:t>
            </a:r>
            <a:r>
              <a:rPr lang="et-EE" sz="2400" dirty="0"/>
              <a:t>oo</a:t>
            </a:r>
            <a:r>
              <a:rPr lang="en-GB" sz="2400" dirty="0"/>
              <a:t>ned</a:t>
            </a:r>
            <a:endParaRPr lang="et-EE" sz="2400" dirty="0"/>
          </a:p>
          <a:p>
            <a:pPr marL="0" indent="0">
              <a:buNone/>
            </a:pPr>
            <a:r>
              <a:rPr lang="et-EE" sz="2400" dirty="0"/>
              <a:t>	elurikkus</a:t>
            </a:r>
          </a:p>
          <a:p>
            <a:pPr marL="0" indent="0">
              <a:buNone/>
            </a:pPr>
            <a:r>
              <a:rPr lang="et-EE" sz="2400" dirty="0"/>
              <a:t>	maakasutus ja </a:t>
            </a:r>
            <a:r>
              <a:rPr lang="et-EE" sz="2400" dirty="0" err="1"/>
              <a:t>bioressursside</a:t>
            </a:r>
            <a:r>
              <a:rPr lang="et-EE" sz="2400" dirty="0"/>
              <a:t> </a:t>
            </a:r>
            <a:r>
              <a:rPr lang="et-EE" sz="2400" dirty="0" err="1"/>
              <a:t>väärindamine</a:t>
            </a:r>
            <a:endParaRPr lang="et-EE" sz="2400" dirty="0"/>
          </a:p>
          <a:p>
            <a:pPr marL="0" indent="0">
              <a:buNone/>
            </a:pPr>
            <a:r>
              <a:rPr lang="et-EE" sz="2400" dirty="0"/>
              <a:t>	kliimamuutustega kohanemine</a:t>
            </a:r>
          </a:p>
          <a:p>
            <a:r>
              <a:rPr lang="et-EE" sz="2400" dirty="0"/>
              <a:t>Raportiga saab tutvuda: </a:t>
            </a:r>
            <a:r>
              <a:rPr lang="et-EE" sz="2400" dirty="0">
                <a:hlinkClick r:id="rId2"/>
              </a:rPr>
              <a:t>https://valitsus.ee/media/4870/download</a:t>
            </a:r>
            <a:r>
              <a:rPr lang="et-E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1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FE10E91-8EC9-C472-62C5-93D0BDD9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37381"/>
            <a:ext cx="3505495" cy="1622321"/>
          </a:xfrm>
        </p:spPr>
        <p:txBody>
          <a:bodyPr>
            <a:normAutofit/>
          </a:bodyPr>
          <a:lstStyle/>
          <a:p>
            <a:r>
              <a:rPr lang="et-EE" sz="3700" b="0" dirty="0"/>
              <a:t>Tehnoloogilise valmiduse tasemed (TVT)</a:t>
            </a:r>
            <a:endParaRPr lang="et-EE" sz="37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541554D-4A47-720E-367B-5E5D2DA8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51314"/>
            <a:ext cx="4476205" cy="4136572"/>
          </a:xfrm>
        </p:spPr>
        <p:txBody>
          <a:bodyPr>
            <a:normAutofit fontScale="77500" lnSpcReduction="20000"/>
          </a:bodyPr>
          <a:lstStyle/>
          <a:p>
            <a:r>
              <a:rPr lang="et-EE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Arendusgrandi taotlemise eelduseks on taotleja eelnev uurimistöö, milles on jõutud vähemalt 4 TVT tasemeni.</a:t>
            </a:r>
          </a:p>
          <a:p>
            <a:endParaRPr lang="et-EE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</a:rPr>
              <a:t>Eksperimentaalarendus algab TVT4 lõpus ning lõpeb TVT 6-ga.</a:t>
            </a:r>
            <a:endParaRPr lang="et-EE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endParaRPr lang="et-EE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</a:rPr>
              <a:t>TVT sihttase ei ole piiritletud.</a:t>
            </a:r>
            <a:endParaRPr lang="et-EE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endParaRPr lang="et-EE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endParaRPr lang="et-EE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et-EE" sz="2600" dirty="0">
                <a:solidFill>
                  <a:schemeClr val="tx1"/>
                </a:solidFill>
              </a:rPr>
              <a:t>(ingl k </a:t>
            </a:r>
            <a:r>
              <a:rPr lang="et-EE" sz="2600" i="1" dirty="0">
                <a:solidFill>
                  <a:schemeClr val="tx1"/>
                </a:solidFill>
              </a:rPr>
              <a:t>Technology </a:t>
            </a:r>
            <a:r>
              <a:rPr lang="et-EE" sz="2600" i="1" dirty="0" err="1">
                <a:solidFill>
                  <a:schemeClr val="tx1"/>
                </a:solidFill>
              </a:rPr>
              <a:t>Readiness</a:t>
            </a:r>
            <a:r>
              <a:rPr lang="et-EE" sz="2600" i="1" dirty="0">
                <a:solidFill>
                  <a:schemeClr val="tx1"/>
                </a:solidFill>
              </a:rPr>
              <a:t> </a:t>
            </a:r>
            <a:r>
              <a:rPr lang="et-EE" sz="2600" i="1" dirty="0" err="1">
                <a:solidFill>
                  <a:schemeClr val="tx1"/>
                </a:solidFill>
              </a:rPr>
              <a:t>Level</a:t>
            </a:r>
            <a:r>
              <a:rPr lang="et-EE" sz="2600" i="1" dirty="0">
                <a:solidFill>
                  <a:schemeClr val="tx1"/>
                </a:solidFill>
              </a:rPr>
              <a:t>, TRL</a:t>
            </a:r>
            <a:r>
              <a:rPr lang="et-EE" sz="2600" dirty="0">
                <a:solidFill>
                  <a:schemeClr val="tx1"/>
                </a:solidFill>
              </a:rPr>
              <a:t>)</a:t>
            </a:r>
          </a:p>
          <a:p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28698A4A-AE23-6DCC-BCF9-79D09ABB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160" y="629266"/>
            <a:ext cx="6386736" cy="5700163"/>
          </a:xfrm>
          <a:prstGeom prst="rect">
            <a:avLst/>
          </a:prstGeom>
          <a:effectLst/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EA1D5CE9-8267-C43D-E046-D052D6C32533}"/>
              </a:ext>
            </a:extLst>
          </p:cNvPr>
          <p:cNvSpPr/>
          <p:nvPr/>
        </p:nvSpPr>
        <p:spPr>
          <a:xfrm>
            <a:off x="5442858" y="3631474"/>
            <a:ext cx="2394857" cy="12627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043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24C6148-0720-551F-C3DB-305CDD4F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Grandi maht ja periood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E3AB1BA-97DA-C7B2-57B7-3599D4D1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Arendusgrandi maht on </a:t>
            </a:r>
            <a:r>
              <a:rPr lang="et-EE" b="1" dirty="0"/>
              <a:t>15000</a:t>
            </a:r>
            <a:r>
              <a:rPr lang="et-EE" dirty="0"/>
              <a:t> eurot aastas (millest 20000 eurot on üldkulu). </a:t>
            </a:r>
          </a:p>
          <a:p>
            <a:r>
              <a:rPr lang="et-EE" dirty="0"/>
              <a:t>Grant jaguneb otsesteks kuludeks ja üldkuluks. Otsesed kulud sisaldavad </a:t>
            </a:r>
            <a:r>
              <a:rPr lang="et-EE" b="1" dirty="0"/>
              <a:t>personali ja teadustöö kulusid</a:t>
            </a:r>
            <a:r>
              <a:rPr lang="et-EE" dirty="0"/>
              <a:t>.</a:t>
            </a:r>
          </a:p>
          <a:p>
            <a:r>
              <a:rPr lang="et-EE" dirty="0"/>
              <a:t>Projekti periood on </a:t>
            </a:r>
            <a:r>
              <a:rPr lang="et-EE" b="1" dirty="0"/>
              <a:t>üks aasta </a:t>
            </a:r>
            <a:r>
              <a:rPr lang="et-EE" dirty="0"/>
              <a:t>ning projekt peab hiljemalt algama </a:t>
            </a:r>
            <a:r>
              <a:rPr lang="et-EE" b="1" dirty="0"/>
              <a:t>1. detsembril 2023.</a:t>
            </a:r>
          </a:p>
          <a:p>
            <a:r>
              <a:rPr lang="et-EE" dirty="0"/>
              <a:t>Grandiperioodi on võimalik pikendada maksimaalselt kuue kuu võrra, kuid grandimaht sellest ei muutu.</a:t>
            </a:r>
          </a:p>
          <a:p>
            <a:pPr marL="0" indent="0">
              <a:buNone/>
            </a:pP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55856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5CCA7F15-C36C-43E5-B91D-2E0632AA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Põhilised tingimused (1/2)</a:t>
            </a:r>
            <a:endParaRPr lang="en-GB" dirty="0"/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A6BD32B7-4111-4EBC-A1AB-90BFBC89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881052"/>
            <a:ext cx="11040291" cy="4641668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Granti võib taotleda </a:t>
            </a:r>
            <a:r>
              <a:rPr lang="et-EE" b="1" dirty="0"/>
              <a:t>positiivselt </a:t>
            </a:r>
            <a:r>
              <a:rPr lang="et-EE" b="1" dirty="0" err="1"/>
              <a:t>evalveeritud</a:t>
            </a:r>
            <a:r>
              <a:rPr lang="et-EE" b="1" dirty="0"/>
              <a:t> Eesti teadus- ja arendusasutus</a:t>
            </a:r>
            <a:r>
              <a:rPr lang="et-EE" dirty="0"/>
              <a:t>es töötav isik.</a:t>
            </a:r>
          </a:p>
          <a:p>
            <a:r>
              <a:rPr lang="et-EE" dirty="0"/>
              <a:t>Taotleja võib </a:t>
            </a:r>
            <a:r>
              <a:rPr lang="et-EE" b="1" dirty="0"/>
              <a:t>samaaegselt taotleda ühte arendusgranti </a:t>
            </a:r>
            <a:r>
              <a:rPr lang="et-EE" dirty="0"/>
              <a:t>ja </a:t>
            </a:r>
            <a:r>
              <a:rPr lang="et-EE" b="1" dirty="0"/>
              <a:t>ei või samal ajal olla märgitud üheski teises arendusgrandi taotluses</a:t>
            </a:r>
            <a:r>
              <a:rPr lang="et-EE" dirty="0"/>
              <a:t>.</a:t>
            </a:r>
          </a:p>
          <a:p>
            <a:r>
              <a:rPr lang="et-EE" dirty="0"/>
              <a:t>Arendusgrandi taotlemine ei sea piiranguid stardi- või rühmagrandi taotlemisele.</a:t>
            </a:r>
          </a:p>
          <a:p>
            <a:r>
              <a:rPr lang="et-EE" dirty="0"/>
              <a:t>Taotleja peab olema projekti juht.</a:t>
            </a:r>
          </a:p>
          <a:p>
            <a:r>
              <a:rPr lang="et-EE" dirty="0"/>
              <a:t>Projekti juht peab projekti ajal töötama </a:t>
            </a:r>
            <a:r>
              <a:rPr lang="et-EE" b="1" dirty="0"/>
              <a:t>täistööajaga</a:t>
            </a:r>
            <a:r>
              <a:rPr lang="et-EE" dirty="0"/>
              <a:t> asutuses ja asukohaga </a:t>
            </a:r>
            <a:r>
              <a:rPr lang="et-EE" b="1" dirty="0"/>
              <a:t>Eestis</a:t>
            </a:r>
            <a:r>
              <a:rPr lang="et-EE" dirty="0"/>
              <a:t>.</a:t>
            </a:r>
          </a:p>
          <a:p>
            <a:r>
              <a:rPr lang="et-EE" dirty="0"/>
              <a:t>Projekti juhti võib teatud tingimustel muuta.</a:t>
            </a:r>
          </a:p>
          <a:p>
            <a:r>
              <a:rPr lang="et-EE" dirty="0"/>
              <a:t>Projekti </a:t>
            </a:r>
            <a:r>
              <a:rPr lang="et-EE" b="1" dirty="0"/>
              <a:t>ei saa peatada </a:t>
            </a:r>
            <a:r>
              <a:rPr lang="et-EE" dirty="0"/>
              <a:t>ega </a:t>
            </a:r>
            <a:r>
              <a:rPr lang="et-EE" b="1" dirty="0"/>
              <a:t>viia üle teise asutusse</a:t>
            </a:r>
            <a:r>
              <a:rPr lang="et-E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97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C523072-D5D3-0426-D444-2638C433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Põhilised tingimused (2/2)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F67C6FE-9F62-266D-9CAD-C215B116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057400"/>
            <a:ext cx="11849100" cy="4505325"/>
          </a:xfrm>
        </p:spPr>
        <p:txBody>
          <a:bodyPr/>
          <a:lstStyle/>
          <a:p>
            <a:r>
              <a:rPr lang="et-EE" dirty="0"/>
              <a:t>Projekti võib kaasata </a:t>
            </a:r>
            <a:r>
              <a:rPr lang="et-EE" dirty="0" err="1"/>
              <a:t>põhitätjaid</a:t>
            </a:r>
            <a:r>
              <a:rPr lang="et-EE" dirty="0"/>
              <a:t> ja täitjaid.</a:t>
            </a:r>
          </a:p>
          <a:p>
            <a:r>
              <a:rPr lang="et-EE" dirty="0"/>
              <a:t>Projekti põhitäitjad peavad projekti ajal töötama asutuses või mõnes muus projektiga seotud </a:t>
            </a:r>
            <a:r>
              <a:rPr lang="et-EE" dirty="0" err="1"/>
              <a:t>astuses</a:t>
            </a:r>
            <a:r>
              <a:rPr lang="et-EE" dirty="0"/>
              <a:t>/ettevõttes.</a:t>
            </a:r>
          </a:p>
          <a:p>
            <a:r>
              <a:rPr lang="et-EE" dirty="0"/>
              <a:t>Taotlused esitatakse </a:t>
            </a:r>
            <a:r>
              <a:rPr lang="et-EE" b="1" dirty="0"/>
              <a:t>eesti keeles </a:t>
            </a:r>
            <a:r>
              <a:rPr lang="et-EE" dirty="0"/>
              <a:t>(erandlikel juhtudel inglise keeles).</a:t>
            </a:r>
          </a:p>
          <a:p>
            <a:r>
              <a:rPr lang="et-EE" dirty="0"/>
              <a:t>Taotlemine toimub </a:t>
            </a:r>
            <a:r>
              <a:rPr lang="et-EE" b="1" dirty="0"/>
              <a:t>ühes etapis</a:t>
            </a:r>
            <a:r>
              <a:rPr lang="et-EE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9704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D9E936D-E778-C79A-411F-2F30E0BC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Taotluste hindamine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6ED2583-D430-62E2-45CF-1B1DCCAA1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47850"/>
            <a:ext cx="11458575" cy="4838699"/>
          </a:xfrm>
        </p:spPr>
        <p:txBody>
          <a:bodyPr>
            <a:normAutofit fontScale="85000" lnSpcReduction="10000"/>
          </a:bodyPr>
          <a:lstStyle/>
          <a:p>
            <a:r>
              <a:rPr lang="et-EE" dirty="0"/>
              <a:t>Taotlusi hindab spetsiaalne </a:t>
            </a:r>
            <a:r>
              <a:rPr lang="et-EE" b="1" dirty="0"/>
              <a:t>valdkondade ülene </a:t>
            </a:r>
            <a:r>
              <a:rPr lang="et-EE" dirty="0"/>
              <a:t>eksperdikomisjon.</a:t>
            </a:r>
          </a:p>
          <a:p>
            <a:r>
              <a:rPr lang="et-EE" dirty="0"/>
              <a:t>Iga taotlust hindab vähemalt kaks eksperti.</a:t>
            </a:r>
          </a:p>
          <a:p>
            <a:r>
              <a:rPr lang="et-EE" dirty="0"/>
              <a:t>Moodustatakse </a:t>
            </a:r>
            <a:r>
              <a:rPr lang="et-EE" dirty="0" err="1"/>
              <a:t>valdkondadeülene</a:t>
            </a:r>
            <a:r>
              <a:rPr lang="et-EE" dirty="0"/>
              <a:t> pingerida.</a:t>
            </a:r>
            <a:endParaRPr lang="en-GB" dirty="0"/>
          </a:p>
          <a:p>
            <a:r>
              <a:rPr lang="et-EE" dirty="0"/>
              <a:t>Rohepoliitika prioriteedi tõttu on lisandunud hindamiskriteerium 7. Panus Eesti rohepoliitika võtmevaldkondade arengusse. Taotluses saab panust kirjeldada.</a:t>
            </a:r>
          </a:p>
          <a:p>
            <a:r>
              <a:rPr lang="fi-FI" dirty="0" err="1"/>
              <a:t>Hindamisel</a:t>
            </a:r>
            <a:r>
              <a:rPr lang="fi-FI" dirty="0"/>
              <a:t> </a:t>
            </a:r>
            <a:r>
              <a:rPr lang="fi-FI" dirty="0" err="1"/>
              <a:t>antakse</a:t>
            </a:r>
            <a:r>
              <a:rPr lang="fi-FI" dirty="0"/>
              <a:t> </a:t>
            </a:r>
            <a:r>
              <a:rPr lang="fi-FI" dirty="0" err="1"/>
              <a:t>kõikide</a:t>
            </a:r>
            <a:r>
              <a:rPr lang="fi-FI" dirty="0"/>
              <a:t> </a:t>
            </a:r>
            <a:r>
              <a:rPr lang="fi-FI" dirty="0" err="1"/>
              <a:t>kriteeriumide</a:t>
            </a:r>
            <a:r>
              <a:rPr lang="fi-FI" dirty="0"/>
              <a:t> </a:t>
            </a:r>
            <a:r>
              <a:rPr lang="fi-FI" dirty="0" err="1"/>
              <a:t>suunavatele</a:t>
            </a:r>
            <a:r>
              <a:rPr lang="fi-FI" dirty="0"/>
              <a:t> </a:t>
            </a:r>
            <a:r>
              <a:rPr lang="fi-FI" dirty="0" err="1"/>
              <a:t>küsimustele</a:t>
            </a:r>
            <a:r>
              <a:rPr lang="fi-FI" dirty="0"/>
              <a:t> vastus </a:t>
            </a:r>
            <a:r>
              <a:rPr lang="fi-FI" b="1" dirty="0"/>
              <a:t>“</a:t>
            </a:r>
            <a:r>
              <a:rPr lang="fi-FI" b="1" dirty="0" err="1"/>
              <a:t>jah</a:t>
            </a:r>
            <a:r>
              <a:rPr lang="fi-FI" b="1" dirty="0"/>
              <a:t>”, “</a:t>
            </a:r>
            <a:r>
              <a:rPr lang="fi-FI" b="1" dirty="0" err="1"/>
              <a:t>osaliselt</a:t>
            </a:r>
            <a:r>
              <a:rPr lang="fi-FI" b="1" dirty="0"/>
              <a:t>” </a:t>
            </a:r>
            <a:r>
              <a:rPr lang="fi-FI" b="1" dirty="0" err="1"/>
              <a:t>või</a:t>
            </a:r>
            <a:r>
              <a:rPr lang="fi-FI" b="1" dirty="0"/>
              <a:t> “ei”</a:t>
            </a:r>
            <a:r>
              <a:rPr lang="et-EE" b="1" dirty="0"/>
              <a:t>.</a:t>
            </a:r>
          </a:p>
          <a:p>
            <a:r>
              <a:rPr lang="et-EE" dirty="0"/>
              <a:t>Asjaomase kriteeriumi suunavate küsimuste vastuste punktid summeeritakse ja </a:t>
            </a:r>
            <a:r>
              <a:rPr lang="et-EE" b="1" dirty="0"/>
              <a:t>ümardatakse kriteeriumi hindeks.</a:t>
            </a:r>
          </a:p>
          <a:p>
            <a:r>
              <a:rPr lang="fi-FI" dirty="0" err="1"/>
              <a:t>Taotlus</a:t>
            </a:r>
            <a:r>
              <a:rPr lang="fi-FI" dirty="0"/>
              <a:t>, </a:t>
            </a:r>
            <a:r>
              <a:rPr lang="fi-FI" dirty="0" err="1"/>
              <a:t>mis</a:t>
            </a:r>
            <a:r>
              <a:rPr lang="fi-FI" dirty="0"/>
              <a:t> </a:t>
            </a:r>
            <a:r>
              <a:rPr lang="fi-FI" dirty="0" err="1"/>
              <a:t>saab</a:t>
            </a:r>
            <a:r>
              <a:rPr lang="fi-FI" dirty="0"/>
              <a:t> 1., 2., 3. ja/</a:t>
            </a:r>
            <a:r>
              <a:rPr lang="fi-FI" dirty="0" err="1"/>
              <a:t>või</a:t>
            </a:r>
            <a:r>
              <a:rPr lang="fi-FI" dirty="0"/>
              <a:t> 6. </a:t>
            </a:r>
            <a:r>
              <a:rPr lang="fi-FI" dirty="0" err="1"/>
              <a:t>kriteeriumis</a:t>
            </a:r>
            <a:r>
              <a:rPr lang="fi-FI" dirty="0"/>
              <a:t> </a:t>
            </a:r>
            <a:r>
              <a:rPr lang="fi-FI" dirty="0" err="1"/>
              <a:t>vähem</a:t>
            </a:r>
            <a:r>
              <a:rPr lang="fi-FI" dirty="0"/>
              <a:t> </a:t>
            </a:r>
            <a:r>
              <a:rPr lang="fi-FI" dirty="0" err="1"/>
              <a:t>kui</a:t>
            </a:r>
            <a:r>
              <a:rPr lang="fi-FI" dirty="0"/>
              <a:t> </a:t>
            </a:r>
            <a:r>
              <a:rPr lang="fi-FI" b="1" dirty="0"/>
              <a:t>3 </a:t>
            </a:r>
            <a:r>
              <a:rPr lang="fi-FI" b="1" dirty="0" err="1"/>
              <a:t>punkti</a:t>
            </a:r>
            <a:r>
              <a:rPr lang="fi-FI" b="1" dirty="0"/>
              <a:t>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saab</a:t>
            </a:r>
            <a:r>
              <a:rPr lang="fi-FI" dirty="0"/>
              <a:t> </a:t>
            </a:r>
            <a:r>
              <a:rPr lang="fi-FI" dirty="0" err="1"/>
              <a:t>suunava</a:t>
            </a:r>
            <a:r>
              <a:rPr lang="fi-FI" dirty="0"/>
              <a:t>(te)</a:t>
            </a:r>
            <a:r>
              <a:rPr lang="fi-FI" dirty="0" err="1"/>
              <a:t>le</a:t>
            </a:r>
            <a:r>
              <a:rPr lang="fi-FI" dirty="0"/>
              <a:t> </a:t>
            </a:r>
            <a:r>
              <a:rPr lang="fi-FI" dirty="0" err="1"/>
              <a:t>küsimus</a:t>
            </a:r>
            <a:r>
              <a:rPr lang="fi-FI" dirty="0"/>
              <a:t>(t)ele </a:t>
            </a:r>
            <a:r>
              <a:rPr lang="fi-FI" b="1" dirty="0"/>
              <a:t>1.7, 2.3, 4.1, 4.2. ja/</a:t>
            </a:r>
            <a:r>
              <a:rPr lang="fi-FI" b="1" dirty="0" err="1"/>
              <a:t>või</a:t>
            </a:r>
            <a:r>
              <a:rPr lang="fi-FI" b="1" dirty="0"/>
              <a:t> 5.1 </a:t>
            </a:r>
            <a:r>
              <a:rPr lang="fi-FI" b="1" dirty="0" err="1"/>
              <a:t>vastuse</a:t>
            </a:r>
            <a:r>
              <a:rPr lang="fi-FI" b="1" dirty="0"/>
              <a:t> “ei”</a:t>
            </a:r>
            <a:r>
              <a:rPr lang="fi-FI" dirty="0"/>
              <a:t>, ei </a:t>
            </a:r>
            <a:r>
              <a:rPr lang="fi-FI" dirty="0" err="1"/>
              <a:t>kvalifitseeru</a:t>
            </a:r>
            <a:r>
              <a:rPr lang="fi-FI" dirty="0"/>
              <a:t> rahastamisele. </a:t>
            </a:r>
            <a:endParaRPr lang="et-EE" b="1" dirty="0"/>
          </a:p>
          <a:p>
            <a:r>
              <a:rPr lang="et-EE" dirty="0"/>
              <a:t>Detailsemat infot hindamise kohta leiab hindamisjuhendis: </a:t>
            </a:r>
            <a:r>
              <a:rPr lang="et-EE" dirty="0">
                <a:hlinkClick r:id="rId2"/>
              </a:rPr>
              <a:t>https://etag.ee/wp-content/uploads/2022/12/Lisa-2-EAG-hindamisjuhend-2023-parandatud.pdf</a:t>
            </a:r>
            <a:r>
              <a:rPr lang="et-E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86FDF34-1DE4-F759-102F-CC894C8B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 meelespea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147908D-5F18-9636-FEC1-09B89353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1933575"/>
            <a:ext cx="12220575" cy="4838700"/>
          </a:xfrm>
        </p:spPr>
        <p:txBody>
          <a:bodyPr>
            <a:normAutofit/>
          </a:bodyPr>
          <a:lstStyle/>
          <a:p>
            <a:r>
              <a:rPr lang="et-EE" dirty="0"/>
              <a:t>Taotlusvoor toimub </a:t>
            </a:r>
            <a:r>
              <a:rPr lang="et-EE" b="1" dirty="0" err="1"/>
              <a:t>ETISes</a:t>
            </a:r>
            <a:r>
              <a:rPr lang="et-EE" b="1" dirty="0"/>
              <a:t> 1.-28. veebruarini kella 17-ni</a:t>
            </a:r>
            <a:r>
              <a:rPr lang="et-EE" dirty="0"/>
              <a:t>.</a:t>
            </a:r>
          </a:p>
          <a:p>
            <a:r>
              <a:rPr lang="et-EE" sz="2800" b="1" dirty="0"/>
              <a:t>NB!</a:t>
            </a:r>
            <a:r>
              <a:rPr lang="et-EE" sz="2800" dirty="0"/>
              <a:t> </a:t>
            </a:r>
            <a:r>
              <a:rPr lang="et-EE" sz="2800" b="1" dirty="0"/>
              <a:t>Taotlus on esitatud alles siis, kui asutus on selle kinnitanud. Jälgi asutusesisest töökorraldust ja tähtaega!</a:t>
            </a:r>
            <a:r>
              <a:rPr lang="et-EE" sz="2800" dirty="0"/>
              <a:t> </a:t>
            </a:r>
          </a:p>
          <a:p>
            <a:r>
              <a:rPr lang="et-EE" sz="2800" dirty="0"/>
              <a:t>Tutvu ETAgi kodulehel eksperimentaalarenduse ja TVT piiritlemise juhenditega. </a:t>
            </a:r>
            <a:r>
              <a:rPr lang="et-EE" sz="2800" b="1" dirty="0"/>
              <a:t>EAG ei ole mõeldud alus- ega rakendusuuringuteks!</a:t>
            </a:r>
          </a:p>
          <a:p>
            <a:r>
              <a:rPr lang="et-EE" sz="2800" dirty="0"/>
              <a:t>Korrasta oma </a:t>
            </a:r>
            <a:r>
              <a:rPr lang="et-EE" sz="2800" b="1" dirty="0"/>
              <a:t>CV </a:t>
            </a:r>
            <a:r>
              <a:rPr lang="et-EE" sz="2800" b="1" dirty="0" err="1"/>
              <a:t>ETISes</a:t>
            </a:r>
            <a:endParaRPr lang="et-EE" sz="2800" b="1" dirty="0"/>
          </a:p>
          <a:p>
            <a:r>
              <a:rPr lang="et-EE" sz="2800" dirty="0"/>
              <a:t>Tu</a:t>
            </a:r>
            <a:r>
              <a:rPr lang="et-EE" dirty="0"/>
              <a:t>tvu ka </a:t>
            </a:r>
            <a:r>
              <a:rPr lang="et-EE" b="1" dirty="0"/>
              <a:t>hindamisjuhendiga</a:t>
            </a:r>
            <a:r>
              <a:rPr lang="et-EE" dirty="0"/>
              <a:t>, olemaks kindel, et kõik hinnatav info on taotlusest leitav.</a:t>
            </a:r>
            <a:endParaRPr lang="et-EE" sz="2800" dirty="0"/>
          </a:p>
          <a:p>
            <a:r>
              <a:rPr lang="et-EE" b="1" dirty="0">
                <a:solidFill>
                  <a:srgbClr val="FF0000"/>
                </a:solidFill>
              </a:rPr>
              <a:t>Rohkem infot leiab </a:t>
            </a:r>
            <a:r>
              <a:rPr lang="et-EE" b="1" dirty="0" err="1">
                <a:solidFill>
                  <a:srgbClr val="FF0000"/>
                </a:solidFill>
              </a:rPr>
              <a:t>ETAGi</a:t>
            </a:r>
            <a:r>
              <a:rPr lang="et-EE" b="1" dirty="0">
                <a:solidFill>
                  <a:srgbClr val="FF0000"/>
                </a:solidFill>
              </a:rPr>
              <a:t> kodulehel: </a:t>
            </a:r>
            <a:r>
              <a:rPr lang="et-EE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https://etag.ee/rahastamine/uurimistoetused/arendusgrant/</a:t>
            </a:r>
            <a:r>
              <a:rPr lang="et-EE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933679"/>
      </p:ext>
    </p:extLst>
  </p:cSld>
  <p:clrMapOvr>
    <a:masterClrMapping/>
  </p:clrMapOvr>
</p:sld>
</file>

<file path=ppt/theme/theme1.xml><?xml version="1.0" encoding="utf-8"?>
<a:theme xmlns:a="http://schemas.openxmlformats.org/drawingml/2006/main" name="ETAg ">
  <a:themeElements>
    <a:clrScheme name="Kohandatud 2">
      <a:dk1>
        <a:srgbClr val="6638B6"/>
      </a:dk1>
      <a:lt1>
        <a:srgbClr val="FFFFFF"/>
      </a:lt1>
      <a:dk2>
        <a:srgbClr val="000000"/>
      </a:dk2>
      <a:lt2>
        <a:srgbClr val="FFFFFF"/>
      </a:lt2>
      <a:accent1>
        <a:srgbClr val="6638B6"/>
      </a:accent1>
      <a:accent2>
        <a:srgbClr val="000000"/>
      </a:accent2>
      <a:accent3>
        <a:srgbClr val="8560C5"/>
      </a:accent3>
      <a:accent4>
        <a:srgbClr val="333333"/>
      </a:accent4>
      <a:accent5>
        <a:srgbClr val="B29BDB"/>
      </a:accent5>
      <a:accent6>
        <a:srgbClr val="808080"/>
      </a:accent6>
      <a:hlink>
        <a:srgbClr val="6638B6"/>
      </a:hlink>
      <a:folHlink>
        <a:srgbClr val="B29B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itsukla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636</Words>
  <Application>Microsoft Office PowerPoint</Application>
  <PresentationFormat>Laiekraan</PresentationFormat>
  <Paragraphs>68</Paragraphs>
  <Slides>10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ETAg </vt:lpstr>
      <vt:lpstr>Arendusgrandi infoseminar</vt:lpstr>
      <vt:lpstr>Arendusgrant (EAG) ja selle eesmärk</vt:lpstr>
      <vt:lpstr>Eesti rohepoliitika võtmevaldkonnad</vt:lpstr>
      <vt:lpstr>Tehnoloogilise valmiduse tasemed (TVT)</vt:lpstr>
      <vt:lpstr>Grandi maht ja periood</vt:lpstr>
      <vt:lpstr>Põhilised tingimused (1/2)</vt:lpstr>
      <vt:lpstr>Põhilised tingimused (2/2)</vt:lpstr>
      <vt:lpstr>Taotluste hindamine</vt:lpstr>
      <vt:lpstr>Taotleja meelespea</vt:lpstr>
      <vt:lpstr>Küsimused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Külli Kalmus</dc:creator>
  <cp:lastModifiedBy>Helen Post</cp:lastModifiedBy>
  <cp:revision>78</cp:revision>
  <dcterms:created xsi:type="dcterms:W3CDTF">2022-03-02T09:21:52Z</dcterms:created>
  <dcterms:modified xsi:type="dcterms:W3CDTF">2023-01-26T09:29:46Z</dcterms:modified>
</cp:coreProperties>
</file>