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1" r:id="rId2"/>
    <p:sldId id="270" r:id="rId3"/>
    <p:sldId id="268" r:id="rId4"/>
    <p:sldId id="287" r:id="rId5"/>
    <p:sldId id="276" r:id="rId6"/>
    <p:sldId id="299" r:id="rId7"/>
    <p:sldId id="290" r:id="rId8"/>
    <p:sldId id="292" r:id="rId9"/>
    <p:sldId id="294" r:id="rId10"/>
    <p:sldId id="282" r:id="rId11"/>
    <p:sldId id="295" r:id="rId12"/>
    <p:sldId id="286" r:id="rId13"/>
    <p:sldId id="293" r:id="rId14"/>
    <p:sldId id="297" r:id="rId15"/>
    <p:sldId id="296" r:id="rId16"/>
    <p:sldId id="269" r:id="rId17"/>
    <p:sldId id="289" r:id="rId18"/>
    <p:sldId id="298" r:id="rId19"/>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Post" initials="HP" lastIdx="2" clrIdx="0">
    <p:extLst>
      <p:ext uri="{19B8F6BF-5375-455C-9EA6-DF929625EA0E}">
        <p15:presenceInfo xmlns:p15="http://schemas.microsoft.com/office/powerpoint/2012/main" userId="S::Helen.Post@etag.ee::b1316f91-1db9-4c83-b30c-cabf12178531" providerId="AD"/>
      </p:ext>
    </p:extLst>
  </p:cmAuthor>
  <p:cmAuthor id="2" name="Hele Priimets" initials="HP" lastIdx="3" clrIdx="1">
    <p:extLst>
      <p:ext uri="{19B8F6BF-5375-455C-9EA6-DF929625EA0E}">
        <p15:presenceInfo xmlns:p15="http://schemas.microsoft.com/office/powerpoint/2012/main" userId="S::hele.priimets@etag.ee::fe07565b-9c9d-48a2-8d22-d15a6ed7a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1" autoAdjust="0"/>
    <p:restoredTop sz="80729" autoAdjust="0"/>
  </p:normalViewPr>
  <p:slideViewPr>
    <p:cSldViewPr snapToGrid="0">
      <p:cViewPr varScale="1">
        <p:scale>
          <a:sx n="92" d="100"/>
          <a:sy n="92" d="100"/>
        </p:scale>
        <p:origin x="9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445FB-F5BE-4A0C-9840-8C1012A2AC8E}" type="datetimeFigureOut">
              <a:rPr lang="et-EE" smtClean="0"/>
              <a:t>06.03.2023</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EDBAE-8168-4EA2-A980-22FF25700579}" type="slidenum">
              <a:rPr lang="et-EE" smtClean="0"/>
              <a:t>‹#›</a:t>
            </a:fld>
            <a:endParaRPr lang="et-EE"/>
          </a:p>
        </p:txBody>
      </p:sp>
    </p:spTree>
    <p:extLst>
      <p:ext uri="{BB962C8B-B14F-4D97-AF65-F5344CB8AC3E}">
        <p14:creationId xmlns:p14="http://schemas.microsoft.com/office/powerpoint/2010/main" val="2295304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marten.juurik@etag.e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n-GB" noProof="0" dirty="0"/>
          </a:p>
        </p:txBody>
      </p:sp>
      <p:sp>
        <p:nvSpPr>
          <p:cNvPr id="4" name="Slaidinumbri kohatäide 3"/>
          <p:cNvSpPr>
            <a:spLocks noGrp="1"/>
          </p:cNvSpPr>
          <p:nvPr>
            <p:ph type="sldNum" sz="quarter" idx="5"/>
          </p:nvPr>
        </p:nvSpPr>
        <p:spPr/>
        <p:txBody>
          <a:bodyPr/>
          <a:lstStyle/>
          <a:p>
            <a:fld id="{AF8EDBAE-8168-4EA2-A980-22FF25700579}" type="slidenum">
              <a:rPr lang="et-EE" smtClean="0"/>
              <a:t>2</a:t>
            </a:fld>
            <a:endParaRPr lang="et-EE"/>
          </a:p>
        </p:txBody>
      </p:sp>
    </p:spTree>
    <p:extLst>
      <p:ext uri="{BB962C8B-B14F-4D97-AF65-F5344CB8AC3E}">
        <p14:creationId xmlns:p14="http://schemas.microsoft.com/office/powerpoint/2010/main" val="6519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err="1"/>
              <a:t>You</a:t>
            </a:r>
            <a:r>
              <a:rPr lang="et-EE" dirty="0"/>
              <a:t> </a:t>
            </a:r>
            <a:r>
              <a:rPr lang="et-EE" dirty="0" err="1"/>
              <a:t>can</a:t>
            </a:r>
            <a:r>
              <a:rPr lang="et-EE" dirty="0"/>
              <a:t> </a:t>
            </a:r>
            <a:r>
              <a:rPr lang="et-EE" dirty="0" err="1"/>
              <a:t>find</a:t>
            </a:r>
            <a:r>
              <a:rPr lang="et-EE" dirty="0"/>
              <a:t> </a:t>
            </a:r>
            <a:r>
              <a:rPr lang="et-EE" dirty="0" err="1"/>
              <a:t>the</a:t>
            </a:r>
            <a:r>
              <a:rPr lang="et-EE" dirty="0"/>
              <a:t> </a:t>
            </a:r>
            <a:r>
              <a:rPr lang="et-EE" dirty="0" err="1"/>
              <a:t>error</a:t>
            </a:r>
            <a:r>
              <a:rPr lang="et-EE" dirty="0"/>
              <a:t> </a:t>
            </a:r>
            <a:r>
              <a:rPr lang="et-EE" dirty="0" err="1"/>
              <a:t>messages</a:t>
            </a:r>
            <a:r>
              <a:rPr lang="et-EE" dirty="0"/>
              <a:t> and </a:t>
            </a:r>
            <a:r>
              <a:rPr lang="et-EE" dirty="0" err="1"/>
              <a:t>fields</a:t>
            </a:r>
            <a:r>
              <a:rPr lang="et-EE" dirty="0"/>
              <a:t> </a:t>
            </a:r>
            <a:r>
              <a:rPr lang="et-EE" dirty="0" err="1"/>
              <a:t>that</a:t>
            </a:r>
            <a:r>
              <a:rPr lang="et-EE" dirty="0"/>
              <a:t> need </a:t>
            </a:r>
            <a:r>
              <a:rPr lang="et-EE" dirty="0" err="1"/>
              <a:t>to</a:t>
            </a:r>
            <a:r>
              <a:rPr lang="et-EE" dirty="0"/>
              <a:t> </a:t>
            </a:r>
            <a:r>
              <a:rPr lang="et-EE" dirty="0" err="1"/>
              <a:t>be</a:t>
            </a:r>
            <a:r>
              <a:rPr lang="et-EE" dirty="0"/>
              <a:t> </a:t>
            </a:r>
            <a:r>
              <a:rPr lang="et-EE" dirty="0" err="1"/>
              <a:t>filled</a:t>
            </a:r>
            <a:r>
              <a:rPr lang="et-EE" dirty="0"/>
              <a:t> Under </a:t>
            </a:r>
            <a:r>
              <a:rPr lang="et-EE" dirty="0" err="1"/>
              <a:t>the</a:t>
            </a:r>
            <a:r>
              <a:rPr lang="et-EE" dirty="0"/>
              <a:t> „</a:t>
            </a:r>
            <a:r>
              <a:rPr lang="et-EE" dirty="0" err="1"/>
              <a:t>Submit</a:t>
            </a:r>
            <a:r>
              <a:rPr lang="et-EE" dirty="0"/>
              <a:t>“ </a:t>
            </a:r>
            <a:r>
              <a:rPr lang="et-EE" dirty="0" err="1"/>
              <a:t>tab</a:t>
            </a:r>
            <a:r>
              <a:rPr lang="et-EE" dirty="0"/>
              <a:t>.</a:t>
            </a:r>
          </a:p>
          <a:p>
            <a:r>
              <a:rPr lang="et-EE" dirty="0" err="1"/>
              <a:t>If</a:t>
            </a:r>
            <a:r>
              <a:rPr lang="et-EE" dirty="0"/>
              <a:t> </a:t>
            </a:r>
            <a:r>
              <a:rPr lang="et-EE" dirty="0" err="1"/>
              <a:t>you</a:t>
            </a:r>
            <a:r>
              <a:rPr lang="et-EE" dirty="0"/>
              <a:t> </a:t>
            </a:r>
            <a:r>
              <a:rPr lang="et-EE" dirty="0" err="1"/>
              <a:t>change</a:t>
            </a:r>
            <a:r>
              <a:rPr lang="et-EE" dirty="0"/>
              <a:t> </a:t>
            </a:r>
            <a:r>
              <a:rPr lang="et-EE" dirty="0" err="1"/>
              <a:t>the</a:t>
            </a:r>
            <a:r>
              <a:rPr lang="et-EE" dirty="0"/>
              <a:t> </a:t>
            </a:r>
            <a:r>
              <a:rPr lang="et-EE" dirty="0" err="1"/>
              <a:t>expert</a:t>
            </a:r>
            <a:r>
              <a:rPr lang="et-EE" dirty="0"/>
              <a:t> </a:t>
            </a:r>
            <a:r>
              <a:rPr lang="et-EE" dirty="0" err="1"/>
              <a:t>panel</a:t>
            </a:r>
            <a:r>
              <a:rPr lang="et-EE" dirty="0"/>
              <a:t> </a:t>
            </a:r>
            <a:r>
              <a:rPr lang="et-EE" dirty="0" err="1"/>
              <a:t>then</a:t>
            </a:r>
            <a:r>
              <a:rPr lang="et-EE" dirty="0"/>
              <a:t> </a:t>
            </a:r>
            <a:r>
              <a:rPr lang="et-EE" dirty="0" err="1"/>
              <a:t>the</a:t>
            </a:r>
            <a:r>
              <a:rPr lang="et-EE" dirty="0"/>
              <a:t> </a:t>
            </a:r>
            <a:r>
              <a:rPr lang="et-EE" dirty="0" err="1"/>
              <a:t>application</a:t>
            </a:r>
            <a:r>
              <a:rPr lang="et-EE" dirty="0"/>
              <a:t> must </a:t>
            </a:r>
            <a:r>
              <a:rPr lang="et-EE" dirty="0" err="1"/>
              <a:t>be</a:t>
            </a:r>
            <a:r>
              <a:rPr lang="et-EE" dirty="0"/>
              <a:t> </a:t>
            </a:r>
            <a:r>
              <a:rPr lang="et-EE" dirty="0" err="1"/>
              <a:t>refreshed</a:t>
            </a:r>
            <a:r>
              <a:rPr lang="et-EE" dirty="0"/>
              <a:t>.</a:t>
            </a:r>
          </a:p>
          <a:p>
            <a:endParaRPr lang="et-EE" dirty="0"/>
          </a:p>
        </p:txBody>
      </p:sp>
      <p:sp>
        <p:nvSpPr>
          <p:cNvPr id="4" name="Slaidinumbri kohatäide 3"/>
          <p:cNvSpPr>
            <a:spLocks noGrp="1"/>
          </p:cNvSpPr>
          <p:nvPr>
            <p:ph type="sldNum" sz="quarter" idx="5"/>
          </p:nvPr>
        </p:nvSpPr>
        <p:spPr/>
        <p:txBody>
          <a:bodyPr/>
          <a:lstStyle/>
          <a:p>
            <a:fld id="{AF8EDBAE-8168-4EA2-A980-22FF25700579}" type="slidenum">
              <a:rPr lang="et-EE" smtClean="0"/>
              <a:t>15</a:t>
            </a:fld>
            <a:endParaRPr lang="et-EE"/>
          </a:p>
        </p:txBody>
      </p:sp>
    </p:spTree>
    <p:extLst>
      <p:ext uri="{BB962C8B-B14F-4D97-AF65-F5344CB8AC3E}">
        <p14:creationId xmlns:p14="http://schemas.microsoft.com/office/powerpoint/2010/main" val="14598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If something concerning the procedures at your institution is unclear (regulations concerning the salary, contracts, etc.), then please contact the Research Administration Office/Grant Office of your institution.</a:t>
            </a:r>
            <a:endParaRPr lang="en-GB"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If you have any questions regarding the application process or you have some field-specific questions, then please </a:t>
            </a:r>
            <a:r>
              <a:rPr lang="en-GB" sz="1200" dirty="0"/>
              <a:t>contact the Research Funding Officer of your research field</a:t>
            </a:r>
            <a:r>
              <a:rPr lang="et-EE" sz="1200" dirty="0"/>
              <a:t>.</a:t>
            </a:r>
            <a:endParaRPr lang="en-GB" sz="1200" dirty="0"/>
          </a:p>
        </p:txBody>
      </p:sp>
      <p:sp>
        <p:nvSpPr>
          <p:cNvPr id="4" name="Slaidinumbri kohatäide 3"/>
          <p:cNvSpPr>
            <a:spLocks noGrp="1"/>
          </p:cNvSpPr>
          <p:nvPr>
            <p:ph type="sldNum" sz="quarter" idx="5"/>
          </p:nvPr>
        </p:nvSpPr>
        <p:spPr/>
        <p:txBody>
          <a:bodyPr/>
          <a:lstStyle/>
          <a:p>
            <a:fld id="{AF8EDBAE-8168-4EA2-A980-22FF25700579}" type="slidenum">
              <a:rPr lang="et-EE" smtClean="0"/>
              <a:t>17</a:t>
            </a:fld>
            <a:endParaRPr lang="et-EE"/>
          </a:p>
        </p:txBody>
      </p:sp>
    </p:spTree>
    <p:extLst>
      <p:ext uri="{BB962C8B-B14F-4D97-AF65-F5344CB8AC3E}">
        <p14:creationId xmlns:p14="http://schemas.microsoft.com/office/powerpoint/2010/main" val="1499779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 </a:t>
            </a:r>
            <a:r>
              <a:rPr lang="et-EE" dirty="0" err="1"/>
              <a:t>It</a:t>
            </a:r>
            <a:r>
              <a:rPr lang="et-EE" dirty="0"/>
              <a:t> </a:t>
            </a:r>
            <a:r>
              <a:rPr lang="et-EE" dirty="0" err="1"/>
              <a:t>is</a:t>
            </a:r>
            <a:r>
              <a:rPr lang="et-EE" dirty="0"/>
              <a:t> </a:t>
            </a:r>
            <a:r>
              <a:rPr lang="et-EE" dirty="0" err="1"/>
              <a:t>allowed</a:t>
            </a:r>
            <a:r>
              <a:rPr lang="et-EE" dirty="0"/>
              <a:t> </a:t>
            </a:r>
            <a:r>
              <a:rPr lang="et-EE" dirty="0" err="1"/>
              <a:t>to</a:t>
            </a:r>
            <a:r>
              <a:rPr lang="et-EE" dirty="0"/>
              <a:t> </a:t>
            </a:r>
            <a:r>
              <a:rPr lang="et-EE" dirty="0" err="1"/>
              <a:t>be</a:t>
            </a:r>
            <a:r>
              <a:rPr lang="et-EE" dirty="0"/>
              <a:t> </a:t>
            </a:r>
            <a:r>
              <a:rPr lang="et-EE" dirty="0" err="1"/>
              <a:t>member</a:t>
            </a:r>
            <a:r>
              <a:rPr lang="et-EE" dirty="0"/>
              <a:t> in </a:t>
            </a:r>
            <a:r>
              <a:rPr lang="et-EE" dirty="0" err="1"/>
              <a:t>more</a:t>
            </a:r>
            <a:r>
              <a:rPr lang="et-EE" dirty="0"/>
              <a:t> </a:t>
            </a:r>
            <a:r>
              <a:rPr lang="et-EE" dirty="0" err="1"/>
              <a:t>than</a:t>
            </a:r>
            <a:r>
              <a:rPr lang="et-EE" dirty="0"/>
              <a:t> </a:t>
            </a:r>
            <a:r>
              <a:rPr lang="et-EE" dirty="0" err="1"/>
              <a:t>one</a:t>
            </a:r>
            <a:r>
              <a:rPr lang="et-EE" dirty="0"/>
              <a:t> grant </a:t>
            </a:r>
            <a:r>
              <a:rPr lang="et-EE" dirty="0" err="1"/>
              <a:t>application</a:t>
            </a:r>
            <a:r>
              <a:rPr lang="et-EE" dirty="0"/>
              <a:t> when </a:t>
            </a:r>
            <a:r>
              <a:rPr lang="et-EE" dirty="0" err="1"/>
              <a:t>the</a:t>
            </a:r>
            <a:r>
              <a:rPr lang="et-EE" dirty="0"/>
              <a:t> </a:t>
            </a:r>
            <a:r>
              <a:rPr lang="et-EE" dirty="0" err="1"/>
              <a:t>participation</a:t>
            </a:r>
            <a:r>
              <a:rPr lang="et-EE" dirty="0"/>
              <a:t> </a:t>
            </a:r>
            <a:r>
              <a:rPr lang="et-EE" dirty="0" err="1"/>
              <a:t>periods</a:t>
            </a:r>
            <a:r>
              <a:rPr lang="et-EE" dirty="0"/>
              <a:t> do </a:t>
            </a:r>
            <a:r>
              <a:rPr lang="et-EE" dirty="0" err="1"/>
              <a:t>not</a:t>
            </a:r>
            <a:r>
              <a:rPr lang="et-EE" dirty="0"/>
              <a:t> </a:t>
            </a:r>
            <a:r>
              <a:rPr lang="et-EE" dirty="0" err="1"/>
              <a:t>overlap</a:t>
            </a:r>
            <a:r>
              <a:rPr lang="et-EE" dirty="0"/>
              <a:t>. </a:t>
            </a:r>
            <a:r>
              <a:rPr lang="et-EE" dirty="0" err="1"/>
              <a:t>E.g</a:t>
            </a:r>
            <a:r>
              <a:rPr lang="et-EE" dirty="0"/>
              <a:t>. In grant </a:t>
            </a:r>
            <a:r>
              <a:rPr lang="et-EE" dirty="0" err="1"/>
              <a:t>application</a:t>
            </a:r>
            <a:r>
              <a:rPr lang="et-EE" dirty="0"/>
              <a:t> X, </a:t>
            </a:r>
            <a:r>
              <a:rPr lang="et-EE" dirty="0" err="1"/>
              <a:t>the</a:t>
            </a:r>
            <a:r>
              <a:rPr lang="et-EE" dirty="0"/>
              <a:t> </a:t>
            </a:r>
            <a:r>
              <a:rPr lang="et-EE" dirty="0" err="1"/>
              <a:t>participation</a:t>
            </a:r>
            <a:r>
              <a:rPr lang="et-EE" dirty="0"/>
              <a:t> periood </a:t>
            </a:r>
            <a:r>
              <a:rPr lang="et-EE" dirty="0" err="1"/>
              <a:t>is</a:t>
            </a:r>
            <a:r>
              <a:rPr lang="et-EE" dirty="0"/>
              <a:t> 2023-2024, </a:t>
            </a:r>
            <a:r>
              <a:rPr lang="et-EE" dirty="0" err="1"/>
              <a:t>but</a:t>
            </a:r>
            <a:r>
              <a:rPr lang="et-EE" dirty="0"/>
              <a:t> in grant </a:t>
            </a:r>
            <a:r>
              <a:rPr lang="et-EE" dirty="0" err="1"/>
              <a:t>application</a:t>
            </a:r>
            <a:r>
              <a:rPr lang="et-EE" dirty="0"/>
              <a:t> Y, </a:t>
            </a:r>
            <a:r>
              <a:rPr lang="et-EE" dirty="0" err="1"/>
              <a:t>the</a:t>
            </a:r>
            <a:r>
              <a:rPr lang="et-EE" dirty="0"/>
              <a:t> </a:t>
            </a:r>
            <a:r>
              <a:rPr lang="et-EE" dirty="0" err="1"/>
              <a:t>participation</a:t>
            </a:r>
            <a:r>
              <a:rPr lang="et-EE" dirty="0"/>
              <a:t> </a:t>
            </a:r>
            <a:r>
              <a:rPr lang="et-EE" dirty="0" err="1"/>
              <a:t>period</a:t>
            </a:r>
            <a:r>
              <a:rPr lang="et-EE" dirty="0"/>
              <a:t> </a:t>
            </a:r>
            <a:r>
              <a:rPr lang="et-EE" dirty="0" err="1"/>
              <a:t>is</a:t>
            </a:r>
            <a:r>
              <a:rPr lang="et-EE" dirty="0"/>
              <a:t> 2025-2026.</a:t>
            </a:r>
          </a:p>
        </p:txBody>
      </p:sp>
      <p:sp>
        <p:nvSpPr>
          <p:cNvPr id="4" name="Slaidinumbri kohatäide 3"/>
          <p:cNvSpPr>
            <a:spLocks noGrp="1"/>
          </p:cNvSpPr>
          <p:nvPr>
            <p:ph type="sldNum" sz="quarter" idx="5"/>
          </p:nvPr>
        </p:nvSpPr>
        <p:spPr/>
        <p:txBody>
          <a:bodyPr/>
          <a:lstStyle/>
          <a:p>
            <a:fld id="{AF8EDBAE-8168-4EA2-A980-22FF25700579}" type="slidenum">
              <a:rPr lang="et-EE" smtClean="0"/>
              <a:t>4</a:t>
            </a:fld>
            <a:endParaRPr lang="et-EE"/>
          </a:p>
        </p:txBody>
      </p:sp>
    </p:spTree>
    <p:extLst>
      <p:ext uri="{BB962C8B-B14F-4D97-AF65-F5344CB8AC3E}">
        <p14:creationId xmlns:p14="http://schemas.microsoft.com/office/powerpoint/2010/main" val="100701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indent="0">
              <a:buFont typeface="Arial" panose="020B0604020202020204" pitchFamily="34" charset="0"/>
              <a:buNone/>
            </a:pPr>
            <a:r>
              <a:rPr lang="et-EE" sz="1200" b="0" dirty="0"/>
              <a:t>* In </a:t>
            </a:r>
            <a:r>
              <a:rPr lang="et-EE" sz="1200" b="0" dirty="0" err="1"/>
              <a:t>case</a:t>
            </a:r>
            <a:r>
              <a:rPr lang="et-EE" sz="1200" b="0" dirty="0"/>
              <a:t> of </a:t>
            </a:r>
            <a:r>
              <a:rPr lang="en-US" dirty="0"/>
              <a:t>a later start date</a:t>
            </a:r>
            <a:r>
              <a:rPr lang="et-EE" dirty="0"/>
              <a:t>, </a:t>
            </a:r>
            <a:r>
              <a:rPr lang="en-US" dirty="0"/>
              <a:t>the end date of the project will not be extended.</a:t>
            </a:r>
            <a:endParaRPr lang="et-EE" sz="1200" b="0" dirty="0"/>
          </a:p>
        </p:txBody>
      </p:sp>
      <p:sp>
        <p:nvSpPr>
          <p:cNvPr id="4" name="Slaidinumbri kohatäide 3"/>
          <p:cNvSpPr>
            <a:spLocks noGrp="1"/>
          </p:cNvSpPr>
          <p:nvPr>
            <p:ph type="sldNum" sz="quarter" idx="5"/>
          </p:nvPr>
        </p:nvSpPr>
        <p:spPr/>
        <p:txBody>
          <a:bodyPr/>
          <a:lstStyle/>
          <a:p>
            <a:fld id="{AF8EDBAE-8168-4EA2-A980-22FF25700579}" type="slidenum">
              <a:rPr lang="et-EE" smtClean="0"/>
              <a:t>5</a:t>
            </a:fld>
            <a:endParaRPr lang="et-EE"/>
          </a:p>
        </p:txBody>
      </p:sp>
    </p:spTree>
    <p:extLst>
      <p:ext uri="{BB962C8B-B14F-4D97-AF65-F5344CB8AC3E}">
        <p14:creationId xmlns:p14="http://schemas.microsoft.com/office/powerpoint/2010/main" val="653577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t-EE" sz="1200" b="0" dirty="0"/>
              <a:t>* In </a:t>
            </a:r>
            <a:r>
              <a:rPr lang="en-GB" sz="1200" b="0" noProof="0" dirty="0"/>
              <a:t>case</a:t>
            </a:r>
            <a:r>
              <a:rPr lang="et-EE" sz="1200" b="0" dirty="0"/>
              <a:t> of </a:t>
            </a:r>
            <a:r>
              <a:rPr lang="en-GB" noProof="0" dirty="0"/>
              <a:t>a later start </a:t>
            </a:r>
            <a:r>
              <a:rPr lang="en-US" dirty="0"/>
              <a:t>date</a:t>
            </a:r>
            <a:r>
              <a:rPr lang="et-EE" dirty="0"/>
              <a:t>, </a:t>
            </a:r>
            <a:r>
              <a:rPr lang="en-GB" noProof="0" dirty="0"/>
              <a:t>the end date of the project will not be extended</a:t>
            </a:r>
            <a:r>
              <a:rPr lang="en-US" dirty="0"/>
              <a:t>.</a:t>
            </a:r>
            <a:endParaRPr lang="et-E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noProof="0" dirty="0"/>
              <a:t>** In justified cases, it is possible to apply for an exception for leading the project while working at the institution on a part-time basis (minimum 0.2).</a:t>
            </a:r>
          </a:p>
          <a:p>
            <a:pPr marL="0" indent="0">
              <a:buFont typeface="Arial" panose="020B0604020202020204" pitchFamily="34" charset="0"/>
              <a:buNone/>
            </a:pPr>
            <a:endParaRPr lang="et-EE" sz="1200" b="0" dirty="0"/>
          </a:p>
        </p:txBody>
      </p:sp>
      <p:sp>
        <p:nvSpPr>
          <p:cNvPr id="4" name="Slaidinumbri kohatäide 3"/>
          <p:cNvSpPr>
            <a:spLocks noGrp="1"/>
          </p:cNvSpPr>
          <p:nvPr>
            <p:ph type="sldNum" sz="quarter" idx="5"/>
          </p:nvPr>
        </p:nvSpPr>
        <p:spPr/>
        <p:txBody>
          <a:bodyPr/>
          <a:lstStyle/>
          <a:p>
            <a:fld id="{AF8EDBAE-8168-4EA2-A980-22FF25700579}" type="slidenum">
              <a:rPr lang="et-EE" smtClean="0"/>
              <a:t>7</a:t>
            </a:fld>
            <a:endParaRPr lang="et-EE"/>
          </a:p>
        </p:txBody>
      </p:sp>
    </p:spTree>
    <p:extLst>
      <p:ext uri="{BB962C8B-B14F-4D97-AF65-F5344CB8AC3E}">
        <p14:creationId xmlns:p14="http://schemas.microsoft.com/office/powerpoint/2010/main" val="250473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indent="0">
              <a:buFont typeface="Arial" panose="020B0604020202020204" pitchFamily="34" charset="0"/>
              <a:buNone/>
            </a:pPr>
            <a:r>
              <a:rPr lang="en-GB" sz="1200" b="0" noProof="0" dirty="0"/>
              <a:t>The size of the salary shall be determined by the institution.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t-EE" sz="1200" b="0" noProof="0" dirty="0"/>
              <a:t>T</a:t>
            </a:r>
            <a:r>
              <a:rPr lang="en-GB" sz="1200" b="0" noProof="0" dirty="0"/>
              <a:t>he institution is also responsible for keeping an eye on the accounting records of the </a:t>
            </a:r>
            <a:r>
              <a:rPr lang="et-EE" sz="1200" b="0" noProof="0" dirty="0"/>
              <a:t>grant</a:t>
            </a:r>
            <a:r>
              <a:rPr lang="en-GB" sz="1200" b="0" noProof="0" dirty="0"/>
              <a:t>.</a:t>
            </a:r>
            <a:endParaRPr lang="et-EE" sz="1200" b="0" dirty="0"/>
          </a:p>
          <a:p>
            <a:r>
              <a:rPr lang="en-GB" noProof="0" dirty="0"/>
              <a:t>Fixed grant amounts (incl. overhead):</a:t>
            </a:r>
          </a:p>
          <a:p>
            <a:r>
              <a:rPr lang="et-EE" dirty="0"/>
              <a:t>PSG I </a:t>
            </a:r>
            <a:r>
              <a:rPr lang="it-IT" dirty="0"/>
              <a:t>72</a:t>
            </a:r>
            <a:r>
              <a:rPr lang="et-EE" dirty="0"/>
              <a:t>,</a:t>
            </a:r>
            <a:r>
              <a:rPr lang="it-IT" dirty="0"/>
              <a:t>000</a:t>
            </a:r>
            <a:r>
              <a:rPr lang="et-EE" dirty="0"/>
              <a:t>;</a:t>
            </a:r>
            <a:r>
              <a:rPr lang="it-IT" dirty="0"/>
              <a:t> </a:t>
            </a:r>
            <a:r>
              <a:rPr lang="et-EE" dirty="0"/>
              <a:t>P</a:t>
            </a:r>
            <a:r>
              <a:rPr lang="it-IT" dirty="0"/>
              <a:t>SG II 76</a:t>
            </a:r>
            <a:r>
              <a:rPr lang="et-EE" dirty="0"/>
              <a:t>,</a:t>
            </a:r>
            <a:r>
              <a:rPr lang="it-IT" dirty="0"/>
              <a:t>000</a:t>
            </a:r>
            <a:r>
              <a:rPr lang="et-EE" dirty="0"/>
              <a:t>;</a:t>
            </a:r>
            <a:r>
              <a:rPr lang="it-IT" dirty="0"/>
              <a:t> </a:t>
            </a:r>
            <a:r>
              <a:rPr lang="et-EE" dirty="0"/>
              <a:t>P</a:t>
            </a:r>
            <a:r>
              <a:rPr lang="it-IT" dirty="0"/>
              <a:t>SG III 110</a:t>
            </a:r>
            <a:r>
              <a:rPr lang="et-EE" dirty="0"/>
              <a:t>,</a:t>
            </a:r>
            <a:r>
              <a:rPr lang="it-IT" dirty="0"/>
              <a:t>000</a:t>
            </a:r>
            <a:r>
              <a:rPr lang="et-EE" dirty="0"/>
              <a:t>;</a:t>
            </a:r>
            <a:r>
              <a:rPr lang="it-IT" dirty="0"/>
              <a:t> </a:t>
            </a:r>
            <a:r>
              <a:rPr lang="et-EE" dirty="0"/>
              <a:t>P</a:t>
            </a:r>
            <a:r>
              <a:rPr lang="it-IT" dirty="0"/>
              <a:t>SG IV 117</a:t>
            </a:r>
            <a:r>
              <a:rPr lang="et-EE" dirty="0"/>
              <a:t>,</a:t>
            </a:r>
            <a:r>
              <a:rPr lang="it-IT" dirty="0"/>
              <a:t>000</a:t>
            </a:r>
            <a:r>
              <a:rPr lang="et-EE" dirty="0"/>
              <a:t>;</a:t>
            </a:r>
          </a:p>
          <a:p>
            <a:r>
              <a:rPr lang="et-EE" dirty="0"/>
              <a:t>PRG I 177,200; PRG II 192,400 ; PRG III 249,750; PRG IV 270,000</a:t>
            </a:r>
          </a:p>
        </p:txBody>
      </p:sp>
      <p:sp>
        <p:nvSpPr>
          <p:cNvPr id="4" name="Slaidinumbri kohatäide 3"/>
          <p:cNvSpPr>
            <a:spLocks noGrp="1"/>
          </p:cNvSpPr>
          <p:nvPr>
            <p:ph type="sldNum" sz="quarter" idx="5"/>
          </p:nvPr>
        </p:nvSpPr>
        <p:spPr/>
        <p:txBody>
          <a:bodyPr/>
          <a:lstStyle/>
          <a:p>
            <a:fld id="{AF8EDBAE-8168-4EA2-A980-22FF25700579}" type="slidenum">
              <a:rPr lang="et-EE" smtClean="0"/>
              <a:t>8</a:t>
            </a:fld>
            <a:endParaRPr lang="et-EE"/>
          </a:p>
        </p:txBody>
      </p:sp>
    </p:spTree>
    <p:extLst>
      <p:ext uri="{BB962C8B-B14F-4D97-AF65-F5344CB8AC3E}">
        <p14:creationId xmlns:p14="http://schemas.microsoft.com/office/powerpoint/2010/main" val="1311383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t-EE" dirty="0"/>
          </a:p>
        </p:txBody>
      </p:sp>
      <p:sp>
        <p:nvSpPr>
          <p:cNvPr id="4" name="Slaidinumbri kohatäide 3"/>
          <p:cNvSpPr>
            <a:spLocks noGrp="1"/>
          </p:cNvSpPr>
          <p:nvPr>
            <p:ph type="sldNum" sz="quarter" idx="5"/>
          </p:nvPr>
        </p:nvSpPr>
        <p:spPr/>
        <p:txBody>
          <a:bodyPr/>
          <a:lstStyle/>
          <a:p>
            <a:fld id="{AF8EDBAE-8168-4EA2-A980-22FF25700579}" type="slidenum">
              <a:rPr lang="et-EE" smtClean="0"/>
              <a:t>10</a:t>
            </a:fld>
            <a:endParaRPr lang="et-EE"/>
          </a:p>
        </p:txBody>
      </p:sp>
    </p:spTree>
    <p:extLst>
      <p:ext uri="{BB962C8B-B14F-4D97-AF65-F5344CB8AC3E}">
        <p14:creationId xmlns:p14="http://schemas.microsoft.com/office/powerpoint/2010/main" val="2498957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err="1"/>
              <a:t>Analyse</a:t>
            </a:r>
            <a:r>
              <a:rPr lang="et-EE" dirty="0"/>
              <a:t> </a:t>
            </a:r>
            <a:r>
              <a:rPr lang="en-US" dirty="0"/>
              <a:t>what ethical aspects the project deals with</a:t>
            </a:r>
            <a:r>
              <a:rPr lang="et-EE" dirty="0"/>
              <a:t>. </a:t>
            </a:r>
            <a:r>
              <a:rPr lang="et-EE" dirty="0" err="1"/>
              <a:t>Be</a:t>
            </a:r>
            <a:r>
              <a:rPr lang="et-EE" dirty="0"/>
              <a:t> as </a:t>
            </a:r>
            <a:r>
              <a:rPr lang="et-EE" dirty="0" err="1"/>
              <a:t>detialied</a:t>
            </a:r>
            <a:r>
              <a:rPr lang="et-EE" dirty="0"/>
              <a:t> as </a:t>
            </a:r>
            <a:r>
              <a:rPr lang="et-EE" dirty="0" err="1"/>
              <a:t>possible</a:t>
            </a:r>
            <a:r>
              <a:rPr lang="et-EE" dirty="0"/>
              <a:t> and </a:t>
            </a:r>
            <a:r>
              <a:rPr lang="et-EE" dirty="0" err="1"/>
              <a:t>use</a:t>
            </a:r>
            <a:r>
              <a:rPr lang="et-EE" dirty="0"/>
              <a:t> </a:t>
            </a:r>
            <a:r>
              <a:rPr lang="et-EE" dirty="0" err="1"/>
              <a:t>the</a:t>
            </a:r>
            <a:r>
              <a:rPr lang="et-EE" dirty="0"/>
              <a:t> </a:t>
            </a:r>
            <a:r>
              <a:rPr lang="et-EE" dirty="0" err="1"/>
              <a:t>guidelines</a:t>
            </a:r>
            <a:r>
              <a:rPr lang="et-EE" dirty="0"/>
              <a:t>. </a:t>
            </a:r>
          </a:p>
          <a:p>
            <a:r>
              <a:rPr lang="en-US" dirty="0">
                <a:effectLst/>
              </a:rPr>
              <a:t>Marten </a:t>
            </a:r>
            <a:r>
              <a:rPr lang="en-US" dirty="0" err="1">
                <a:effectLst/>
              </a:rPr>
              <a:t>Juurik</a:t>
            </a:r>
            <a:r>
              <a:rPr lang="et-EE" dirty="0">
                <a:effectLst/>
              </a:rPr>
              <a:t> </a:t>
            </a:r>
            <a:r>
              <a:rPr lang="en-US" dirty="0">
                <a:effectLst/>
              </a:rPr>
              <a:t>Head of the Area of Research Integrity</a:t>
            </a:r>
            <a:r>
              <a:rPr lang="et-EE" dirty="0">
                <a:effectLst/>
              </a:rPr>
              <a:t> </a:t>
            </a:r>
            <a:r>
              <a:rPr lang="en-US" u="sng" dirty="0">
                <a:solidFill>
                  <a:srgbClr val="803079"/>
                </a:solidFill>
                <a:effectLst/>
                <a:hlinkClick r:id="rId3"/>
              </a:rPr>
              <a:t>marten.juurik@etag.ee</a:t>
            </a:r>
            <a:endParaRPr lang="et-EE" dirty="0"/>
          </a:p>
        </p:txBody>
      </p:sp>
      <p:sp>
        <p:nvSpPr>
          <p:cNvPr id="4" name="Slaidinumbri kohatäide 3"/>
          <p:cNvSpPr>
            <a:spLocks noGrp="1"/>
          </p:cNvSpPr>
          <p:nvPr>
            <p:ph type="sldNum" sz="quarter" idx="5"/>
          </p:nvPr>
        </p:nvSpPr>
        <p:spPr/>
        <p:txBody>
          <a:bodyPr/>
          <a:lstStyle/>
          <a:p>
            <a:fld id="{AF8EDBAE-8168-4EA2-A980-22FF25700579}" type="slidenum">
              <a:rPr lang="et-EE" smtClean="0"/>
              <a:t>11</a:t>
            </a:fld>
            <a:endParaRPr lang="et-EE"/>
          </a:p>
        </p:txBody>
      </p:sp>
    </p:spTree>
    <p:extLst>
      <p:ext uri="{BB962C8B-B14F-4D97-AF65-F5344CB8AC3E}">
        <p14:creationId xmlns:p14="http://schemas.microsoft.com/office/powerpoint/2010/main" val="4240902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t-EE" dirty="0"/>
          </a:p>
        </p:txBody>
      </p:sp>
      <p:sp>
        <p:nvSpPr>
          <p:cNvPr id="4" name="Slaidinumbri kohatäide 3"/>
          <p:cNvSpPr>
            <a:spLocks noGrp="1"/>
          </p:cNvSpPr>
          <p:nvPr>
            <p:ph type="sldNum" sz="quarter" idx="5"/>
          </p:nvPr>
        </p:nvSpPr>
        <p:spPr/>
        <p:txBody>
          <a:bodyPr/>
          <a:lstStyle/>
          <a:p>
            <a:fld id="{AF8EDBAE-8168-4EA2-A980-22FF25700579}" type="slidenum">
              <a:rPr lang="et-EE" smtClean="0"/>
              <a:t>12</a:t>
            </a:fld>
            <a:endParaRPr lang="et-EE"/>
          </a:p>
        </p:txBody>
      </p:sp>
    </p:spTree>
    <p:extLst>
      <p:ext uri="{BB962C8B-B14F-4D97-AF65-F5344CB8AC3E}">
        <p14:creationId xmlns:p14="http://schemas.microsoft.com/office/powerpoint/2010/main" val="1931166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a:t>
            </a:r>
            <a:r>
              <a:rPr lang="et-EE" dirty="0" err="1"/>
              <a:t>Inappropriate</a:t>
            </a:r>
            <a:r>
              <a:rPr lang="et-EE" dirty="0"/>
              <a:t>“ </a:t>
            </a:r>
            <a:r>
              <a:rPr lang="et-EE" dirty="0" err="1"/>
              <a:t>rating</a:t>
            </a:r>
            <a:r>
              <a:rPr lang="et-EE" dirty="0"/>
              <a:t> </a:t>
            </a:r>
            <a:r>
              <a:rPr lang="et-EE" dirty="0" err="1"/>
              <a:t>is</a:t>
            </a:r>
            <a:r>
              <a:rPr lang="et-EE" dirty="0"/>
              <a:t> no </a:t>
            </a:r>
            <a:r>
              <a:rPr lang="et-EE" dirty="0" err="1"/>
              <a:t>longer</a:t>
            </a:r>
            <a:r>
              <a:rPr lang="et-EE" dirty="0"/>
              <a:t> in </a:t>
            </a:r>
            <a:r>
              <a:rPr lang="et-EE" dirty="0" err="1"/>
              <a:t>use</a:t>
            </a:r>
            <a:r>
              <a:rPr lang="et-EE" dirty="0"/>
              <a:t> in </a:t>
            </a:r>
            <a:r>
              <a:rPr lang="et-EE" dirty="0" err="1"/>
              <a:t>evaluating</a:t>
            </a:r>
            <a:r>
              <a:rPr lang="et-EE" dirty="0"/>
              <a:t> </a:t>
            </a:r>
            <a:r>
              <a:rPr lang="et-EE" dirty="0" err="1"/>
              <a:t>research</a:t>
            </a:r>
            <a:r>
              <a:rPr lang="et-EE" dirty="0"/>
              <a:t> </a:t>
            </a:r>
            <a:r>
              <a:rPr lang="et-EE" dirty="0" err="1"/>
              <a:t>ethics</a:t>
            </a:r>
            <a:r>
              <a:rPr lang="et-EE" dirty="0"/>
              <a:t> and </a:t>
            </a:r>
            <a:r>
              <a:rPr lang="et-EE" dirty="0" err="1"/>
              <a:t>data</a:t>
            </a:r>
            <a:r>
              <a:rPr lang="et-EE" dirty="0"/>
              <a:t> </a:t>
            </a:r>
            <a:r>
              <a:rPr lang="et-EE" dirty="0" err="1"/>
              <a:t>management</a:t>
            </a:r>
            <a:r>
              <a:rPr lang="et-EE" dirty="0"/>
              <a:t>.</a:t>
            </a:r>
          </a:p>
        </p:txBody>
      </p:sp>
      <p:sp>
        <p:nvSpPr>
          <p:cNvPr id="4" name="Slaidinumbri kohatäide 3"/>
          <p:cNvSpPr>
            <a:spLocks noGrp="1"/>
          </p:cNvSpPr>
          <p:nvPr>
            <p:ph type="sldNum" sz="quarter" idx="5"/>
          </p:nvPr>
        </p:nvSpPr>
        <p:spPr/>
        <p:txBody>
          <a:bodyPr/>
          <a:lstStyle/>
          <a:p>
            <a:fld id="{AF8EDBAE-8168-4EA2-A980-22FF25700579}" type="slidenum">
              <a:rPr lang="et-EE" smtClean="0"/>
              <a:t>13</a:t>
            </a:fld>
            <a:endParaRPr lang="et-EE"/>
          </a:p>
        </p:txBody>
      </p:sp>
    </p:spTree>
    <p:extLst>
      <p:ext uri="{BB962C8B-B14F-4D97-AF65-F5344CB8AC3E}">
        <p14:creationId xmlns:p14="http://schemas.microsoft.com/office/powerpoint/2010/main" val="311496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BE8BEC9-B7F2-42F4-AC73-3B6FED11B8BD}"/>
              </a:ext>
            </a:extLst>
          </p:cNvPr>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p>
        </p:txBody>
      </p:sp>
      <p:sp>
        <p:nvSpPr>
          <p:cNvPr id="3" name="Alapealkiri 2">
            <a:extLst>
              <a:ext uri="{FF2B5EF4-FFF2-40B4-BE49-F238E27FC236}">
                <a16:creationId xmlns:a16="http://schemas.microsoft.com/office/drawing/2014/main" id="{D75C8A5D-D56B-4E77-831B-92DF4D36A5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p>
        </p:txBody>
      </p:sp>
      <p:sp>
        <p:nvSpPr>
          <p:cNvPr id="4" name="Kuupäeva kohatäide 3">
            <a:extLst>
              <a:ext uri="{FF2B5EF4-FFF2-40B4-BE49-F238E27FC236}">
                <a16:creationId xmlns:a16="http://schemas.microsoft.com/office/drawing/2014/main" id="{21DC1D76-B5E6-4C7A-9E6B-557DEC4803F8}"/>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5" name="Jaluse kohatäide 4">
            <a:extLst>
              <a:ext uri="{FF2B5EF4-FFF2-40B4-BE49-F238E27FC236}">
                <a16:creationId xmlns:a16="http://schemas.microsoft.com/office/drawing/2014/main" id="{B7670C71-CBB1-48E2-83C4-2A1688686BC9}"/>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B02C336B-808F-4C4B-998A-C594B07E0C57}"/>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104627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AFDA109-F9EE-4D0E-A3D3-146836C34BA9}"/>
              </a:ext>
            </a:extLst>
          </p:cNvPr>
          <p:cNvSpPr>
            <a:spLocks noGrp="1"/>
          </p:cNvSpPr>
          <p:nvPr>
            <p:ph type="title"/>
          </p:nvPr>
        </p:nvSpPr>
        <p:spPr/>
        <p:txBody>
          <a:bodyPr/>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B61CC854-D8B7-4958-98F9-7D6A6C6891D3}"/>
              </a:ext>
            </a:extLst>
          </p:cNvPr>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DE4118B9-62C6-4891-A564-54A73AC67B8F}"/>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5" name="Jaluse kohatäide 4">
            <a:extLst>
              <a:ext uri="{FF2B5EF4-FFF2-40B4-BE49-F238E27FC236}">
                <a16:creationId xmlns:a16="http://schemas.microsoft.com/office/drawing/2014/main" id="{F5117214-2976-483B-8428-57AC1D2B0352}"/>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399CFB35-8D5B-4C21-A1FF-29C48FE15903}"/>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3321034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a:extLst>
              <a:ext uri="{FF2B5EF4-FFF2-40B4-BE49-F238E27FC236}">
                <a16:creationId xmlns:a16="http://schemas.microsoft.com/office/drawing/2014/main" id="{AA003DE9-A1B0-4B42-9C2D-95CB832B5DF6}"/>
              </a:ext>
            </a:extLst>
          </p:cNvPr>
          <p:cNvSpPr>
            <a:spLocks noGrp="1"/>
          </p:cNvSpPr>
          <p:nvPr>
            <p:ph type="title" orient="vert"/>
          </p:nvPr>
        </p:nvSpPr>
        <p:spPr>
          <a:xfrm>
            <a:off x="8724900" y="365125"/>
            <a:ext cx="2628900" cy="5811838"/>
          </a:xfrm>
        </p:spPr>
        <p:txBody>
          <a:bodyPr vert="eaVert"/>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B40CFB0B-C7A1-4694-87D3-033FCB426325}"/>
              </a:ext>
            </a:extLst>
          </p:cNvPr>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600B324D-E1DA-42E0-AA95-A8E7D19054FB}"/>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5" name="Jaluse kohatäide 4">
            <a:extLst>
              <a:ext uri="{FF2B5EF4-FFF2-40B4-BE49-F238E27FC236}">
                <a16:creationId xmlns:a16="http://schemas.microsoft.com/office/drawing/2014/main" id="{FFEA5009-5985-4F6B-A648-8F2BD03F9F38}"/>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B1C7BCF0-E2C0-4D4B-9782-50D1B4EF68EA}"/>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1060032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695CB1E-45AE-4B30-BD6B-2AFBD6624310}"/>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4ECC22CD-E82A-4A2F-ADCE-ACA89D90C30C}"/>
              </a:ext>
            </a:extLst>
          </p:cNvPr>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B6A3CF32-55B2-4375-A75B-CE1586A64D28}"/>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5" name="Jaluse kohatäide 4">
            <a:extLst>
              <a:ext uri="{FF2B5EF4-FFF2-40B4-BE49-F238E27FC236}">
                <a16:creationId xmlns:a16="http://schemas.microsoft.com/office/drawing/2014/main" id="{1B367085-3714-40F5-91EE-CC05FB06F27D}"/>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C9BB2195-645A-45D0-997B-05CB42996451}"/>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154341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E6B9838-33EA-47C8-A5B0-B22DC2F127AB}"/>
              </a:ext>
            </a:extLst>
          </p:cNvPr>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p>
        </p:txBody>
      </p:sp>
      <p:sp>
        <p:nvSpPr>
          <p:cNvPr id="3" name="Teksti kohatäide 2">
            <a:extLst>
              <a:ext uri="{FF2B5EF4-FFF2-40B4-BE49-F238E27FC236}">
                <a16:creationId xmlns:a16="http://schemas.microsoft.com/office/drawing/2014/main" id="{9CC453E0-8CEF-43D7-A543-98843D75B6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Kuupäeva kohatäide 3">
            <a:extLst>
              <a:ext uri="{FF2B5EF4-FFF2-40B4-BE49-F238E27FC236}">
                <a16:creationId xmlns:a16="http://schemas.microsoft.com/office/drawing/2014/main" id="{3E432173-88DA-4E66-A78B-587F7B3303C6}"/>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5" name="Jaluse kohatäide 4">
            <a:extLst>
              <a:ext uri="{FF2B5EF4-FFF2-40B4-BE49-F238E27FC236}">
                <a16:creationId xmlns:a16="http://schemas.microsoft.com/office/drawing/2014/main" id="{E2732D71-0BDB-4F34-A945-FBB70282B49D}"/>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772F28B0-5903-421F-841F-C900E630D714}"/>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314746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581F319-FBB0-48A0-AA96-E77FE92C66CF}"/>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56A70656-F951-4323-9AF3-DB01919CAD10}"/>
              </a:ext>
            </a:extLst>
          </p:cNvPr>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a:extLst>
              <a:ext uri="{FF2B5EF4-FFF2-40B4-BE49-F238E27FC236}">
                <a16:creationId xmlns:a16="http://schemas.microsoft.com/office/drawing/2014/main" id="{E8ECF20D-F63E-4A0E-9BBD-DAC9A427BF96}"/>
              </a:ext>
            </a:extLst>
          </p:cNvPr>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a:extLst>
              <a:ext uri="{FF2B5EF4-FFF2-40B4-BE49-F238E27FC236}">
                <a16:creationId xmlns:a16="http://schemas.microsoft.com/office/drawing/2014/main" id="{132C9ECE-B5C7-4D42-BD3F-C12F67AC05BE}"/>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6" name="Jaluse kohatäide 5">
            <a:extLst>
              <a:ext uri="{FF2B5EF4-FFF2-40B4-BE49-F238E27FC236}">
                <a16:creationId xmlns:a16="http://schemas.microsoft.com/office/drawing/2014/main" id="{CFADC1CD-5DBE-4A9B-B269-EEA6FA31D068}"/>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CEDC1C84-5BA2-4AD1-8D03-8459C8F39FA3}"/>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119233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96F1715-5887-47C3-B408-F1037614D28A}"/>
              </a:ext>
            </a:extLst>
          </p:cNvPr>
          <p:cNvSpPr>
            <a:spLocks noGrp="1"/>
          </p:cNvSpPr>
          <p:nvPr>
            <p:ph type="title"/>
          </p:nvPr>
        </p:nvSpPr>
        <p:spPr>
          <a:xfrm>
            <a:off x="839788" y="365125"/>
            <a:ext cx="10515600" cy="1325563"/>
          </a:xfrm>
        </p:spPr>
        <p:txBody>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73A13361-29CE-4391-BB62-EB80AE0E32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a:extLst>
              <a:ext uri="{FF2B5EF4-FFF2-40B4-BE49-F238E27FC236}">
                <a16:creationId xmlns:a16="http://schemas.microsoft.com/office/drawing/2014/main" id="{ECF9EF2C-2BA8-4D33-A069-37B683A8442F}"/>
              </a:ext>
            </a:extLst>
          </p:cNvPr>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a:extLst>
              <a:ext uri="{FF2B5EF4-FFF2-40B4-BE49-F238E27FC236}">
                <a16:creationId xmlns:a16="http://schemas.microsoft.com/office/drawing/2014/main" id="{81DB60CD-C2A3-4DD1-8EE1-C83514D7F4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a:extLst>
              <a:ext uri="{FF2B5EF4-FFF2-40B4-BE49-F238E27FC236}">
                <a16:creationId xmlns:a16="http://schemas.microsoft.com/office/drawing/2014/main" id="{C0D01298-0555-4DBB-99F9-0B5DCE6172AC}"/>
              </a:ext>
            </a:extLst>
          </p:cNvPr>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a:extLst>
              <a:ext uri="{FF2B5EF4-FFF2-40B4-BE49-F238E27FC236}">
                <a16:creationId xmlns:a16="http://schemas.microsoft.com/office/drawing/2014/main" id="{DA19E345-5116-4D3C-AA83-01C5EAAB33A0}"/>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8" name="Jaluse kohatäide 7">
            <a:extLst>
              <a:ext uri="{FF2B5EF4-FFF2-40B4-BE49-F238E27FC236}">
                <a16:creationId xmlns:a16="http://schemas.microsoft.com/office/drawing/2014/main" id="{DD2C883B-8BBA-47FC-990E-C25025B9E176}"/>
              </a:ext>
            </a:extLst>
          </p:cNvPr>
          <p:cNvSpPr>
            <a:spLocks noGrp="1"/>
          </p:cNvSpPr>
          <p:nvPr>
            <p:ph type="ftr" sz="quarter" idx="11"/>
          </p:nvPr>
        </p:nvSpPr>
        <p:spPr/>
        <p:txBody>
          <a:bodyPr/>
          <a:lstStyle/>
          <a:p>
            <a:endParaRPr lang="et-EE"/>
          </a:p>
        </p:txBody>
      </p:sp>
      <p:sp>
        <p:nvSpPr>
          <p:cNvPr id="9" name="Slaidinumbri kohatäide 8">
            <a:extLst>
              <a:ext uri="{FF2B5EF4-FFF2-40B4-BE49-F238E27FC236}">
                <a16:creationId xmlns:a16="http://schemas.microsoft.com/office/drawing/2014/main" id="{84A7C243-4C7C-4B7E-A881-C02C23652BFF}"/>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196293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8B195B8-7D3C-45B0-B907-8FAB0B2516B0}"/>
              </a:ext>
            </a:extLst>
          </p:cNvPr>
          <p:cNvSpPr>
            <a:spLocks noGrp="1"/>
          </p:cNvSpPr>
          <p:nvPr>
            <p:ph type="title"/>
          </p:nvPr>
        </p:nvSpPr>
        <p:spPr/>
        <p:txBody>
          <a:bodyPr/>
          <a:lstStyle/>
          <a:p>
            <a:r>
              <a:rPr lang="et-EE"/>
              <a:t>Klõpsake juhteksemplari pealkirja laadi redigeerimiseks</a:t>
            </a:r>
          </a:p>
        </p:txBody>
      </p:sp>
      <p:sp>
        <p:nvSpPr>
          <p:cNvPr id="3" name="Kuupäeva kohatäide 2">
            <a:extLst>
              <a:ext uri="{FF2B5EF4-FFF2-40B4-BE49-F238E27FC236}">
                <a16:creationId xmlns:a16="http://schemas.microsoft.com/office/drawing/2014/main" id="{687EB33C-570A-4FEE-A8F6-B9B70B03B70C}"/>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4" name="Jaluse kohatäide 3">
            <a:extLst>
              <a:ext uri="{FF2B5EF4-FFF2-40B4-BE49-F238E27FC236}">
                <a16:creationId xmlns:a16="http://schemas.microsoft.com/office/drawing/2014/main" id="{50F7001A-401F-48BA-B5FF-DC4E31B24640}"/>
              </a:ext>
            </a:extLst>
          </p:cNvPr>
          <p:cNvSpPr>
            <a:spLocks noGrp="1"/>
          </p:cNvSpPr>
          <p:nvPr>
            <p:ph type="ftr" sz="quarter" idx="11"/>
          </p:nvPr>
        </p:nvSpPr>
        <p:spPr/>
        <p:txBody>
          <a:bodyPr/>
          <a:lstStyle/>
          <a:p>
            <a:endParaRPr lang="et-EE"/>
          </a:p>
        </p:txBody>
      </p:sp>
      <p:sp>
        <p:nvSpPr>
          <p:cNvPr id="5" name="Slaidinumbri kohatäide 4">
            <a:extLst>
              <a:ext uri="{FF2B5EF4-FFF2-40B4-BE49-F238E27FC236}">
                <a16:creationId xmlns:a16="http://schemas.microsoft.com/office/drawing/2014/main" id="{5482882D-F1BF-40E1-BE80-8F701C40777D}"/>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1782666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a:extLst>
              <a:ext uri="{FF2B5EF4-FFF2-40B4-BE49-F238E27FC236}">
                <a16:creationId xmlns:a16="http://schemas.microsoft.com/office/drawing/2014/main" id="{0DE6FE75-1842-45DB-893B-3CA6709D20E8}"/>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3" name="Jaluse kohatäide 2">
            <a:extLst>
              <a:ext uri="{FF2B5EF4-FFF2-40B4-BE49-F238E27FC236}">
                <a16:creationId xmlns:a16="http://schemas.microsoft.com/office/drawing/2014/main" id="{C13D5CC4-7467-40FF-A0C4-EDF89F648782}"/>
              </a:ext>
            </a:extLst>
          </p:cNvPr>
          <p:cNvSpPr>
            <a:spLocks noGrp="1"/>
          </p:cNvSpPr>
          <p:nvPr>
            <p:ph type="ftr" sz="quarter" idx="11"/>
          </p:nvPr>
        </p:nvSpPr>
        <p:spPr/>
        <p:txBody>
          <a:bodyPr/>
          <a:lstStyle/>
          <a:p>
            <a:endParaRPr lang="et-EE"/>
          </a:p>
        </p:txBody>
      </p:sp>
      <p:sp>
        <p:nvSpPr>
          <p:cNvPr id="4" name="Slaidinumbri kohatäide 3">
            <a:extLst>
              <a:ext uri="{FF2B5EF4-FFF2-40B4-BE49-F238E27FC236}">
                <a16:creationId xmlns:a16="http://schemas.microsoft.com/office/drawing/2014/main" id="{D8DC70CA-AF26-4239-84D2-306201D25A27}"/>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388902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53F1814-AD6E-45AA-864A-5D3321674BCD}"/>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Sisu kohatäide 2">
            <a:extLst>
              <a:ext uri="{FF2B5EF4-FFF2-40B4-BE49-F238E27FC236}">
                <a16:creationId xmlns:a16="http://schemas.microsoft.com/office/drawing/2014/main" id="{128FEA3B-EDB9-467C-9B4A-355BC761D6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a:extLst>
              <a:ext uri="{FF2B5EF4-FFF2-40B4-BE49-F238E27FC236}">
                <a16:creationId xmlns:a16="http://schemas.microsoft.com/office/drawing/2014/main" id="{9EF764AA-D37A-4DBE-8AC4-F790A53EC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B99709AF-E97F-411C-BD3F-52D68D8FB60C}"/>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6" name="Jaluse kohatäide 5">
            <a:extLst>
              <a:ext uri="{FF2B5EF4-FFF2-40B4-BE49-F238E27FC236}">
                <a16:creationId xmlns:a16="http://schemas.microsoft.com/office/drawing/2014/main" id="{5DAEAEB8-B19A-4A5E-A7B6-4E855DEC1BE9}"/>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3EDF4E22-4F8B-4549-A9DA-EF771F97E345}"/>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325715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2DA993C-2B96-45BB-8403-83F021281B59}"/>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Pildi kohatäide 2">
            <a:extLst>
              <a:ext uri="{FF2B5EF4-FFF2-40B4-BE49-F238E27FC236}">
                <a16:creationId xmlns:a16="http://schemas.microsoft.com/office/drawing/2014/main" id="{E93FA3FA-A046-4E8B-84D4-0A91676E2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a:extLst>
              <a:ext uri="{FF2B5EF4-FFF2-40B4-BE49-F238E27FC236}">
                <a16:creationId xmlns:a16="http://schemas.microsoft.com/office/drawing/2014/main" id="{6C937BFF-6879-41F9-B77C-EE994AC60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2FF9A333-22C5-411A-A3B7-7AFE7C046E35}"/>
              </a:ext>
            </a:extLst>
          </p:cNvPr>
          <p:cNvSpPr>
            <a:spLocks noGrp="1"/>
          </p:cNvSpPr>
          <p:nvPr>
            <p:ph type="dt" sz="half" idx="10"/>
          </p:nvPr>
        </p:nvSpPr>
        <p:spPr/>
        <p:txBody>
          <a:bodyPr/>
          <a:lstStyle/>
          <a:p>
            <a:fld id="{31454087-D029-4954-8628-2DC88E798EB8}" type="datetimeFigureOut">
              <a:rPr lang="et-EE" smtClean="0"/>
              <a:t>06.03.2023</a:t>
            </a:fld>
            <a:endParaRPr lang="et-EE"/>
          </a:p>
        </p:txBody>
      </p:sp>
      <p:sp>
        <p:nvSpPr>
          <p:cNvPr id="6" name="Jaluse kohatäide 5">
            <a:extLst>
              <a:ext uri="{FF2B5EF4-FFF2-40B4-BE49-F238E27FC236}">
                <a16:creationId xmlns:a16="http://schemas.microsoft.com/office/drawing/2014/main" id="{75455651-EDBC-4C15-8724-2FEF914C6419}"/>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EBFED5FE-24C9-40C6-90F4-9A1BFECA84E9}"/>
              </a:ext>
            </a:extLst>
          </p:cNvPr>
          <p:cNvSpPr>
            <a:spLocks noGrp="1"/>
          </p:cNvSpPr>
          <p:nvPr>
            <p:ph type="sldNum" sz="quarter" idx="12"/>
          </p:nvPr>
        </p:nvSpPr>
        <p:spPr/>
        <p:txBody>
          <a:bodyPr/>
          <a:lstStyle/>
          <a:p>
            <a:fld id="{9FA9B548-62CD-4016-BAD6-C41F02C33E02}" type="slidenum">
              <a:rPr lang="et-EE" smtClean="0"/>
              <a:t>‹#›</a:t>
            </a:fld>
            <a:endParaRPr lang="et-EE"/>
          </a:p>
        </p:txBody>
      </p:sp>
    </p:spTree>
    <p:extLst>
      <p:ext uri="{BB962C8B-B14F-4D97-AF65-F5344CB8AC3E}">
        <p14:creationId xmlns:p14="http://schemas.microsoft.com/office/powerpoint/2010/main" val="328485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772865E2-DE7E-4603-AED7-D7456D3689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F194ED73-E1B7-417C-806A-EA52B421F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C57992C5-768D-4269-A50C-11D9394236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54087-D029-4954-8628-2DC88E798EB8}" type="datetimeFigureOut">
              <a:rPr lang="et-EE" smtClean="0"/>
              <a:t>06.03.2023</a:t>
            </a:fld>
            <a:endParaRPr lang="et-EE"/>
          </a:p>
        </p:txBody>
      </p:sp>
      <p:sp>
        <p:nvSpPr>
          <p:cNvPr id="5" name="Jaluse kohatäide 4">
            <a:extLst>
              <a:ext uri="{FF2B5EF4-FFF2-40B4-BE49-F238E27FC236}">
                <a16:creationId xmlns:a16="http://schemas.microsoft.com/office/drawing/2014/main" id="{FD2052C8-B641-4253-BF59-8150407C4A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a:extLst>
              <a:ext uri="{FF2B5EF4-FFF2-40B4-BE49-F238E27FC236}">
                <a16:creationId xmlns:a16="http://schemas.microsoft.com/office/drawing/2014/main" id="{FE10545A-F36F-4C22-AA84-B99C4FC538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9B548-62CD-4016-BAD6-C41F02C33E02}" type="slidenum">
              <a:rPr lang="et-EE" smtClean="0"/>
              <a:t>‹#›</a:t>
            </a:fld>
            <a:endParaRPr lang="et-EE"/>
          </a:p>
        </p:txBody>
      </p:sp>
    </p:spTree>
    <p:extLst>
      <p:ext uri="{BB962C8B-B14F-4D97-AF65-F5344CB8AC3E}">
        <p14:creationId xmlns:p14="http://schemas.microsoft.com/office/powerpoint/2010/main" val="2529367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etag.ee/wp-content/uploads/2023/01/Eetika_Tabel_ENG_2023.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etag@etag.e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mailto:helen.post@etag.ee" TargetMode="External"/><Relationship Id="rId3" Type="http://schemas.openxmlformats.org/officeDocument/2006/relationships/hyperlink" Target="mailto:ade.kallas-kivi@etag.ee" TargetMode="External"/><Relationship Id="rId7" Type="http://schemas.openxmlformats.org/officeDocument/2006/relationships/hyperlink" Target="mailto:eveli.laats@etag.e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ellimarie.tragel@etag.ee" TargetMode="External"/><Relationship Id="rId5" Type="http://schemas.openxmlformats.org/officeDocument/2006/relationships/hyperlink" Target="mailto:raili.torga@etag.ee" TargetMode="External"/><Relationship Id="rId4" Type="http://schemas.openxmlformats.org/officeDocument/2006/relationships/hyperlink" Target="mailto:meeli.alber@etag.e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321542C-B652-4D14-B2DD-CC026EC9E325}"/>
              </a:ext>
            </a:extLst>
          </p:cNvPr>
          <p:cNvSpPr>
            <a:spLocks noGrp="1"/>
          </p:cNvSpPr>
          <p:nvPr>
            <p:ph type="ctrTitle"/>
          </p:nvPr>
        </p:nvSpPr>
        <p:spPr/>
        <p:txBody>
          <a:bodyPr>
            <a:normAutofit/>
          </a:bodyPr>
          <a:lstStyle/>
          <a:p>
            <a:r>
              <a:rPr lang="en-GB" b="1" dirty="0">
                <a:solidFill>
                  <a:srgbClr val="7030A0"/>
                </a:solidFill>
              </a:rPr>
              <a:t>Applying for </a:t>
            </a:r>
            <a:r>
              <a:rPr lang="et-EE" b="1" dirty="0">
                <a:solidFill>
                  <a:srgbClr val="7030A0"/>
                </a:solidFill>
              </a:rPr>
              <a:t>Starting and Team</a:t>
            </a:r>
            <a:r>
              <a:rPr lang="en-GB" b="1" dirty="0">
                <a:solidFill>
                  <a:srgbClr val="7030A0"/>
                </a:solidFill>
              </a:rPr>
              <a:t> Grants in 202</a:t>
            </a:r>
            <a:r>
              <a:rPr lang="et-EE" b="1" dirty="0">
                <a:solidFill>
                  <a:srgbClr val="7030A0"/>
                </a:solidFill>
              </a:rPr>
              <a:t>3</a:t>
            </a:r>
            <a:endParaRPr lang="en-GB" b="1" dirty="0">
              <a:solidFill>
                <a:srgbClr val="7030A0"/>
              </a:solidFill>
            </a:endParaRPr>
          </a:p>
        </p:txBody>
      </p:sp>
      <p:sp>
        <p:nvSpPr>
          <p:cNvPr id="3" name="Alapealkiri 2">
            <a:extLst>
              <a:ext uri="{FF2B5EF4-FFF2-40B4-BE49-F238E27FC236}">
                <a16:creationId xmlns:a16="http://schemas.microsoft.com/office/drawing/2014/main" id="{C4106875-58FD-425B-9C33-485D95F3C978}"/>
              </a:ext>
            </a:extLst>
          </p:cNvPr>
          <p:cNvSpPr>
            <a:spLocks noGrp="1"/>
          </p:cNvSpPr>
          <p:nvPr>
            <p:ph type="subTitle" idx="1"/>
          </p:nvPr>
        </p:nvSpPr>
        <p:spPr>
          <a:xfrm>
            <a:off x="1409350" y="4429386"/>
            <a:ext cx="9258650" cy="1459685"/>
          </a:xfrm>
        </p:spPr>
        <p:txBody>
          <a:bodyPr>
            <a:normAutofit/>
          </a:bodyPr>
          <a:lstStyle/>
          <a:p>
            <a:r>
              <a:rPr lang="et-EE" dirty="0">
                <a:solidFill>
                  <a:srgbClr val="7030A0"/>
                </a:solidFill>
              </a:rPr>
              <a:t>Helen Post</a:t>
            </a:r>
          </a:p>
          <a:p>
            <a:r>
              <a:rPr lang="en-US" sz="1800" dirty="0">
                <a:solidFill>
                  <a:srgbClr val="7030A0"/>
                </a:solidFill>
              </a:rPr>
              <a:t>Head of the Field of National Research Grants</a:t>
            </a:r>
            <a:endParaRPr lang="et-EE" sz="1800" dirty="0">
              <a:solidFill>
                <a:srgbClr val="7030A0"/>
              </a:solidFill>
            </a:endParaRPr>
          </a:p>
          <a:p>
            <a:r>
              <a:rPr lang="et-EE" sz="1800" dirty="0">
                <a:solidFill>
                  <a:srgbClr val="7030A0"/>
                </a:solidFill>
              </a:rPr>
              <a:t>7 </a:t>
            </a:r>
            <a:r>
              <a:rPr lang="et-EE" sz="1800" dirty="0" err="1">
                <a:solidFill>
                  <a:srgbClr val="7030A0"/>
                </a:solidFill>
              </a:rPr>
              <a:t>March</a:t>
            </a:r>
            <a:r>
              <a:rPr lang="et-EE" sz="1800" dirty="0">
                <a:solidFill>
                  <a:srgbClr val="7030A0"/>
                </a:solidFill>
              </a:rPr>
              <a:t> 2023</a:t>
            </a:r>
          </a:p>
        </p:txBody>
      </p:sp>
    </p:spTree>
    <p:extLst>
      <p:ext uri="{BB962C8B-B14F-4D97-AF65-F5344CB8AC3E}">
        <p14:creationId xmlns:p14="http://schemas.microsoft.com/office/powerpoint/2010/main" val="3442576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6169E96-DCEC-4212-B3F9-AFA921C24FE5}"/>
              </a:ext>
            </a:extLst>
          </p:cNvPr>
          <p:cNvSpPr>
            <a:spLocks noGrp="1"/>
          </p:cNvSpPr>
          <p:nvPr>
            <p:ph type="title"/>
          </p:nvPr>
        </p:nvSpPr>
        <p:spPr>
          <a:xfrm>
            <a:off x="464835" y="318052"/>
            <a:ext cx="8780106" cy="571659"/>
          </a:xfrm>
        </p:spPr>
        <p:txBody>
          <a:bodyPr>
            <a:noAutofit/>
          </a:bodyPr>
          <a:lstStyle/>
          <a:p>
            <a:r>
              <a:rPr lang="en-GB" sz="4000" b="1" dirty="0">
                <a:solidFill>
                  <a:srgbClr val="7030A0"/>
                </a:solidFill>
              </a:rPr>
              <a:t>In the application…</a:t>
            </a:r>
          </a:p>
        </p:txBody>
      </p:sp>
      <p:sp>
        <p:nvSpPr>
          <p:cNvPr id="5" name="Sisu kohatäide 4">
            <a:extLst>
              <a:ext uri="{FF2B5EF4-FFF2-40B4-BE49-F238E27FC236}">
                <a16:creationId xmlns:a16="http://schemas.microsoft.com/office/drawing/2014/main" id="{C17050F2-A42C-4C83-BB83-723F05C08CAA}"/>
              </a:ext>
            </a:extLst>
          </p:cNvPr>
          <p:cNvSpPr>
            <a:spLocks noGrp="1"/>
          </p:cNvSpPr>
          <p:nvPr>
            <p:ph idx="1"/>
          </p:nvPr>
        </p:nvSpPr>
        <p:spPr>
          <a:xfrm>
            <a:off x="145474" y="889711"/>
            <a:ext cx="11575472" cy="5968289"/>
          </a:xfrm>
        </p:spPr>
        <p:txBody>
          <a:bodyPr>
            <a:normAutofit/>
          </a:bodyPr>
          <a:lstStyle/>
          <a:p>
            <a:endParaRPr lang="et-EE" dirty="0"/>
          </a:p>
          <a:p>
            <a:pPr algn="l">
              <a:buFont typeface="Arial" panose="020B0604020202020204" pitchFamily="34" charset="0"/>
              <a:buChar char="•"/>
            </a:pPr>
            <a:r>
              <a:rPr lang="et-EE" b="1" i="0" dirty="0">
                <a:solidFill>
                  <a:srgbClr val="7030A0"/>
                </a:solidFill>
                <a:effectLst/>
              </a:rPr>
              <a:t>NB! </a:t>
            </a:r>
            <a:r>
              <a:rPr lang="et-EE" i="0" dirty="0">
                <a:solidFill>
                  <a:srgbClr val="000000"/>
                </a:solidFill>
                <a:effectLst/>
              </a:rPr>
              <a:t>T</a:t>
            </a:r>
            <a:r>
              <a:rPr lang="en-US" i="0" dirty="0">
                <a:solidFill>
                  <a:srgbClr val="000000"/>
                </a:solidFill>
                <a:effectLst/>
              </a:rPr>
              <a:t>he application contain</a:t>
            </a:r>
            <a:r>
              <a:rPr lang="et-EE" i="0" dirty="0">
                <a:solidFill>
                  <a:srgbClr val="000000"/>
                </a:solidFill>
                <a:effectLst/>
              </a:rPr>
              <a:t>s</a:t>
            </a:r>
            <a:r>
              <a:rPr lang="en-US" i="0" dirty="0">
                <a:solidFill>
                  <a:srgbClr val="000000"/>
                </a:solidFill>
                <a:effectLst/>
              </a:rPr>
              <a:t> </a:t>
            </a:r>
            <a:r>
              <a:rPr lang="en-US" b="1" i="0" dirty="0">
                <a:solidFill>
                  <a:srgbClr val="000000"/>
                </a:solidFill>
                <a:effectLst/>
              </a:rPr>
              <a:t>automatic checks of technical details</a:t>
            </a:r>
            <a:r>
              <a:rPr lang="en-US" i="0" dirty="0">
                <a:solidFill>
                  <a:srgbClr val="000000"/>
                </a:solidFill>
                <a:effectLst/>
              </a:rPr>
              <a:t>. If the application contains an error, the application cannot be confirmed before this error is fixed. </a:t>
            </a:r>
            <a:r>
              <a:rPr lang="en-US" b="1" i="0" dirty="0">
                <a:solidFill>
                  <a:srgbClr val="000000"/>
                </a:solidFill>
                <a:effectLst/>
              </a:rPr>
              <a:t>Therefore, please give yourself enough time for the confirmation of the application!</a:t>
            </a:r>
          </a:p>
          <a:p>
            <a:r>
              <a:rPr lang="en-US" b="0" i="0" dirty="0">
                <a:effectLst/>
              </a:rPr>
              <a:t>The files that can be attached to the justification part of the application</a:t>
            </a:r>
            <a:r>
              <a:rPr lang="et-EE" b="0" i="0" dirty="0">
                <a:effectLst/>
              </a:rPr>
              <a:t> as </a:t>
            </a:r>
            <a:r>
              <a:rPr lang="et-EE" b="1" i="0" dirty="0">
                <a:effectLst/>
              </a:rPr>
              <a:t>PDF </a:t>
            </a:r>
            <a:r>
              <a:rPr lang="en-GB" b="1" i="0" dirty="0">
                <a:effectLst/>
              </a:rPr>
              <a:t>files</a:t>
            </a:r>
            <a:r>
              <a:rPr lang="en-US" b="0" i="0" dirty="0">
                <a:effectLst/>
              </a:rPr>
              <a:t> are as follows</a:t>
            </a:r>
            <a:r>
              <a:rPr lang="et-EE" b="0" i="0" dirty="0">
                <a:effectLst/>
              </a:rPr>
              <a:t>:</a:t>
            </a:r>
          </a:p>
          <a:p>
            <a:pPr marL="457200">
              <a:buFontTx/>
              <a:buChar char="-"/>
            </a:pPr>
            <a:r>
              <a:rPr lang="en-GB" sz="2400" b="0" i="0" dirty="0">
                <a:effectLst/>
              </a:rPr>
              <a:t>the list of references;</a:t>
            </a:r>
          </a:p>
          <a:p>
            <a:pPr marL="457200">
              <a:buFontTx/>
              <a:buChar char="-"/>
            </a:pPr>
            <a:r>
              <a:rPr lang="en-US" sz="2400" b="0" i="0" dirty="0">
                <a:effectLst/>
              </a:rPr>
              <a:t>timetable (e.g., Gantt chart</a:t>
            </a:r>
            <a:r>
              <a:rPr lang="en-GB" sz="2400" b="0" i="0" dirty="0">
                <a:effectLst/>
              </a:rPr>
              <a:t>, incl. </a:t>
            </a:r>
            <a:r>
              <a:rPr lang="en-GB" sz="2400" dirty="0"/>
              <a:t>deliverables and milestones</a:t>
            </a:r>
            <a:r>
              <a:rPr lang="en-US" sz="2400" b="0" i="0" dirty="0">
                <a:effectLst/>
              </a:rPr>
              <a:t>)</a:t>
            </a:r>
            <a:r>
              <a:rPr lang="et-EE" sz="2400" b="0" i="0" dirty="0">
                <a:effectLst/>
              </a:rPr>
              <a:t>;</a:t>
            </a:r>
          </a:p>
          <a:p>
            <a:pPr marL="457200">
              <a:buFontTx/>
              <a:buChar char="-"/>
            </a:pPr>
            <a:r>
              <a:rPr lang="en-US" sz="2400" b="0" i="0" dirty="0">
                <a:effectLst/>
              </a:rPr>
              <a:t>risk assessment and mitigation plan</a:t>
            </a:r>
            <a:r>
              <a:rPr lang="et-EE" sz="2400" dirty="0"/>
              <a:t> and a </a:t>
            </a:r>
            <a:r>
              <a:rPr lang="en-GB" sz="2400" dirty="0"/>
              <a:t>back-up plan</a:t>
            </a:r>
            <a:r>
              <a:rPr lang="et-EE" sz="2400" dirty="0"/>
              <a:t>.</a:t>
            </a:r>
          </a:p>
          <a:p>
            <a:pPr marL="457200">
              <a:buFontTx/>
              <a:buChar char="-"/>
            </a:pPr>
            <a:r>
              <a:rPr lang="et-EE" sz="2400" dirty="0" err="1"/>
              <a:t>figures</a:t>
            </a:r>
            <a:endParaRPr lang="et-EE" sz="2400" dirty="0"/>
          </a:p>
          <a:p>
            <a:r>
              <a:rPr lang="et-EE" b="0" i="0" dirty="0" err="1">
                <a:effectLst/>
              </a:rPr>
              <a:t>Files</a:t>
            </a:r>
            <a:r>
              <a:rPr lang="et-EE" b="0" i="0" dirty="0">
                <a:effectLst/>
              </a:rPr>
              <a:t> </a:t>
            </a:r>
            <a:r>
              <a:rPr lang="et-EE" b="1" i="0" dirty="0" err="1">
                <a:effectLst/>
              </a:rPr>
              <a:t>cannot</a:t>
            </a:r>
            <a:r>
              <a:rPr lang="et-EE" b="1" i="0" dirty="0">
                <a:effectLst/>
              </a:rPr>
              <a:t> </a:t>
            </a:r>
            <a:r>
              <a:rPr lang="et-EE" b="1" i="0" dirty="0" err="1">
                <a:effectLst/>
              </a:rPr>
              <a:t>contain</a:t>
            </a:r>
            <a:r>
              <a:rPr lang="et-EE" b="1" i="0" dirty="0">
                <a:effectLst/>
              </a:rPr>
              <a:t> </a:t>
            </a:r>
            <a:r>
              <a:rPr lang="et-EE" b="1" i="0" dirty="0" err="1">
                <a:effectLst/>
              </a:rPr>
              <a:t>long</a:t>
            </a:r>
            <a:r>
              <a:rPr lang="et-EE" b="1" i="0" dirty="0">
                <a:effectLst/>
              </a:rPr>
              <a:t> </a:t>
            </a:r>
            <a:r>
              <a:rPr lang="et-EE" b="1" i="0" dirty="0" err="1">
                <a:effectLst/>
              </a:rPr>
              <a:t>descriptive</a:t>
            </a:r>
            <a:r>
              <a:rPr lang="et-EE" b="1" i="0" dirty="0">
                <a:effectLst/>
              </a:rPr>
              <a:t> </a:t>
            </a:r>
            <a:r>
              <a:rPr lang="et-EE" b="1" i="0" dirty="0" err="1">
                <a:effectLst/>
              </a:rPr>
              <a:t>text</a:t>
            </a:r>
            <a:r>
              <a:rPr lang="et-EE" b="0" i="0" dirty="0">
                <a:effectLst/>
              </a:rPr>
              <a:t> </a:t>
            </a:r>
            <a:r>
              <a:rPr lang="et-EE" b="0" i="0" dirty="0" err="1">
                <a:effectLst/>
              </a:rPr>
              <a:t>that</a:t>
            </a:r>
            <a:r>
              <a:rPr lang="et-EE" b="0" i="0" dirty="0">
                <a:effectLst/>
              </a:rPr>
              <a:t> </a:t>
            </a:r>
            <a:r>
              <a:rPr lang="et-EE" b="0" i="0" dirty="0" err="1">
                <a:effectLst/>
              </a:rPr>
              <a:t>should</a:t>
            </a:r>
            <a:r>
              <a:rPr lang="et-EE" b="0" i="0" dirty="0">
                <a:effectLst/>
              </a:rPr>
              <a:t> </a:t>
            </a:r>
            <a:r>
              <a:rPr lang="et-EE" b="0" i="0" dirty="0" err="1">
                <a:effectLst/>
              </a:rPr>
              <a:t>be</a:t>
            </a:r>
            <a:r>
              <a:rPr lang="et-EE" b="0" i="0" dirty="0">
                <a:effectLst/>
              </a:rPr>
              <a:t> in </a:t>
            </a:r>
            <a:r>
              <a:rPr lang="et-EE" b="0" i="0" dirty="0" err="1">
                <a:effectLst/>
              </a:rPr>
              <a:t>the</a:t>
            </a:r>
            <a:r>
              <a:rPr lang="et-EE" b="0" i="0" dirty="0">
                <a:effectLst/>
              </a:rPr>
              <a:t> </a:t>
            </a:r>
            <a:r>
              <a:rPr lang="et-EE" b="0" i="0" dirty="0" err="1">
                <a:effectLst/>
              </a:rPr>
              <a:t>justification</a:t>
            </a:r>
            <a:r>
              <a:rPr lang="et-EE" b="0" i="0" dirty="0">
                <a:effectLst/>
              </a:rPr>
              <a:t>.</a:t>
            </a:r>
          </a:p>
          <a:p>
            <a:r>
              <a:rPr lang="et-EE" dirty="0" err="1">
                <a:ea typeface="Times New Roman" panose="02020603050405020304" pitchFamily="18" charset="0"/>
              </a:rPr>
              <a:t>Links</a:t>
            </a:r>
            <a:r>
              <a:rPr lang="et-EE" dirty="0">
                <a:ea typeface="Times New Roman" panose="02020603050405020304" pitchFamily="18" charset="0"/>
              </a:rPr>
              <a:t> </a:t>
            </a:r>
            <a:r>
              <a:rPr lang="et-EE" b="1" dirty="0" err="1">
                <a:ea typeface="Times New Roman" panose="02020603050405020304" pitchFamily="18" charset="0"/>
              </a:rPr>
              <a:t>cannot</a:t>
            </a:r>
            <a:r>
              <a:rPr lang="et-EE" b="1" dirty="0">
                <a:ea typeface="Times New Roman" panose="02020603050405020304" pitchFamily="18" charset="0"/>
              </a:rPr>
              <a:t> </a:t>
            </a:r>
            <a:r>
              <a:rPr lang="et-EE" b="1" dirty="0" err="1">
                <a:ea typeface="Times New Roman" panose="02020603050405020304" pitchFamily="18" charset="0"/>
              </a:rPr>
              <a:t>be</a:t>
            </a:r>
            <a:r>
              <a:rPr lang="et-EE" b="1" dirty="0">
                <a:ea typeface="Times New Roman" panose="02020603050405020304" pitchFamily="18" charset="0"/>
              </a:rPr>
              <a:t> </a:t>
            </a:r>
            <a:r>
              <a:rPr lang="et-EE" b="1" dirty="0" err="1">
                <a:ea typeface="Times New Roman" panose="02020603050405020304" pitchFamily="18" charset="0"/>
              </a:rPr>
              <a:t>added</a:t>
            </a:r>
            <a:r>
              <a:rPr lang="et-EE" b="1" dirty="0">
                <a:ea typeface="Times New Roman" panose="02020603050405020304" pitchFamily="18" charset="0"/>
              </a:rPr>
              <a:t> </a:t>
            </a:r>
            <a:r>
              <a:rPr lang="et-EE" b="1" dirty="0" err="1">
                <a:ea typeface="Times New Roman" panose="02020603050405020304" pitchFamily="18" charset="0"/>
              </a:rPr>
              <a:t>to</a:t>
            </a:r>
            <a:r>
              <a:rPr lang="et-EE" b="1" dirty="0">
                <a:ea typeface="Times New Roman" panose="02020603050405020304" pitchFamily="18" charset="0"/>
              </a:rPr>
              <a:t> </a:t>
            </a:r>
            <a:r>
              <a:rPr lang="et-EE" b="1" dirty="0" err="1">
                <a:ea typeface="Times New Roman" panose="02020603050405020304" pitchFamily="18" charset="0"/>
              </a:rPr>
              <a:t>the</a:t>
            </a:r>
            <a:r>
              <a:rPr lang="et-EE" b="1" dirty="0">
                <a:ea typeface="Times New Roman" panose="02020603050405020304" pitchFamily="18" charset="0"/>
              </a:rPr>
              <a:t> </a:t>
            </a:r>
            <a:r>
              <a:rPr lang="et-EE" b="1" dirty="0" err="1">
                <a:ea typeface="Times New Roman" panose="02020603050405020304" pitchFamily="18" charset="0"/>
              </a:rPr>
              <a:t>application</a:t>
            </a:r>
            <a:r>
              <a:rPr lang="et-EE" b="1" dirty="0">
                <a:ea typeface="Times New Roman" panose="02020603050405020304" pitchFamily="18" charset="0"/>
              </a:rPr>
              <a:t> </a:t>
            </a:r>
            <a:r>
              <a:rPr lang="et-EE" dirty="0">
                <a:ea typeface="Times New Roman" panose="02020603050405020304" pitchFamily="18" charset="0"/>
              </a:rPr>
              <a:t>(</a:t>
            </a:r>
            <a:r>
              <a:rPr lang="et-EE" dirty="0" err="1">
                <a:ea typeface="Times New Roman" panose="02020603050405020304" pitchFamily="18" charset="0"/>
              </a:rPr>
              <a:t>this</a:t>
            </a:r>
            <a:r>
              <a:rPr lang="et-EE" dirty="0">
                <a:ea typeface="Times New Roman" panose="02020603050405020304" pitchFamily="18" charset="0"/>
              </a:rPr>
              <a:t> </a:t>
            </a:r>
            <a:r>
              <a:rPr lang="et-EE" dirty="0" err="1">
                <a:ea typeface="Times New Roman" panose="02020603050405020304" pitchFamily="18" charset="0"/>
              </a:rPr>
              <a:t>is</a:t>
            </a:r>
            <a:r>
              <a:rPr lang="et-EE" dirty="0">
                <a:ea typeface="Times New Roman" panose="02020603050405020304" pitchFamily="18" charset="0"/>
              </a:rPr>
              <a:t> </a:t>
            </a:r>
            <a:r>
              <a:rPr lang="et-EE" dirty="0" err="1">
                <a:ea typeface="Times New Roman" panose="02020603050405020304" pitchFamily="18" charset="0"/>
              </a:rPr>
              <a:t>automatically</a:t>
            </a:r>
            <a:r>
              <a:rPr lang="et-EE" dirty="0">
                <a:ea typeface="Times New Roman" panose="02020603050405020304" pitchFamily="18" charset="0"/>
              </a:rPr>
              <a:t> </a:t>
            </a:r>
            <a:r>
              <a:rPr lang="et-EE" dirty="0" err="1">
                <a:ea typeface="Times New Roman" panose="02020603050405020304" pitchFamily="18" charset="0"/>
              </a:rPr>
              <a:t>checked</a:t>
            </a:r>
            <a:r>
              <a:rPr lang="et-EE" dirty="0">
                <a:ea typeface="Times New Roman" panose="02020603050405020304" pitchFamily="18" charset="0"/>
              </a:rPr>
              <a:t>).</a:t>
            </a:r>
          </a:p>
          <a:p>
            <a:endParaRPr lang="et-EE" dirty="0"/>
          </a:p>
          <a:p>
            <a:pPr algn="l"/>
            <a:endParaRPr lang="en-US" b="0" i="0" dirty="0">
              <a:solidFill>
                <a:srgbClr val="000000"/>
              </a:solidFill>
              <a:effectLst/>
              <a:latin typeface="Roboto" panose="02000000000000000000" pitchFamily="2" charset="0"/>
            </a:endParaRPr>
          </a:p>
          <a:p>
            <a:endParaRPr lang="et-EE" dirty="0"/>
          </a:p>
        </p:txBody>
      </p:sp>
    </p:spTree>
    <p:extLst>
      <p:ext uri="{BB962C8B-B14F-4D97-AF65-F5344CB8AC3E}">
        <p14:creationId xmlns:p14="http://schemas.microsoft.com/office/powerpoint/2010/main" val="96378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59D9305-AD8C-2E12-EC49-6F5EB0DB8846}"/>
              </a:ext>
            </a:extLst>
          </p:cNvPr>
          <p:cNvSpPr>
            <a:spLocks noGrp="1"/>
          </p:cNvSpPr>
          <p:nvPr>
            <p:ph type="title"/>
          </p:nvPr>
        </p:nvSpPr>
        <p:spPr>
          <a:xfrm>
            <a:off x="0" y="1"/>
            <a:ext cx="10515600" cy="882178"/>
          </a:xfrm>
        </p:spPr>
        <p:txBody>
          <a:bodyPr>
            <a:normAutofit/>
          </a:bodyPr>
          <a:lstStyle/>
          <a:p>
            <a:r>
              <a:rPr lang="et-EE" sz="4000" b="1" dirty="0" err="1">
                <a:solidFill>
                  <a:srgbClr val="7030A0"/>
                </a:solidFill>
              </a:rPr>
              <a:t>Ethics</a:t>
            </a:r>
            <a:r>
              <a:rPr lang="et-EE" sz="4000" b="1" dirty="0">
                <a:solidFill>
                  <a:srgbClr val="7030A0"/>
                </a:solidFill>
              </a:rPr>
              <a:t> </a:t>
            </a:r>
            <a:r>
              <a:rPr lang="et-EE" sz="4000" b="1" dirty="0" err="1">
                <a:solidFill>
                  <a:srgbClr val="7030A0"/>
                </a:solidFill>
              </a:rPr>
              <a:t>tab</a:t>
            </a:r>
            <a:endParaRPr lang="et-EE" sz="4000" b="1" dirty="0">
              <a:solidFill>
                <a:srgbClr val="7030A0"/>
              </a:solidFill>
            </a:endParaRPr>
          </a:p>
        </p:txBody>
      </p:sp>
      <p:pic>
        <p:nvPicPr>
          <p:cNvPr id="4" name="Sisu kohatäide 4" descr="Pilt, millel on kujutatud tekst&#10;&#10;Kirjeldus on genereeritud automaatselt">
            <a:extLst>
              <a:ext uri="{FF2B5EF4-FFF2-40B4-BE49-F238E27FC236}">
                <a16:creationId xmlns:a16="http://schemas.microsoft.com/office/drawing/2014/main" id="{CA47ED33-8AEC-59A2-3CDC-3C6E9681E44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1726" y="2535067"/>
            <a:ext cx="11926315" cy="4132078"/>
          </a:xfrm>
        </p:spPr>
      </p:pic>
      <p:sp>
        <p:nvSpPr>
          <p:cNvPr id="5" name="TextBox 4">
            <a:extLst>
              <a:ext uri="{FF2B5EF4-FFF2-40B4-BE49-F238E27FC236}">
                <a16:creationId xmlns:a16="http://schemas.microsoft.com/office/drawing/2014/main" id="{D4FF6329-84CA-C918-080D-FB3DE7793BE8}"/>
              </a:ext>
            </a:extLst>
          </p:cNvPr>
          <p:cNvSpPr txBox="1"/>
          <p:nvPr/>
        </p:nvSpPr>
        <p:spPr>
          <a:xfrm>
            <a:off x="0" y="643187"/>
            <a:ext cx="12119290" cy="2369880"/>
          </a:xfrm>
          <a:prstGeom prst="rect">
            <a:avLst/>
          </a:prstGeom>
          <a:noFill/>
        </p:spPr>
        <p:txBody>
          <a:bodyPr wrap="square" rtlCol="0">
            <a:spAutoFit/>
          </a:bodyPr>
          <a:lstStyle/>
          <a:p>
            <a:r>
              <a:rPr lang="et-EE" sz="2400" dirty="0" err="1"/>
              <a:t>To</a:t>
            </a:r>
            <a:r>
              <a:rPr lang="et-EE" sz="2400" dirty="0"/>
              <a:t> </a:t>
            </a:r>
            <a:r>
              <a:rPr lang="et-EE" sz="2400" dirty="0" err="1"/>
              <a:t>fill</a:t>
            </a:r>
            <a:r>
              <a:rPr lang="et-EE" sz="2400" dirty="0"/>
              <a:t> </a:t>
            </a:r>
            <a:r>
              <a:rPr lang="et-EE" sz="2400" dirty="0" err="1"/>
              <a:t>out</a:t>
            </a:r>
            <a:r>
              <a:rPr lang="et-EE" sz="2400" dirty="0"/>
              <a:t> </a:t>
            </a:r>
            <a:r>
              <a:rPr lang="et-EE" sz="2400" dirty="0" err="1"/>
              <a:t>the</a:t>
            </a:r>
            <a:r>
              <a:rPr lang="et-EE" sz="2400" dirty="0"/>
              <a:t> tabel </a:t>
            </a:r>
            <a:r>
              <a:rPr lang="et-EE" sz="2400" dirty="0" err="1"/>
              <a:t>please</a:t>
            </a:r>
            <a:r>
              <a:rPr lang="et-EE" sz="2400" dirty="0"/>
              <a:t> </a:t>
            </a:r>
            <a:r>
              <a:rPr lang="et-EE" sz="2400" dirty="0" err="1"/>
              <a:t>use</a:t>
            </a:r>
            <a:r>
              <a:rPr lang="et-EE" sz="2400" dirty="0"/>
              <a:t> </a:t>
            </a:r>
            <a:r>
              <a:rPr lang="et-EE" sz="2400" dirty="0" err="1"/>
              <a:t>the</a:t>
            </a:r>
            <a:r>
              <a:rPr lang="et-EE" sz="2400" dirty="0"/>
              <a:t> </a:t>
            </a:r>
            <a:r>
              <a:rPr lang="et-EE" sz="2400" b="1" dirty="0">
                <a:solidFill>
                  <a:srgbClr val="7030A0"/>
                </a:solidFill>
              </a:rPr>
              <a:t>„</a:t>
            </a:r>
            <a:r>
              <a:rPr lang="en-US" sz="2400" b="1" dirty="0">
                <a:solidFill>
                  <a:srgbClr val="7030A0"/>
                </a:solidFill>
              </a:rPr>
              <a:t>Guidelines for Completing Your Ethics Self-Assessment for Grant Application</a:t>
            </a:r>
            <a:r>
              <a:rPr lang="et-EE" sz="2400" b="1" dirty="0">
                <a:solidFill>
                  <a:srgbClr val="7030A0"/>
                </a:solidFill>
              </a:rPr>
              <a:t>„ </a:t>
            </a:r>
            <a:r>
              <a:rPr lang="et-EE" sz="2000" dirty="0">
                <a:hlinkClick r:id="rId4"/>
              </a:rPr>
              <a:t>https://etag.ee/wp-content/uploads/2023/01/Eetika_Tabel_ENG_2023.pdf</a:t>
            </a:r>
            <a:endParaRPr lang="et-EE" sz="2000" dirty="0"/>
          </a:p>
          <a:p>
            <a:endParaRPr lang="et-EE" sz="2000" dirty="0"/>
          </a:p>
          <a:p>
            <a:r>
              <a:rPr lang="et-EE" sz="2800" dirty="0" err="1"/>
              <a:t>Questions</a:t>
            </a:r>
            <a:r>
              <a:rPr lang="et-EE" sz="2800" dirty="0"/>
              <a:t> </a:t>
            </a:r>
            <a:r>
              <a:rPr lang="et-EE" sz="2800" dirty="0" err="1"/>
              <a:t>concerning</a:t>
            </a:r>
            <a:r>
              <a:rPr lang="et-EE" sz="2800" dirty="0"/>
              <a:t> </a:t>
            </a:r>
            <a:r>
              <a:rPr lang="et-EE" sz="2800" dirty="0" err="1"/>
              <a:t>ethical</a:t>
            </a:r>
            <a:r>
              <a:rPr lang="et-EE" sz="2800" dirty="0"/>
              <a:t> </a:t>
            </a:r>
            <a:r>
              <a:rPr lang="et-EE" sz="2800" dirty="0" err="1"/>
              <a:t>issues</a:t>
            </a:r>
            <a:r>
              <a:rPr lang="et-EE" sz="2800" dirty="0"/>
              <a:t>: </a:t>
            </a:r>
            <a:r>
              <a:rPr lang="et-EE" sz="2800" b="1" dirty="0"/>
              <a:t>Marten </a:t>
            </a:r>
            <a:r>
              <a:rPr lang="et-EE" sz="2800" b="1" dirty="0" err="1"/>
              <a:t>Juurik</a:t>
            </a:r>
            <a:r>
              <a:rPr lang="et-EE" sz="2800" b="1" dirty="0"/>
              <a:t> </a:t>
            </a:r>
            <a:r>
              <a:rPr lang="et-EE" sz="2400" b="1" dirty="0"/>
              <a:t>(</a:t>
            </a:r>
            <a:r>
              <a:rPr lang="en-US" sz="2400" dirty="0">
                <a:effectLst/>
              </a:rPr>
              <a:t>Head of the Area of Research Integrity</a:t>
            </a:r>
            <a:r>
              <a:rPr lang="et-EE" sz="2400" dirty="0">
                <a:effectLst/>
              </a:rPr>
              <a:t>,</a:t>
            </a:r>
            <a:r>
              <a:rPr lang="en-US" sz="2400" dirty="0">
                <a:effectLst/>
              </a:rPr>
              <a:t> </a:t>
            </a:r>
            <a:r>
              <a:rPr kumimoji="0" lang="fi-FI" sz="2400" b="0" i="0" u="none" strike="noStrike" kern="1200" cap="none" spc="0" normalizeH="0" baseline="0" noProof="0" dirty="0">
                <a:ln>
                  <a:noFill/>
                </a:ln>
                <a:solidFill>
                  <a:prstClr val="black"/>
                </a:solidFill>
                <a:effectLst/>
                <a:uLnTx/>
                <a:uFillTx/>
                <a:ea typeface="+mn-ea"/>
                <a:cs typeface="+mn-cs"/>
              </a:rPr>
              <a:t>731 7381</a:t>
            </a:r>
            <a:r>
              <a:rPr kumimoji="0" lang="et-EE" sz="2400" b="0" i="0" u="none" strike="noStrike" kern="1200" cap="none" spc="0" normalizeH="0" baseline="0" noProof="0" dirty="0">
                <a:ln>
                  <a:noFill/>
                </a:ln>
                <a:solidFill>
                  <a:prstClr val="black"/>
                </a:solidFill>
                <a:effectLst/>
                <a:uLnTx/>
                <a:uFillTx/>
                <a:ea typeface="+mn-ea"/>
                <a:cs typeface="+mn-cs"/>
              </a:rPr>
              <a:t>)</a:t>
            </a:r>
            <a:r>
              <a:rPr lang="et-EE" sz="2400" dirty="0"/>
              <a:t>.</a:t>
            </a:r>
          </a:p>
          <a:p>
            <a:endParaRPr lang="et-EE" sz="2800" dirty="0"/>
          </a:p>
        </p:txBody>
      </p:sp>
    </p:spTree>
    <p:extLst>
      <p:ext uri="{BB962C8B-B14F-4D97-AF65-F5344CB8AC3E}">
        <p14:creationId xmlns:p14="http://schemas.microsoft.com/office/powerpoint/2010/main" val="786855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6169E96-DCEC-4212-B3F9-AFA921C24FE5}"/>
              </a:ext>
            </a:extLst>
          </p:cNvPr>
          <p:cNvSpPr>
            <a:spLocks noGrp="1"/>
          </p:cNvSpPr>
          <p:nvPr>
            <p:ph type="title"/>
          </p:nvPr>
        </p:nvSpPr>
        <p:spPr>
          <a:xfrm>
            <a:off x="755780" y="525870"/>
            <a:ext cx="8780106" cy="571659"/>
          </a:xfrm>
        </p:spPr>
        <p:txBody>
          <a:bodyPr>
            <a:noAutofit/>
          </a:bodyPr>
          <a:lstStyle/>
          <a:p>
            <a:r>
              <a:rPr lang="en-GB" sz="4000" b="1" dirty="0">
                <a:solidFill>
                  <a:srgbClr val="7030A0"/>
                </a:solidFill>
              </a:rPr>
              <a:t>Evaluation of P</a:t>
            </a:r>
            <a:r>
              <a:rPr lang="et-EE" sz="4000" b="1" dirty="0">
                <a:solidFill>
                  <a:srgbClr val="7030A0"/>
                </a:solidFill>
              </a:rPr>
              <a:t>SG and PRG</a:t>
            </a:r>
            <a:r>
              <a:rPr lang="en-GB" sz="4000" b="1" dirty="0">
                <a:solidFill>
                  <a:srgbClr val="7030A0"/>
                </a:solidFill>
              </a:rPr>
              <a:t> applications</a:t>
            </a:r>
            <a:endParaRPr lang="et-EE" sz="4000" b="1" dirty="0">
              <a:solidFill>
                <a:srgbClr val="7030A0"/>
              </a:solidFill>
            </a:endParaRPr>
          </a:p>
        </p:txBody>
      </p:sp>
      <p:sp>
        <p:nvSpPr>
          <p:cNvPr id="5" name="Sisu kohatäide 4">
            <a:extLst>
              <a:ext uri="{FF2B5EF4-FFF2-40B4-BE49-F238E27FC236}">
                <a16:creationId xmlns:a16="http://schemas.microsoft.com/office/drawing/2014/main" id="{C17050F2-A42C-4C83-BB83-723F05C08CAA}"/>
              </a:ext>
            </a:extLst>
          </p:cNvPr>
          <p:cNvSpPr>
            <a:spLocks noGrp="1"/>
          </p:cNvSpPr>
          <p:nvPr>
            <p:ph idx="1"/>
          </p:nvPr>
        </p:nvSpPr>
        <p:spPr>
          <a:xfrm>
            <a:off x="550718" y="1390260"/>
            <a:ext cx="10803081" cy="5031321"/>
          </a:xfrm>
        </p:spPr>
        <p:txBody>
          <a:bodyPr>
            <a:normAutofit fontScale="92500"/>
          </a:bodyPr>
          <a:lstStyle/>
          <a:p>
            <a:r>
              <a:rPr lang="et-EE" sz="2600" dirty="0"/>
              <a:t>PSG</a:t>
            </a:r>
            <a:r>
              <a:rPr lang="en-GB" sz="2600" dirty="0"/>
              <a:t> and </a:t>
            </a:r>
            <a:r>
              <a:rPr lang="et-EE" sz="2600" dirty="0"/>
              <a:t>PRG </a:t>
            </a:r>
            <a:r>
              <a:rPr lang="en-GB" sz="2600" dirty="0"/>
              <a:t>applications will first be evaluated in </a:t>
            </a:r>
            <a:r>
              <a:rPr lang="en-GB" sz="2600" b="1" dirty="0"/>
              <a:t>1</a:t>
            </a:r>
            <a:r>
              <a:rPr lang="et-EE" sz="2600" b="1" dirty="0"/>
              <a:t>8</a:t>
            </a:r>
            <a:r>
              <a:rPr lang="en-GB" sz="2600" b="1" dirty="0"/>
              <a:t> Expert Panels </a:t>
            </a:r>
            <a:r>
              <a:rPr lang="en-GB" sz="2600" dirty="0"/>
              <a:t>that are based on seven research fields </a:t>
            </a:r>
            <a:r>
              <a:rPr lang="en-GB" sz="2200" dirty="0"/>
              <a:t>(see the list on the website of the Council).</a:t>
            </a:r>
            <a:endParaRPr lang="et-EE" sz="2200" dirty="0"/>
          </a:p>
          <a:p>
            <a:r>
              <a:rPr lang="et-EE" sz="2600" dirty="0"/>
              <a:t>The </a:t>
            </a:r>
            <a:r>
              <a:rPr lang="et-EE" sz="2600" dirty="0" err="1"/>
              <a:t>preliminary</a:t>
            </a:r>
            <a:r>
              <a:rPr lang="et-EE" sz="2600" dirty="0"/>
              <a:t> </a:t>
            </a:r>
            <a:r>
              <a:rPr lang="et-EE" sz="2600" dirty="0" err="1"/>
              <a:t>final</a:t>
            </a:r>
            <a:r>
              <a:rPr lang="et-EE" sz="2600" dirty="0"/>
              <a:t> </a:t>
            </a:r>
            <a:r>
              <a:rPr lang="et-EE" sz="2600" dirty="0" err="1"/>
              <a:t>evaluation</a:t>
            </a:r>
            <a:r>
              <a:rPr lang="et-EE" sz="2600" dirty="0"/>
              <a:t> </a:t>
            </a:r>
            <a:r>
              <a:rPr lang="et-EE" sz="2600" dirty="0" err="1"/>
              <a:t>will</a:t>
            </a:r>
            <a:r>
              <a:rPr lang="et-EE" sz="2600" dirty="0"/>
              <a:t> </a:t>
            </a:r>
            <a:r>
              <a:rPr lang="et-EE" sz="2600" dirty="0" err="1"/>
              <a:t>be</a:t>
            </a:r>
            <a:r>
              <a:rPr lang="et-EE" sz="2600" dirty="0"/>
              <a:t> sent </a:t>
            </a:r>
            <a:r>
              <a:rPr lang="et-EE" sz="2600" dirty="0" err="1"/>
              <a:t>to</a:t>
            </a:r>
            <a:r>
              <a:rPr lang="et-EE" sz="2600" dirty="0"/>
              <a:t> </a:t>
            </a:r>
            <a:r>
              <a:rPr lang="et-EE" sz="2600" dirty="0" err="1"/>
              <a:t>the</a:t>
            </a:r>
            <a:r>
              <a:rPr lang="et-EE" sz="2600" dirty="0"/>
              <a:t> applicants </a:t>
            </a:r>
            <a:r>
              <a:rPr lang="en-US" sz="2600" dirty="0"/>
              <a:t>at the beginning of July</a:t>
            </a:r>
            <a:r>
              <a:rPr lang="et-EE" sz="2600" dirty="0"/>
              <a:t> (at </a:t>
            </a:r>
            <a:r>
              <a:rPr lang="et-EE" sz="2600" dirty="0" err="1"/>
              <a:t>the</a:t>
            </a:r>
            <a:r>
              <a:rPr lang="et-EE" sz="2600" dirty="0"/>
              <a:t> </a:t>
            </a:r>
            <a:r>
              <a:rPr lang="et-EE" sz="2600" dirty="0" err="1"/>
              <a:t>latest</a:t>
            </a:r>
            <a:r>
              <a:rPr lang="et-EE" sz="2600" dirty="0"/>
              <a:t>).</a:t>
            </a:r>
            <a:endParaRPr lang="en-GB" sz="2600" dirty="0"/>
          </a:p>
          <a:p>
            <a:r>
              <a:rPr lang="en-US" sz="2600" dirty="0"/>
              <a:t>The applicant and the institution are entitled to make objections regarding the preliminary final evaluation</a:t>
            </a:r>
            <a:r>
              <a:rPr lang="et-EE" sz="2600" dirty="0"/>
              <a:t> (the so-</a:t>
            </a:r>
            <a:r>
              <a:rPr lang="en-GB" sz="2600" dirty="0"/>
              <a:t>called hearing</a:t>
            </a:r>
            <a:r>
              <a:rPr lang="et-EE" sz="2600" dirty="0"/>
              <a:t> – </a:t>
            </a:r>
            <a:r>
              <a:rPr lang="et-EE" sz="2200" dirty="0" err="1"/>
              <a:t>deadline</a:t>
            </a:r>
            <a:r>
              <a:rPr lang="et-EE" sz="2200" dirty="0"/>
              <a:t> </a:t>
            </a:r>
            <a:r>
              <a:rPr lang="et-EE" sz="2200" b="1" u="sng" dirty="0"/>
              <a:t>14 August</a:t>
            </a:r>
            <a:r>
              <a:rPr lang="et-EE" sz="2200" dirty="0"/>
              <a:t>, </a:t>
            </a:r>
            <a:r>
              <a:rPr lang="et-EE" sz="2200" dirty="0" err="1"/>
              <a:t>objections</a:t>
            </a:r>
            <a:r>
              <a:rPr lang="et-EE" sz="2200" dirty="0"/>
              <a:t> </a:t>
            </a:r>
            <a:r>
              <a:rPr lang="et-EE" sz="2200" dirty="0" err="1"/>
              <a:t>to</a:t>
            </a:r>
            <a:r>
              <a:rPr lang="et-EE" sz="2200" dirty="0"/>
              <a:t> </a:t>
            </a:r>
            <a:r>
              <a:rPr lang="et-EE" sz="2200" dirty="0" err="1"/>
              <a:t>be</a:t>
            </a:r>
            <a:r>
              <a:rPr lang="et-EE" sz="2200" dirty="0"/>
              <a:t> sent </a:t>
            </a:r>
            <a:r>
              <a:rPr lang="et-EE" sz="2200" dirty="0" err="1"/>
              <a:t>to</a:t>
            </a:r>
            <a:r>
              <a:rPr lang="et-EE" sz="2200" dirty="0"/>
              <a:t> </a:t>
            </a:r>
            <a:r>
              <a:rPr lang="et-EE" sz="2200" dirty="0">
                <a:hlinkClick r:id="rId4"/>
              </a:rPr>
              <a:t>etag@etag.ee</a:t>
            </a:r>
            <a:r>
              <a:rPr lang="et-EE" sz="2200" dirty="0"/>
              <a:t>)</a:t>
            </a:r>
            <a:r>
              <a:rPr lang="en-GB" sz="2600" dirty="0"/>
              <a:t>.</a:t>
            </a:r>
            <a:endParaRPr lang="et-EE" sz="2600" dirty="0"/>
          </a:p>
          <a:p>
            <a:r>
              <a:rPr lang="en-US" sz="2600" dirty="0"/>
              <a:t>The </a:t>
            </a:r>
            <a:r>
              <a:rPr lang="en-GB" sz="2600" dirty="0"/>
              <a:t>Evaluation Committee will confirm the final ranking lists </a:t>
            </a:r>
            <a:r>
              <a:rPr lang="et-EE" sz="2600" dirty="0"/>
              <a:t>of </a:t>
            </a:r>
            <a:r>
              <a:rPr lang="en-GB" sz="2600" dirty="0"/>
              <a:t>each Expert Panel</a:t>
            </a:r>
            <a:r>
              <a:rPr lang="et-EE" sz="2600" dirty="0"/>
              <a:t>.</a:t>
            </a:r>
            <a:r>
              <a:rPr lang="en-GB" sz="2600" dirty="0"/>
              <a:t> </a:t>
            </a:r>
            <a:endParaRPr lang="et-EE" sz="2600" dirty="0"/>
          </a:p>
          <a:p>
            <a:r>
              <a:rPr lang="en-US" sz="2600" dirty="0"/>
              <a:t>The </a:t>
            </a:r>
            <a:r>
              <a:rPr lang="en-GB" sz="2600" dirty="0"/>
              <a:t>Evaluation Committee will decide which </a:t>
            </a:r>
            <a:r>
              <a:rPr lang="en-US" sz="2600" dirty="0"/>
              <a:t>applications will be forwarded to the Panel on Research Ethics</a:t>
            </a:r>
            <a:r>
              <a:rPr lang="et-EE" sz="2600" dirty="0"/>
              <a:t> and </a:t>
            </a:r>
            <a:r>
              <a:rPr lang="et-EE" sz="2600" dirty="0" err="1"/>
              <a:t>Data</a:t>
            </a:r>
            <a:r>
              <a:rPr lang="et-EE" sz="2600" dirty="0"/>
              <a:t> Management </a:t>
            </a:r>
            <a:r>
              <a:rPr lang="et-EE" sz="2600" dirty="0" err="1"/>
              <a:t>considering</a:t>
            </a:r>
            <a:r>
              <a:rPr lang="et-EE" sz="2600" dirty="0"/>
              <a:t> </a:t>
            </a:r>
            <a:r>
              <a:rPr lang="et-EE" sz="2600" dirty="0" err="1"/>
              <a:t>the</a:t>
            </a:r>
            <a:r>
              <a:rPr lang="et-EE" sz="2600" dirty="0"/>
              <a:t> </a:t>
            </a:r>
            <a:r>
              <a:rPr lang="et-EE" sz="2600" dirty="0" err="1"/>
              <a:t>position</a:t>
            </a:r>
            <a:r>
              <a:rPr lang="et-EE" sz="2600" dirty="0"/>
              <a:t> in </a:t>
            </a:r>
            <a:r>
              <a:rPr lang="et-EE" sz="2600" dirty="0" err="1"/>
              <a:t>the</a:t>
            </a:r>
            <a:r>
              <a:rPr lang="et-EE" sz="2600" dirty="0"/>
              <a:t> </a:t>
            </a:r>
            <a:r>
              <a:rPr lang="et-EE" sz="2600" dirty="0" err="1"/>
              <a:t>ranking</a:t>
            </a:r>
            <a:r>
              <a:rPr lang="et-EE" sz="2600" dirty="0"/>
              <a:t> list and </a:t>
            </a:r>
            <a:r>
              <a:rPr lang="et-EE" sz="2600" dirty="0" err="1"/>
              <a:t>funding</a:t>
            </a:r>
            <a:r>
              <a:rPr lang="et-EE" sz="2600" dirty="0"/>
              <a:t> </a:t>
            </a:r>
            <a:r>
              <a:rPr lang="et-EE" sz="2600" dirty="0" err="1"/>
              <a:t>amount</a:t>
            </a:r>
            <a:r>
              <a:rPr lang="et-EE" sz="2600" dirty="0"/>
              <a:t>.</a:t>
            </a:r>
          </a:p>
          <a:p>
            <a:r>
              <a:rPr lang="et-EE" sz="2600" dirty="0" err="1"/>
              <a:t>After</a:t>
            </a:r>
            <a:r>
              <a:rPr lang="et-EE" sz="2600" dirty="0"/>
              <a:t> </a:t>
            </a:r>
            <a:r>
              <a:rPr lang="et-EE" sz="2600" dirty="0" err="1"/>
              <a:t>the</a:t>
            </a:r>
            <a:r>
              <a:rPr lang="et-EE" sz="2600" dirty="0"/>
              <a:t> </a:t>
            </a:r>
            <a:r>
              <a:rPr lang="et-EE" sz="2600" dirty="0" err="1"/>
              <a:t>evaluation</a:t>
            </a:r>
            <a:r>
              <a:rPr lang="et-EE" sz="2600" dirty="0"/>
              <a:t> in </a:t>
            </a:r>
            <a:r>
              <a:rPr lang="et-EE" sz="2600" dirty="0" err="1"/>
              <a:t>the</a:t>
            </a:r>
            <a:r>
              <a:rPr lang="et-EE" sz="2600" dirty="0"/>
              <a:t> </a:t>
            </a:r>
            <a:r>
              <a:rPr lang="en-US" sz="2600" dirty="0"/>
              <a:t>Panel on Research Ethics</a:t>
            </a:r>
            <a:r>
              <a:rPr lang="et-EE" sz="2600" dirty="0"/>
              <a:t> and </a:t>
            </a:r>
            <a:r>
              <a:rPr lang="et-EE" sz="2600" dirty="0" err="1"/>
              <a:t>Data</a:t>
            </a:r>
            <a:r>
              <a:rPr lang="et-EE" sz="2600" dirty="0"/>
              <a:t> Management, t</a:t>
            </a:r>
            <a:r>
              <a:rPr lang="en-GB" sz="2600" dirty="0"/>
              <a:t>he Evaluation Committee will make t</a:t>
            </a:r>
            <a:r>
              <a:rPr lang="et-EE" sz="2600" dirty="0"/>
              <a:t>h</a:t>
            </a:r>
            <a:r>
              <a:rPr lang="en-GB" sz="2600" dirty="0"/>
              <a:t>e proposals to approve the applications.</a:t>
            </a:r>
          </a:p>
          <a:p>
            <a:endParaRPr lang="et-EE" sz="2600" dirty="0"/>
          </a:p>
          <a:p>
            <a:endParaRPr lang="et-EE" sz="2600" dirty="0"/>
          </a:p>
        </p:txBody>
      </p:sp>
    </p:spTree>
    <p:extLst>
      <p:ext uri="{BB962C8B-B14F-4D97-AF65-F5344CB8AC3E}">
        <p14:creationId xmlns:p14="http://schemas.microsoft.com/office/powerpoint/2010/main" val="3928954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A252CB5-3979-7C21-7760-12B5835D8541}"/>
              </a:ext>
            </a:extLst>
          </p:cNvPr>
          <p:cNvSpPr>
            <a:spLocks noGrp="1"/>
          </p:cNvSpPr>
          <p:nvPr>
            <p:ph type="title"/>
          </p:nvPr>
        </p:nvSpPr>
        <p:spPr>
          <a:xfrm>
            <a:off x="838200" y="221905"/>
            <a:ext cx="10515600" cy="1325563"/>
          </a:xfrm>
        </p:spPr>
        <p:txBody>
          <a:bodyPr/>
          <a:lstStyle/>
          <a:p>
            <a:r>
              <a:rPr lang="et-EE" b="1" dirty="0" err="1">
                <a:solidFill>
                  <a:srgbClr val="7030A0"/>
                </a:solidFill>
              </a:rPr>
              <a:t>What</a:t>
            </a:r>
            <a:r>
              <a:rPr lang="et-EE" b="1" dirty="0">
                <a:solidFill>
                  <a:srgbClr val="7030A0"/>
                </a:solidFill>
              </a:rPr>
              <a:t> </a:t>
            </a:r>
            <a:r>
              <a:rPr lang="et-EE" b="1" dirty="0" err="1">
                <a:solidFill>
                  <a:srgbClr val="7030A0"/>
                </a:solidFill>
              </a:rPr>
              <a:t>else</a:t>
            </a:r>
            <a:r>
              <a:rPr lang="et-EE" b="1" dirty="0">
                <a:solidFill>
                  <a:srgbClr val="7030A0"/>
                </a:solidFill>
              </a:rPr>
              <a:t> </a:t>
            </a:r>
            <a:r>
              <a:rPr lang="et-EE" b="1" dirty="0" err="1">
                <a:solidFill>
                  <a:srgbClr val="7030A0"/>
                </a:solidFill>
              </a:rPr>
              <a:t>is</a:t>
            </a:r>
            <a:r>
              <a:rPr lang="et-EE" b="1" dirty="0">
                <a:solidFill>
                  <a:srgbClr val="7030A0"/>
                </a:solidFill>
              </a:rPr>
              <a:t> </a:t>
            </a:r>
            <a:r>
              <a:rPr lang="et-EE" b="1" dirty="0" err="1">
                <a:solidFill>
                  <a:srgbClr val="7030A0"/>
                </a:solidFill>
              </a:rPr>
              <a:t>new</a:t>
            </a:r>
            <a:r>
              <a:rPr lang="et-EE" b="1" dirty="0">
                <a:solidFill>
                  <a:srgbClr val="7030A0"/>
                </a:solidFill>
              </a:rPr>
              <a:t>?</a:t>
            </a:r>
          </a:p>
        </p:txBody>
      </p:sp>
      <p:sp>
        <p:nvSpPr>
          <p:cNvPr id="3" name="Sisu kohatäide 2">
            <a:extLst>
              <a:ext uri="{FF2B5EF4-FFF2-40B4-BE49-F238E27FC236}">
                <a16:creationId xmlns:a16="http://schemas.microsoft.com/office/drawing/2014/main" id="{0216403A-852B-22A8-0CC4-D8A47C0B8A93}"/>
              </a:ext>
            </a:extLst>
          </p:cNvPr>
          <p:cNvSpPr>
            <a:spLocks noGrp="1"/>
          </p:cNvSpPr>
          <p:nvPr>
            <p:ph idx="1"/>
          </p:nvPr>
        </p:nvSpPr>
        <p:spPr>
          <a:xfrm>
            <a:off x="838200" y="1547468"/>
            <a:ext cx="10515600" cy="4629495"/>
          </a:xfrm>
        </p:spPr>
        <p:txBody>
          <a:bodyPr/>
          <a:lstStyle/>
          <a:p>
            <a:r>
              <a:rPr lang="en-US" dirty="0"/>
              <a:t>In </a:t>
            </a:r>
            <a:r>
              <a:rPr lang="et-EE" dirty="0" err="1"/>
              <a:t>this</a:t>
            </a:r>
            <a:r>
              <a:rPr lang="en-US" dirty="0"/>
              <a:t> call, numerical quality threshold that is different in each field is no longer in use. However, applications with a final score lower than </a:t>
            </a:r>
            <a:r>
              <a:rPr lang="en-US" b="1" dirty="0"/>
              <a:t>80% </a:t>
            </a:r>
            <a:r>
              <a:rPr lang="en-US" dirty="0"/>
              <a:t>of the maximum score do not qualify for funding.</a:t>
            </a:r>
            <a:endParaRPr lang="et-EE" dirty="0"/>
          </a:p>
          <a:p>
            <a:r>
              <a:rPr lang="en-US" b="0" i="0" dirty="0">
                <a:solidFill>
                  <a:srgbClr val="000000"/>
                </a:solidFill>
                <a:effectLst/>
                <a:latin typeface="Roboto" panose="02000000000000000000" pitchFamily="2" charset="0"/>
              </a:rPr>
              <a:t>Research ethics and data management are evaluated in separate criteria using an undifferentiated rating scale</a:t>
            </a:r>
            <a:r>
              <a:rPr lang="et-EE" b="0" i="0" dirty="0">
                <a:solidFill>
                  <a:srgbClr val="000000"/>
                </a:solidFill>
                <a:effectLst/>
                <a:latin typeface="Roboto" panose="02000000000000000000" pitchFamily="2" charset="0"/>
              </a:rPr>
              <a:t> („</a:t>
            </a:r>
            <a:r>
              <a:rPr lang="et-EE" dirty="0" err="1"/>
              <a:t>Appropriate</a:t>
            </a:r>
            <a:r>
              <a:rPr lang="et-EE" dirty="0"/>
              <a:t>“, „</a:t>
            </a:r>
            <a:r>
              <a:rPr lang="et-EE" dirty="0" err="1"/>
              <a:t>Conditionally</a:t>
            </a:r>
            <a:r>
              <a:rPr lang="et-EE" dirty="0"/>
              <a:t> </a:t>
            </a:r>
            <a:r>
              <a:rPr lang="et-EE" dirty="0" err="1"/>
              <a:t>appropriate</a:t>
            </a:r>
            <a:r>
              <a:rPr lang="et-EE" dirty="0"/>
              <a:t>“)</a:t>
            </a:r>
            <a:r>
              <a:rPr lang="en-US" b="0" i="0" dirty="0">
                <a:solidFill>
                  <a:srgbClr val="000000"/>
                </a:solidFill>
                <a:effectLst/>
                <a:latin typeface="Roboto" panose="02000000000000000000" pitchFamily="2" charset="0"/>
              </a:rPr>
              <a:t>.</a:t>
            </a:r>
          </a:p>
          <a:p>
            <a:endParaRPr lang="et-EE" dirty="0"/>
          </a:p>
        </p:txBody>
      </p:sp>
    </p:spTree>
    <p:extLst>
      <p:ext uri="{BB962C8B-B14F-4D97-AF65-F5344CB8AC3E}">
        <p14:creationId xmlns:p14="http://schemas.microsoft.com/office/powerpoint/2010/main" val="93905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4577F53-F9C9-07C7-1A96-0448729EB6F6}"/>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50ADBAFE-28FA-AA70-6E5B-618074025716}"/>
              </a:ext>
            </a:extLst>
          </p:cNvPr>
          <p:cNvSpPr>
            <a:spLocks noGrp="1"/>
          </p:cNvSpPr>
          <p:nvPr>
            <p:ph idx="1"/>
          </p:nvPr>
        </p:nvSpPr>
        <p:spPr/>
        <p:txBody>
          <a:bodyPr/>
          <a:lstStyle/>
          <a:p>
            <a:endParaRPr lang="et-EE"/>
          </a:p>
        </p:txBody>
      </p:sp>
      <p:pic>
        <p:nvPicPr>
          <p:cNvPr id="5" name="Pilt 4">
            <a:extLst>
              <a:ext uri="{FF2B5EF4-FFF2-40B4-BE49-F238E27FC236}">
                <a16:creationId xmlns:a16="http://schemas.microsoft.com/office/drawing/2014/main" id="{25D026D2-568C-08F0-ACBF-6D23F5F888E1}"/>
              </a:ext>
            </a:extLst>
          </p:cNvPr>
          <p:cNvPicPr>
            <a:picLocks noChangeAspect="1"/>
          </p:cNvPicPr>
          <p:nvPr/>
        </p:nvPicPr>
        <p:blipFill>
          <a:blip r:embed="rId2"/>
          <a:stretch>
            <a:fillRect/>
          </a:stretch>
        </p:blipFill>
        <p:spPr>
          <a:xfrm>
            <a:off x="0" y="365125"/>
            <a:ext cx="12192000" cy="4517245"/>
          </a:xfrm>
          <a:prstGeom prst="rect">
            <a:avLst/>
          </a:prstGeom>
        </p:spPr>
      </p:pic>
      <p:sp>
        <p:nvSpPr>
          <p:cNvPr id="6" name="Ristkülik 5">
            <a:extLst>
              <a:ext uri="{FF2B5EF4-FFF2-40B4-BE49-F238E27FC236}">
                <a16:creationId xmlns:a16="http://schemas.microsoft.com/office/drawing/2014/main" id="{4988698F-ECB1-8A43-7E29-7810B88A54AD}"/>
              </a:ext>
            </a:extLst>
          </p:cNvPr>
          <p:cNvSpPr/>
          <p:nvPr/>
        </p:nvSpPr>
        <p:spPr>
          <a:xfrm>
            <a:off x="106878" y="1282535"/>
            <a:ext cx="11614067" cy="156754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3508139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06220C3-BDCB-68AF-8519-C78CBBC74C69}"/>
              </a:ext>
            </a:extLst>
          </p:cNvPr>
          <p:cNvSpPr>
            <a:spLocks noGrp="1"/>
          </p:cNvSpPr>
          <p:nvPr>
            <p:ph type="title"/>
          </p:nvPr>
        </p:nvSpPr>
        <p:spPr>
          <a:xfrm>
            <a:off x="114300" y="94962"/>
            <a:ext cx="12077700" cy="757094"/>
          </a:xfrm>
        </p:spPr>
        <p:txBody>
          <a:bodyPr>
            <a:normAutofit/>
          </a:bodyPr>
          <a:lstStyle/>
          <a:p>
            <a:r>
              <a:rPr lang="et-EE" sz="4000" b="1" dirty="0" err="1"/>
              <a:t>Error</a:t>
            </a:r>
            <a:r>
              <a:rPr lang="et-EE" sz="4000" b="1" dirty="0"/>
              <a:t> </a:t>
            </a:r>
            <a:r>
              <a:rPr lang="et-EE" sz="4000" b="1" dirty="0" err="1"/>
              <a:t>messages</a:t>
            </a:r>
            <a:r>
              <a:rPr lang="et-EE" sz="4000" b="1" dirty="0"/>
              <a:t> </a:t>
            </a:r>
            <a:r>
              <a:rPr lang="et-EE" sz="4000" b="1" dirty="0" err="1"/>
              <a:t>can</a:t>
            </a:r>
            <a:r>
              <a:rPr lang="et-EE" sz="4000" b="1" dirty="0"/>
              <a:t> </a:t>
            </a:r>
            <a:r>
              <a:rPr lang="et-EE" sz="4000" b="1" dirty="0" err="1"/>
              <a:t>be</a:t>
            </a:r>
            <a:r>
              <a:rPr lang="et-EE" sz="4000" b="1" dirty="0"/>
              <a:t> </a:t>
            </a:r>
            <a:r>
              <a:rPr lang="et-EE" sz="4000" b="1" dirty="0" err="1"/>
              <a:t>found</a:t>
            </a:r>
            <a:r>
              <a:rPr lang="et-EE" sz="4000" b="1" dirty="0"/>
              <a:t> </a:t>
            </a:r>
            <a:r>
              <a:rPr lang="et-EE" sz="4000" b="1" dirty="0" err="1"/>
              <a:t>under</a:t>
            </a:r>
            <a:r>
              <a:rPr lang="et-EE" sz="4000" b="1" dirty="0"/>
              <a:t> </a:t>
            </a:r>
            <a:r>
              <a:rPr lang="et-EE" sz="4000" b="1" dirty="0" err="1"/>
              <a:t>the</a:t>
            </a:r>
            <a:r>
              <a:rPr lang="et-EE" sz="4000" b="1" dirty="0"/>
              <a:t> </a:t>
            </a:r>
            <a:r>
              <a:rPr lang="et-EE" sz="4000" b="1" u="sng" dirty="0"/>
              <a:t>„</a:t>
            </a:r>
            <a:r>
              <a:rPr lang="et-EE" sz="4000" b="1" u="sng" dirty="0" err="1"/>
              <a:t>Submit</a:t>
            </a:r>
            <a:r>
              <a:rPr lang="et-EE" sz="4000" b="1" u="sng" dirty="0"/>
              <a:t>“ </a:t>
            </a:r>
            <a:r>
              <a:rPr lang="et-EE" sz="4000" b="1" dirty="0" err="1"/>
              <a:t>tab</a:t>
            </a:r>
            <a:endParaRPr lang="et-EE" sz="4000" b="1" dirty="0"/>
          </a:p>
        </p:txBody>
      </p:sp>
      <p:pic>
        <p:nvPicPr>
          <p:cNvPr id="5" name="Pilt 4">
            <a:extLst>
              <a:ext uri="{FF2B5EF4-FFF2-40B4-BE49-F238E27FC236}">
                <a16:creationId xmlns:a16="http://schemas.microsoft.com/office/drawing/2014/main" id="{CC29524D-D245-A49B-12CB-43C7DFF3B03A}"/>
              </a:ext>
            </a:extLst>
          </p:cNvPr>
          <p:cNvPicPr>
            <a:picLocks noChangeAspect="1"/>
          </p:cNvPicPr>
          <p:nvPr/>
        </p:nvPicPr>
        <p:blipFill>
          <a:blip r:embed="rId3"/>
          <a:stretch>
            <a:fillRect/>
          </a:stretch>
        </p:blipFill>
        <p:spPr>
          <a:xfrm>
            <a:off x="-93518" y="948687"/>
            <a:ext cx="12285518" cy="5909313"/>
          </a:xfrm>
          <a:prstGeom prst="rect">
            <a:avLst/>
          </a:prstGeom>
        </p:spPr>
      </p:pic>
      <p:sp>
        <p:nvSpPr>
          <p:cNvPr id="6" name="Ristkülik 5">
            <a:extLst>
              <a:ext uri="{FF2B5EF4-FFF2-40B4-BE49-F238E27FC236}">
                <a16:creationId xmlns:a16="http://schemas.microsoft.com/office/drawing/2014/main" id="{1C085BAE-618C-81CE-2E46-7ACE70F1CAB7}"/>
              </a:ext>
            </a:extLst>
          </p:cNvPr>
          <p:cNvSpPr/>
          <p:nvPr/>
        </p:nvSpPr>
        <p:spPr>
          <a:xfrm>
            <a:off x="9860973" y="852056"/>
            <a:ext cx="1028700" cy="60267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ln w="38100">
                <a:solidFill>
                  <a:srgbClr val="FF0000"/>
                </a:solidFill>
              </a:ln>
            </a:endParaRPr>
          </a:p>
        </p:txBody>
      </p:sp>
      <p:sp>
        <p:nvSpPr>
          <p:cNvPr id="7" name="Ristkülik 6">
            <a:extLst>
              <a:ext uri="{FF2B5EF4-FFF2-40B4-BE49-F238E27FC236}">
                <a16:creationId xmlns:a16="http://schemas.microsoft.com/office/drawing/2014/main" id="{579C2876-9175-42C8-55B6-85F185EB1AB4}"/>
              </a:ext>
            </a:extLst>
          </p:cNvPr>
          <p:cNvSpPr/>
          <p:nvPr/>
        </p:nvSpPr>
        <p:spPr>
          <a:xfrm>
            <a:off x="301336" y="4291445"/>
            <a:ext cx="11700164" cy="25665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ln w="38100">
                <a:solidFill>
                  <a:srgbClr val="FF0000"/>
                </a:solidFill>
              </a:ln>
            </a:endParaRPr>
          </a:p>
        </p:txBody>
      </p:sp>
    </p:spTree>
    <p:extLst>
      <p:ext uri="{BB962C8B-B14F-4D97-AF65-F5344CB8AC3E}">
        <p14:creationId xmlns:p14="http://schemas.microsoft.com/office/powerpoint/2010/main" val="1132159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6169E96-DCEC-4212-B3F9-AFA921C24FE5}"/>
              </a:ext>
            </a:extLst>
          </p:cNvPr>
          <p:cNvSpPr>
            <a:spLocks noGrp="1"/>
          </p:cNvSpPr>
          <p:nvPr>
            <p:ph type="title"/>
          </p:nvPr>
        </p:nvSpPr>
        <p:spPr>
          <a:xfrm>
            <a:off x="838200" y="525870"/>
            <a:ext cx="8912290" cy="571659"/>
          </a:xfrm>
        </p:spPr>
        <p:txBody>
          <a:bodyPr>
            <a:noAutofit/>
          </a:bodyPr>
          <a:lstStyle/>
          <a:p>
            <a:r>
              <a:rPr lang="en-GB" sz="4000" b="1" dirty="0">
                <a:solidFill>
                  <a:srgbClr val="7030A0"/>
                </a:solidFill>
              </a:rPr>
              <a:t>Tips for applicants</a:t>
            </a:r>
          </a:p>
        </p:txBody>
      </p:sp>
      <p:sp>
        <p:nvSpPr>
          <p:cNvPr id="5" name="Sisu kohatäide 4">
            <a:extLst>
              <a:ext uri="{FF2B5EF4-FFF2-40B4-BE49-F238E27FC236}">
                <a16:creationId xmlns:a16="http://schemas.microsoft.com/office/drawing/2014/main" id="{C17050F2-A42C-4C83-BB83-723F05C08CAA}"/>
              </a:ext>
            </a:extLst>
          </p:cNvPr>
          <p:cNvSpPr>
            <a:spLocks noGrp="1"/>
          </p:cNvSpPr>
          <p:nvPr>
            <p:ph idx="1"/>
          </p:nvPr>
        </p:nvSpPr>
        <p:spPr>
          <a:xfrm>
            <a:off x="259773" y="1255922"/>
            <a:ext cx="11094027" cy="5394259"/>
          </a:xfrm>
        </p:spPr>
        <p:txBody>
          <a:bodyPr>
            <a:normAutofit fontScale="92500" lnSpcReduction="10000"/>
          </a:bodyPr>
          <a:lstStyle/>
          <a:p>
            <a:pPr algn="just"/>
            <a:r>
              <a:rPr lang="en-GB" sz="2800" b="1" dirty="0"/>
              <a:t>Read the relevant application guidelines, evaluation </a:t>
            </a:r>
            <a:r>
              <a:rPr lang="en-GB" b="1" dirty="0"/>
              <a:t>g</a:t>
            </a:r>
            <a:r>
              <a:rPr lang="en-GB" sz="2800" b="1" dirty="0"/>
              <a:t>uidelines, checklist for applications, and </a:t>
            </a:r>
            <a:r>
              <a:rPr lang="en-GB" b="1" dirty="0"/>
              <a:t>b</a:t>
            </a:r>
            <a:r>
              <a:rPr lang="en-GB" sz="2800" b="1" dirty="0"/>
              <a:t>udget </a:t>
            </a:r>
            <a:r>
              <a:rPr lang="en-GB" b="1" dirty="0"/>
              <a:t>g</a:t>
            </a:r>
            <a:r>
              <a:rPr lang="en-GB" sz="2800" b="1" dirty="0"/>
              <a:t>uidelines</a:t>
            </a:r>
            <a:r>
              <a:rPr lang="en-GB" b="1" dirty="0"/>
              <a:t> that can be found on the website of the Council.</a:t>
            </a:r>
            <a:r>
              <a:rPr lang="en-GB" dirty="0"/>
              <a:t> </a:t>
            </a:r>
            <a:r>
              <a:rPr lang="en-GB" sz="2800" b="1" dirty="0">
                <a:solidFill>
                  <a:srgbClr val="7030A0"/>
                </a:solidFill>
              </a:rPr>
              <a:t>NB! </a:t>
            </a:r>
            <a:r>
              <a:rPr lang="en-GB" dirty="0"/>
              <a:t>Neither t</a:t>
            </a:r>
            <a:r>
              <a:rPr lang="en-GB" sz="2800" dirty="0"/>
              <a:t>he information on these slides nor in the FAQ section is complete!</a:t>
            </a:r>
          </a:p>
          <a:p>
            <a:pPr algn="just"/>
            <a:r>
              <a:rPr lang="en-GB" sz="2800" dirty="0"/>
              <a:t>If something remains unclear, then please </a:t>
            </a:r>
            <a:r>
              <a:rPr lang="et-EE" sz="2800" dirty="0"/>
              <a:t>contact </a:t>
            </a:r>
            <a:r>
              <a:rPr lang="et-EE" sz="2800" dirty="0" err="1"/>
              <a:t>the</a:t>
            </a:r>
            <a:r>
              <a:rPr lang="et-EE" sz="2800" dirty="0"/>
              <a:t> Research </a:t>
            </a:r>
            <a:r>
              <a:rPr lang="et-EE" sz="2800" dirty="0" err="1"/>
              <a:t>Funding</a:t>
            </a:r>
            <a:r>
              <a:rPr lang="et-EE" sz="2800" dirty="0"/>
              <a:t> </a:t>
            </a:r>
            <a:r>
              <a:rPr lang="et-EE" sz="2800" dirty="0" err="1"/>
              <a:t>Officer</a:t>
            </a:r>
            <a:r>
              <a:rPr lang="et-EE" sz="2800" dirty="0"/>
              <a:t> of </a:t>
            </a:r>
            <a:r>
              <a:rPr lang="et-EE" sz="2800" dirty="0" err="1"/>
              <a:t>your</a:t>
            </a:r>
            <a:r>
              <a:rPr lang="et-EE" sz="2800" dirty="0"/>
              <a:t> </a:t>
            </a:r>
            <a:r>
              <a:rPr lang="et-EE" sz="2800" dirty="0" err="1"/>
              <a:t>field</a:t>
            </a:r>
            <a:r>
              <a:rPr lang="et-EE" sz="2800" dirty="0"/>
              <a:t>.</a:t>
            </a:r>
          </a:p>
          <a:p>
            <a:pPr algn="just"/>
            <a:r>
              <a:rPr lang="en-GB" sz="2800" dirty="0"/>
              <a:t>Compile the application in accordance with the guidelines. Add only the files which are allowed. The limitations on the number of characters apply to all applicants.</a:t>
            </a:r>
          </a:p>
          <a:p>
            <a:pPr algn="just"/>
            <a:r>
              <a:rPr lang="en-GB" sz="2800" dirty="0"/>
              <a:t>All the members of the research staff have to update their ETIS CV. </a:t>
            </a:r>
          </a:p>
          <a:p>
            <a:pPr algn="just"/>
            <a:r>
              <a:rPr lang="en-GB" dirty="0"/>
              <a:t>Make sure that</a:t>
            </a:r>
            <a:r>
              <a:rPr lang="en-GB" sz="2800" dirty="0"/>
              <a:t> the data of your </a:t>
            </a:r>
            <a:r>
              <a:rPr lang="et-EE" sz="2800" dirty="0"/>
              <a:t>p</a:t>
            </a:r>
            <a:r>
              <a:rPr lang="en-GB" sz="2800" dirty="0" err="1"/>
              <a:t>ublications</a:t>
            </a:r>
            <a:r>
              <a:rPr lang="et-EE" sz="2800" dirty="0"/>
              <a:t> </a:t>
            </a:r>
            <a:r>
              <a:rPr lang="en-GB" sz="2800" dirty="0"/>
              <a:t>is</a:t>
            </a:r>
            <a:r>
              <a:rPr lang="et-EE" dirty="0"/>
              <a:t> </a:t>
            </a:r>
            <a:r>
              <a:rPr lang="en-GB" sz="2800" dirty="0"/>
              <a:t>correct (</a:t>
            </a:r>
            <a:r>
              <a:rPr lang="en-GB" dirty="0"/>
              <a:t>see the bibliometrics guidelines on the website of the Council</a:t>
            </a:r>
            <a:r>
              <a:rPr lang="en-GB" sz="2800" dirty="0"/>
              <a:t>).</a:t>
            </a:r>
            <a:endParaRPr lang="et-EE" sz="2800" dirty="0"/>
          </a:p>
          <a:p>
            <a:pPr marL="0" indent="0" algn="just">
              <a:buNone/>
            </a:pPr>
            <a:r>
              <a:rPr lang="et-EE" b="1" i="0" dirty="0">
                <a:solidFill>
                  <a:srgbClr val="FF0000"/>
                </a:solidFill>
                <a:effectLst/>
              </a:rPr>
              <a:t>NB! P</a:t>
            </a:r>
            <a:r>
              <a:rPr lang="en-US" b="1" i="0" dirty="0">
                <a:solidFill>
                  <a:srgbClr val="FF0000"/>
                </a:solidFill>
                <a:effectLst/>
              </a:rPr>
              <a:t>lease give yourself enough time for the confirmation of the application</a:t>
            </a:r>
            <a:r>
              <a:rPr lang="et-EE" b="1" dirty="0">
                <a:solidFill>
                  <a:srgbClr val="FF0000"/>
                </a:solidFill>
              </a:rPr>
              <a:t> (</a:t>
            </a:r>
            <a:r>
              <a:rPr lang="et-EE" b="1" dirty="0" err="1">
                <a:solidFill>
                  <a:srgbClr val="FF0000"/>
                </a:solidFill>
              </a:rPr>
              <a:t>consider</a:t>
            </a:r>
            <a:r>
              <a:rPr lang="et-EE" b="1" dirty="0">
                <a:solidFill>
                  <a:srgbClr val="FF0000"/>
                </a:solidFill>
              </a:rPr>
              <a:t> </a:t>
            </a:r>
            <a:r>
              <a:rPr lang="et-EE" b="1" dirty="0" err="1">
                <a:solidFill>
                  <a:srgbClr val="FF0000"/>
                </a:solidFill>
              </a:rPr>
              <a:t>the</a:t>
            </a:r>
            <a:r>
              <a:rPr lang="et-EE" b="1" dirty="0">
                <a:solidFill>
                  <a:srgbClr val="FF0000"/>
                </a:solidFill>
              </a:rPr>
              <a:t> auto-</a:t>
            </a:r>
            <a:r>
              <a:rPr lang="et-EE" b="1" dirty="0" err="1">
                <a:solidFill>
                  <a:srgbClr val="FF0000"/>
                </a:solidFill>
              </a:rPr>
              <a:t>check</a:t>
            </a:r>
            <a:r>
              <a:rPr lang="et-EE" b="1" dirty="0">
                <a:solidFill>
                  <a:srgbClr val="FF0000"/>
                </a:solidFill>
              </a:rPr>
              <a:t>)</a:t>
            </a:r>
            <a:r>
              <a:rPr lang="en-US" b="1" i="0" dirty="0">
                <a:solidFill>
                  <a:srgbClr val="FF0000"/>
                </a:solidFill>
                <a:effectLst/>
              </a:rPr>
              <a:t>!</a:t>
            </a:r>
          </a:p>
          <a:p>
            <a:pPr algn="just"/>
            <a:endParaRPr lang="en-GB" sz="2800" dirty="0"/>
          </a:p>
          <a:p>
            <a:pPr marL="0" indent="0">
              <a:buNone/>
            </a:pPr>
            <a:endParaRPr lang="et-EE" dirty="0"/>
          </a:p>
        </p:txBody>
      </p:sp>
    </p:spTree>
    <p:extLst>
      <p:ext uri="{BB962C8B-B14F-4D97-AF65-F5344CB8AC3E}">
        <p14:creationId xmlns:p14="http://schemas.microsoft.com/office/powerpoint/2010/main" val="4268457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F958977-04CE-4327-81CF-083A63F4FD3E}"/>
              </a:ext>
            </a:extLst>
          </p:cNvPr>
          <p:cNvSpPr>
            <a:spLocks noGrp="1"/>
          </p:cNvSpPr>
          <p:nvPr>
            <p:ph type="title"/>
          </p:nvPr>
        </p:nvSpPr>
        <p:spPr>
          <a:xfrm>
            <a:off x="495300" y="0"/>
            <a:ext cx="10515600" cy="536749"/>
          </a:xfrm>
        </p:spPr>
        <p:txBody>
          <a:bodyPr>
            <a:normAutofit fontScale="90000"/>
          </a:bodyPr>
          <a:lstStyle/>
          <a:p>
            <a:r>
              <a:rPr lang="en-GB" sz="3800" b="1" dirty="0">
                <a:solidFill>
                  <a:srgbClr val="7030A0"/>
                </a:solidFill>
              </a:rPr>
              <a:t>If you have any questions regarding the application</a:t>
            </a:r>
            <a:endParaRPr lang="en-GB" sz="3800" b="1" dirty="0"/>
          </a:p>
        </p:txBody>
      </p:sp>
      <p:sp>
        <p:nvSpPr>
          <p:cNvPr id="3" name="Sisu kohatäide 2">
            <a:extLst>
              <a:ext uri="{FF2B5EF4-FFF2-40B4-BE49-F238E27FC236}">
                <a16:creationId xmlns:a16="http://schemas.microsoft.com/office/drawing/2014/main" id="{029D0F59-641F-430F-AC17-27CF3CA0DB1D}"/>
              </a:ext>
            </a:extLst>
          </p:cNvPr>
          <p:cNvSpPr>
            <a:spLocks noGrp="1"/>
          </p:cNvSpPr>
          <p:nvPr>
            <p:ph idx="1"/>
          </p:nvPr>
        </p:nvSpPr>
        <p:spPr>
          <a:xfrm>
            <a:off x="259773" y="737755"/>
            <a:ext cx="11094027" cy="5985163"/>
          </a:xfrm>
        </p:spPr>
        <p:txBody>
          <a:bodyPr>
            <a:normAutofit fontScale="62500" lnSpcReduction="20000"/>
          </a:bodyPr>
          <a:lstStyle/>
          <a:p>
            <a:pPr marL="0" indent="0">
              <a:buNone/>
            </a:pPr>
            <a:r>
              <a:rPr lang="en-GB" sz="3500" b="1" u="sng" dirty="0"/>
              <a:t>Research Funding Officers:</a:t>
            </a:r>
          </a:p>
          <a:p>
            <a:r>
              <a:rPr lang="en-GB" sz="3500" b="1" i="1" dirty="0">
                <a:solidFill>
                  <a:srgbClr val="7030A0"/>
                </a:solidFill>
              </a:rPr>
              <a:t>Medical and Health Sciences; Agricultural and Veterinary Sciences:</a:t>
            </a:r>
          </a:p>
          <a:p>
            <a:pPr marL="0" indent="0">
              <a:buNone/>
            </a:pPr>
            <a:r>
              <a:rPr lang="et-EE" sz="3500" b="1" dirty="0"/>
              <a:t>Ade Kallas-Kivi </a:t>
            </a:r>
            <a:r>
              <a:rPr lang="et-EE" sz="3500" dirty="0"/>
              <a:t>(tel 731 7366, </a:t>
            </a:r>
            <a:r>
              <a:rPr lang="et-EE" sz="3500" dirty="0">
                <a:hlinkClick r:id="rId3"/>
              </a:rPr>
              <a:t>ade.kallas-kivi@etag.ee</a:t>
            </a:r>
            <a:r>
              <a:rPr lang="et-EE" sz="3500" dirty="0"/>
              <a:t>)</a:t>
            </a:r>
          </a:p>
          <a:p>
            <a:r>
              <a:rPr lang="en-GB" sz="3500" b="1" i="1" dirty="0">
                <a:solidFill>
                  <a:srgbClr val="7030A0"/>
                </a:solidFill>
              </a:rPr>
              <a:t>Biological and Environmental Sciences: </a:t>
            </a:r>
          </a:p>
          <a:p>
            <a:pPr marL="0" indent="0">
              <a:buNone/>
            </a:pPr>
            <a:r>
              <a:rPr lang="et-EE" sz="3500" b="1" dirty="0"/>
              <a:t>Meeli </a:t>
            </a:r>
            <a:r>
              <a:rPr lang="et-EE" sz="3500" b="1" dirty="0" err="1"/>
              <a:t>Alber</a:t>
            </a:r>
            <a:r>
              <a:rPr lang="et-EE" sz="3500" dirty="0"/>
              <a:t>(</a:t>
            </a:r>
            <a:r>
              <a:rPr lang="nn-NO" sz="3500" dirty="0"/>
              <a:t>tel 731 7387, </a:t>
            </a:r>
            <a:r>
              <a:rPr lang="nn-NO" sz="3500" dirty="0">
                <a:hlinkClick r:id="rId4"/>
              </a:rPr>
              <a:t>meeli.alber@etag.ee</a:t>
            </a:r>
            <a:r>
              <a:rPr lang="et-EE" sz="3500" dirty="0"/>
              <a:t>)</a:t>
            </a:r>
          </a:p>
          <a:p>
            <a:r>
              <a:rPr lang="en-GB" sz="3500" b="1" i="1" dirty="0">
                <a:solidFill>
                  <a:srgbClr val="7030A0"/>
                </a:solidFill>
              </a:rPr>
              <a:t>Exact Sciences:</a:t>
            </a:r>
          </a:p>
          <a:p>
            <a:pPr marL="0" indent="0">
              <a:buNone/>
            </a:pPr>
            <a:r>
              <a:rPr lang="et-EE" sz="3500" b="1" dirty="0"/>
              <a:t>Raili Torga </a:t>
            </a:r>
            <a:r>
              <a:rPr lang="et-EE" sz="3500" dirty="0"/>
              <a:t>(tel 731 7358, </a:t>
            </a:r>
            <a:r>
              <a:rPr lang="et-EE" sz="3500" dirty="0">
                <a:hlinkClick r:id="rId5"/>
              </a:rPr>
              <a:t>raili.torga@etag.ee</a:t>
            </a:r>
            <a:r>
              <a:rPr lang="et-EE" sz="3500" dirty="0"/>
              <a:t>)</a:t>
            </a:r>
          </a:p>
          <a:p>
            <a:r>
              <a:rPr lang="en-GB" sz="3500" b="1" i="1" dirty="0">
                <a:solidFill>
                  <a:srgbClr val="7030A0"/>
                </a:solidFill>
              </a:rPr>
              <a:t>Engineering and Technology:</a:t>
            </a:r>
          </a:p>
          <a:p>
            <a:pPr marL="0" indent="0">
              <a:buNone/>
            </a:pPr>
            <a:r>
              <a:rPr lang="et-EE" sz="3500" b="1" dirty="0"/>
              <a:t>Julia Uusna </a:t>
            </a:r>
            <a:r>
              <a:rPr lang="et-EE" sz="3500" dirty="0"/>
              <a:t>(</a:t>
            </a:r>
            <a:r>
              <a:rPr lang="nn-NO" sz="3500" dirty="0"/>
              <a:t>tel 731</a:t>
            </a:r>
            <a:r>
              <a:rPr lang="et-EE" sz="3500" dirty="0"/>
              <a:t> </a:t>
            </a:r>
            <a:r>
              <a:rPr lang="nn-NO" sz="3500" dirty="0"/>
              <a:t>73</a:t>
            </a:r>
            <a:r>
              <a:rPr lang="et-EE" sz="3500" dirty="0"/>
              <a:t>67, julia.uusna@etag.ee)</a:t>
            </a:r>
            <a:endParaRPr lang="et-EE" sz="3500" b="1" dirty="0"/>
          </a:p>
          <a:p>
            <a:r>
              <a:rPr lang="en-GB" sz="3500" b="1" i="1" dirty="0">
                <a:solidFill>
                  <a:srgbClr val="7030A0"/>
                </a:solidFill>
              </a:rPr>
              <a:t>Humanities and the Arts: </a:t>
            </a:r>
          </a:p>
          <a:p>
            <a:pPr marL="0" indent="0">
              <a:buNone/>
            </a:pPr>
            <a:r>
              <a:rPr lang="et-EE" sz="3500" b="1" dirty="0"/>
              <a:t>Elli Marie </a:t>
            </a:r>
            <a:r>
              <a:rPr lang="et-EE" sz="3500" b="1" dirty="0" err="1"/>
              <a:t>Tragel</a:t>
            </a:r>
            <a:r>
              <a:rPr lang="et-EE" sz="3500" b="1" dirty="0"/>
              <a:t> </a:t>
            </a:r>
            <a:r>
              <a:rPr lang="et-EE" sz="3500" dirty="0"/>
              <a:t>(tel 730 0326, </a:t>
            </a:r>
            <a:r>
              <a:rPr lang="et-EE" sz="3500" dirty="0">
                <a:hlinkClick r:id="rId6"/>
              </a:rPr>
              <a:t>ellimarie.tragel@etag.ee</a:t>
            </a:r>
            <a:r>
              <a:rPr lang="et-EE" sz="3500" dirty="0"/>
              <a:t>) </a:t>
            </a:r>
          </a:p>
          <a:p>
            <a:r>
              <a:rPr lang="en-GB" sz="3500" b="1" i="1" dirty="0">
                <a:solidFill>
                  <a:srgbClr val="7030A0"/>
                </a:solidFill>
              </a:rPr>
              <a:t>Social Sciences: </a:t>
            </a:r>
          </a:p>
          <a:p>
            <a:pPr marL="0" indent="0">
              <a:buNone/>
            </a:pPr>
            <a:r>
              <a:rPr lang="et-EE" sz="3500" b="1" dirty="0"/>
              <a:t>Eveli Laats </a:t>
            </a:r>
            <a:r>
              <a:rPr lang="et-EE" sz="3500" dirty="0"/>
              <a:t>(tel 731 7364</a:t>
            </a:r>
            <a:r>
              <a:rPr lang="nn-NO" sz="3500" dirty="0"/>
              <a:t>, </a:t>
            </a:r>
            <a:r>
              <a:rPr lang="et-EE" sz="3500" dirty="0">
                <a:hlinkClick r:id="rId7"/>
              </a:rPr>
              <a:t>eveli.laats@etag.ee</a:t>
            </a:r>
            <a:r>
              <a:rPr lang="et-EE" sz="3500" dirty="0"/>
              <a:t>)</a:t>
            </a:r>
          </a:p>
          <a:p>
            <a:pPr marL="0" indent="0">
              <a:buNone/>
            </a:pPr>
            <a:endParaRPr lang="et-EE" sz="3500" dirty="0">
              <a:highlight>
                <a:srgbClr val="FFFF00"/>
              </a:highlight>
            </a:endParaRPr>
          </a:p>
          <a:p>
            <a:pPr marL="0" indent="0">
              <a:buNone/>
            </a:pPr>
            <a:r>
              <a:rPr lang="en-US" sz="3200" b="1" u="sng" dirty="0"/>
              <a:t>Head of the Field of National Research Grants</a:t>
            </a:r>
            <a:r>
              <a:rPr lang="et-EE" sz="3200" b="1" u="sng" dirty="0"/>
              <a:t>: </a:t>
            </a:r>
          </a:p>
          <a:p>
            <a:pPr marL="0" indent="0">
              <a:buNone/>
            </a:pPr>
            <a:r>
              <a:rPr lang="et-EE" sz="3200" b="1" dirty="0"/>
              <a:t>Helen Post </a:t>
            </a:r>
            <a:r>
              <a:rPr lang="et-EE" sz="3200" dirty="0"/>
              <a:t>(tel 731 7363, </a:t>
            </a:r>
            <a:r>
              <a:rPr lang="et-EE" sz="3200" dirty="0">
                <a:hlinkClick r:id="rId8"/>
              </a:rPr>
              <a:t>helen.post@etag.ee</a:t>
            </a:r>
            <a:r>
              <a:rPr lang="et-EE" sz="3200" dirty="0"/>
              <a:t>)</a:t>
            </a:r>
          </a:p>
          <a:p>
            <a:endParaRPr lang="et-EE" dirty="0"/>
          </a:p>
        </p:txBody>
      </p:sp>
    </p:spTree>
    <p:extLst>
      <p:ext uri="{BB962C8B-B14F-4D97-AF65-F5344CB8AC3E}">
        <p14:creationId xmlns:p14="http://schemas.microsoft.com/office/powerpoint/2010/main" val="3664062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B5A672-21D6-2F0B-7A66-C5893AA9D27D}"/>
              </a:ext>
            </a:extLst>
          </p:cNvPr>
          <p:cNvSpPr>
            <a:spLocks noGrp="1"/>
          </p:cNvSpPr>
          <p:nvPr>
            <p:ph type="title"/>
          </p:nvPr>
        </p:nvSpPr>
        <p:spPr/>
        <p:txBody>
          <a:bodyPr/>
          <a:lstStyle/>
          <a:p>
            <a:pPr algn="ctr"/>
            <a:r>
              <a:rPr lang="et-EE" b="1" dirty="0" err="1"/>
              <a:t>Thank</a:t>
            </a:r>
            <a:r>
              <a:rPr lang="et-EE" b="1" dirty="0"/>
              <a:t> </a:t>
            </a:r>
            <a:r>
              <a:rPr lang="et-EE" b="1" dirty="0" err="1"/>
              <a:t>you</a:t>
            </a:r>
            <a:r>
              <a:rPr lang="et-EE" b="1" dirty="0"/>
              <a:t> </a:t>
            </a:r>
            <a:r>
              <a:rPr lang="et-EE" b="1" dirty="0" err="1"/>
              <a:t>very</a:t>
            </a:r>
            <a:r>
              <a:rPr lang="et-EE" b="1" dirty="0"/>
              <a:t> </a:t>
            </a:r>
            <a:r>
              <a:rPr lang="et-EE" b="1" dirty="0" err="1"/>
              <a:t>much</a:t>
            </a:r>
            <a:r>
              <a:rPr lang="et-EE" b="1" dirty="0"/>
              <a:t> </a:t>
            </a:r>
            <a:r>
              <a:rPr lang="et-EE" b="1" dirty="0" err="1"/>
              <a:t>for</a:t>
            </a:r>
            <a:r>
              <a:rPr lang="et-EE" b="1" dirty="0"/>
              <a:t> </a:t>
            </a:r>
            <a:r>
              <a:rPr lang="et-EE" b="1" dirty="0" err="1"/>
              <a:t>your</a:t>
            </a:r>
            <a:r>
              <a:rPr lang="et-EE" b="1" dirty="0"/>
              <a:t> </a:t>
            </a:r>
            <a:r>
              <a:rPr lang="et-EE" b="1" dirty="0" err="1"/>
              <a:t>attention</a:t>
            </a:r>
            <a:r>
              <a:rPr lang="et-EE" b="1" dirty="0"/>
              <a:t>!</a:t>
            </a:r>
          </a:p>
        </p:txBody>
      </p:sp>
      <p:sp>
        <p:nvSpPr>
          <p:cNvPr id="3" name="Sisu kohatäide 2">
            <a:extLst>
              <a:ext uri="{FF2B5EF4-FFF2-40B4-BE49-F238E27FC236}">
                <a16:creationId xmlns:a16="http://schemas.microsoft.com/office/drawing/2014/main" id="{2BDBD85D-9107-D1C2-CFCE-5C70948EC354}"/>
              </a:ext>
            </a:extLst>
          </p:cNvPr>
          <p:cNvSpPr>
            <a:spLocks noGrp="1"/>
          </p:cNvSpPr>
          <p:nvPr>
            <p:ph idx="1"/>
          </p:nvPr>
        </p:nvSpPr>
        <p:spPr/>
        <p:txBody>
          <a:bodyPr>
            <a:normAutofit/>
          </a:bodyPr>
          <a:lstStyle/>
          <a:p>
            <a:pPr marL="0" indent="0" algn="ctr">
              <a:buNone/>
            </a:pPr>
            <a:r>
              <a:rPr lang="et-EE" sz="3200" dirty="0" err="1">
                <a:solidFill>
                  <a:srgbClr val="7030A0"/>
                </a:solidFill>
              </a:rPr>
              <a:t>If</a:t>
            </a:r>
            <a:r>
              <a:rPr lang="et-EE" sz="3200" dirty="0">
                <a:solidFill>
                  <a:srgbClr val="7030A0"/>
                </a:solidFill>
              </a:rPr>
              <a:t> </a:t>
            </a:r>
            <a:r>
              <a:rPr lang="et-EE" sz="3200" dirty="0" err="1">
                <a:solidFill>
                  <a:srgbClr val="7030A0"/>
                </a:solidFill>
              </a:rPr>
              <a:t>something</a:t>
            </a:r>
            <a:r>
              <a:rPr lang="et-EE" sz="3200" dirty="0">
                <a:solidFill>
                  <a:srgbClr val="7030A0"/>
                </a:solidFill>
              </a:rPr>
              <a:t> </a:t>
            </a:r>
            <a:r>
              <a:rPr lang="et-EE" sz="3200" dirty="0" err="1">
                <a:solidFill>
                  <a:srgbClr val="7030A0"/>
                </a:solidFill>
              </a:rPr>
              <a:t>is</a:t>
            </a:r>
            <a:r>
              <a:rPr lang="et-EE" sz="3200" dirty="0">
                <a:solidFill>
                  <a:srgbClr val="7030A0"/>
                </a:solidFill>
              </a:rPr>
              <a:t> </a:t>
            </a:r>
            <a:r>
              <a:rPr lang="et-EE" sz="3200" dirty="0" err="1">
                <a:solidFill>
                  <a:srgbClr val="7030A0"/>
                </a:solidFill>
              </a:rPr>
              <a:t>unclear</a:t>
            </a:r>
            <a:r>
              <a:rPr lang="et-EE" sz="3200" dirty="0">
                <a:solidFill>
                  <a:srgbClr val="7030A0"/>
                </a:solidFill>
              </a:rPr>
              <a:t> do </a:t>
            </a:r>
            <a:r>
              <a:rPr lang="et-EE" sz="3200" dirty="0" err="1">
                <a:solidFill>
                  <a:srgbClr val="7030A0"/>
                </a:solidFill>
              </a:rPr>
              <a:t>not</a:t>
            </a:r>
            <a:r>
              <a:rPr lang="et-EE" sz="3200" dirty="0">
                <a:solidFill>
                  <a:srgbClr val="7030A0"/>
                </a:solidFill>
              </a:rPr>
              <a:t> </a:t>
            </a:r>
            <a:r>
              <a:rPr lang="et-EE" sz="3200" dirty="0" err="1">
                <a:solidFill>
                  <a:srgbClr val="7030A0"/>
                </a:solidFill>
              </a:rPr>
              <a:t>hesitate</a:t>
            </a:r>
            <a:r>
              <a:rPr lang="et-EE" sz="3200" dirty="0">
                <a:solidFill>
                  <a:srgbClr val="7030A0"/>
                </a:solidFill>
              </a:rPr>
              <a:t> </a:t>
            </a:r>
            <a:r>
              <a:rPr lang="et-EE" sz="3200" dirty="0" err="1">
                <a:solidFill>
                  <a:srgbClr val="7030A0"/>
                </a:solidFill>
              </a:rPr>
              <a:t>to</a:t>
            </a:r>
            <a:r>
              <a:rPr lang="et-EE" sz="3200" dirty="0">
                <a:solidFill>
                  <a:srgbClr val="7030A0"/>
                </a:solidFill>
              </a:rPr>
              <a:t> contact </a:t>
            </a:r>
            <a:r>
              <a:rPr lang="et-EE" sz="3200" dirty="0" err="1">
                <a:solidFill>
                  <a:srgbClr val="7030A0"/>
                </a:solidFill>
              </a:rPr>
              <a:t>us</a:t>
            </a:r>
            <a:r>
              <a:rPr lang="et-EE" sz="3200" dirty="0">
                <a:solidFill>
                  <a:srgbClr val="7030A0"/>
                </a:solidFill>
              </a:rPr>
              <a:t>! </a:t>
            </a:r>
            <a:r>
              <a:rPr lang="et-EE" sz="3200" dirty="0" err="1">
                <a:solidFill>
                  <a:srgbClr val="7030A0"/>
                </a:solidFill>
              </a:rPr>
              <a:t>We</a:t>
            </a:r>
            <a:r>
              <a:rPr lang="et-EE" sz="3200" dirty="0">
                <a:solidFill>
                  <a:srgbClr val="7030A0"/>
                </a:solidFill>
              </a:rPr>
              <a:t> are </a:t>
            </a:r>
            <a:r>
              <a:rPr lang="et-EE" sz="3200" dirty="0" err="1">
                <a:solidFill>
                  <a:srgbClr val="7030A0"/>
                </a:solidFill>
              </a:rPr>
              <a:t>here</a:t>
            </a:r>
            <a:r>
              <a:rPr lang="et-EE" sz="3200" dirty="0">
                <a:solidFill>
                  <a:srgbClr val="7030A0"/>
                </a:solidFill>
              </a:rPr>
              <a:t> </a:t>
            </a:r>
            <a:r>
              <a:rPr lang="et-EE" sz="3200" dirty="0" err="1">
                <a:solidFill>
                  <a:srgbClr val="7030A0"/>
                </a:solidFill>
              </a:rPr>
              <a:t>to</a:t>
            </a:r>
            <a:r>
              <a:rPr lang="et-EE" sz="3200" dirty="0">
                <a:solidFill>
                  <a:srgbClr val="7030A0"/>
                </a:solidFill>
              </a:rPr>
              <a:t> </a:t>
            </a:r>
            <a:r>
              <a:rPr lang="et-EE" sz="3200" dirty="0" err="1">
                <a:solidFill>
                  <a:srgbClr val="7030A0"/>
                </a:solidFill>
              </a:rPr>
              <a:t>help</a:t>
            </a:r>
            <a:r>
              <a:rPr lang="et-EE" sz="3200" dirty="0">
                <a:solidFill>
                  <a:srgbClr val="7030A0"/>
                </a:solidFill>
              </a:rPr>
              <a:t> </a:t>
            </a:r>
            <a:r>
              <a:rPr lang="et-EE" sz="3200" dirty="0" err="1">
                <a:solidFill>
                  <a:srgbClr val="7030A0"/>
                </a:solidFill>
              </a:rPr>
              <a:t>you</a:t>
            </a:r>
            <a:r>
              <a:rPr lang="et-EE" sz="3200" dirty="0">
                <a:solidFill>
                  <a:srgbClr val="7030A0"/>
                </a:solidFill>
              </a:rPr>
              <a:t>.</a:t>
            </a:r>
          </a:p>
          <a:p>
            <a:pPr marL="0" indent="0" algn="ctr">
              <a:buNone/>
            </a:pPr>
            <a:endParaRPr lang="et-EE" sz="3200" dirty="0">
              <a:solidFill>
                <a:srgbClr val="7030A0"/>
              </a:solidFill>
            </a:endParaRPr>
          </a:p>
          <a:p>
            <a:pPr marL="0" indent="0" algn="ctr">
              <a:buNone/>
            </a:pPr>
            <a:endParaRPr lang="et-EE" sz="3200" dirty="0">
              <a:solidFill>
                <a:srgbClr val="7030A0"/>
              </a:solidFill>
            </a:endParaRPr>
          </a:p>
          <a:p>
            <a:pPr marL="0" indent="0" algn="ctr">
              <a:buNone/>
            </a:pPr>
            <a:r>
              <a:rPr lang="et-EE" sz="3200" b="1" dirty="0" err="1">
                <a:solidFill>
                  <a:srgbClr val="7030A0"/>
                </a:solidFill>
              </a:rPr>
              <a:t>Good</a:t>
            </a:r>
            <a:r>
              <a:rPr lang="et-EE" sz="3200" b="1" dirty="0">
                <a:solidFill>
                  <a:srgbClr val="7030A0"/>
                </a:solidFill>
              </a:rPr>
              <a:t> </a:t>
            </a:r>
            <a:r>
              <a:rPr lang="et-EE" sz="3200" b="1" dirty="0" err="1">
                <a:solidFill>
                  <a:srgbClr val="7030A0"/>
                </a:solidFill>
              </a:rPr>
              <a:t>luck</a:t>
            </a:r>
            <a:r>
              <a:rPr lang="et-EE" sz="3200" b="1" dirty="0">
                <a:solidFill>
                  <a:srgbClr val="7030A0"/>
                </a:solidFill>
              </a:rPr>
              <a:t>!</a:t>
            </a:r>
          </a:p>
          <a:p>
            <a:pPr marL="0" indent="0" algn="ctr">
              <a:buNone/>
            </a:pPr>
            <a:endParaRPr lang="et-EE" sz="3200" dirty="0">
              <a:solidFill>
                <a:srgbClr val="7030A0"/>
              </a:solidFill>
            </a:endParaRPr>
          </a:p>
        </p:txBody>
      </p:sp>
    </p:spTree>
    <p:extLst>
      <p:ext uri="{BB962C8B-B14F-4D97-AF65-F5344CB8AC3E}">
        <p14:creationId xmlns:p14="http://schemas.microsoft.com/office/powerpoint/2010/main" val="348789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6169E96-DCEC-4212-B3F9-AFA921C24FE5}"/>
              </a:ext>
            </a:extLst>
          </p:cNvPr>
          <p:cNvSpPr>
            <a:spLocks noGrp="1"/>
          </p:cNvSpPr>
          <p:nvPr>
            <p:ph type="title"/>
          </p:nvPr>
        </p:nvSpPr>
        <p:spPr>
          <a:xfrm>
            <a:off x="511728" y="580954"/>
            <a:ext cx="9018166" cy="571659"/>
          </a:xfrm>
        </p:spPr>
        <p:txBody>
          <a:bodyPr>
            <a:noAutofit/>
          </a:bodyPr>
          <a:lstStyle/>
          <a:p>
            <a:pPr algn="ctr"/>
            <a:r>
              <a:rPr lang="et-EE" sz="4000" b="1" dirty="0" err="1">
                <a:solidFill>
                  <a:srgbClr val="7030A0"/>
                </a:solidFill>
              </a:rPr>
              <a:t>Call</a:t>
            </a:r>
            <a:r>
              <a:rPr lang="et-EE" sz="4000" b="1" dirty="0">
                <a:solidFill>
                  <a:srgbClr val="7030A0"/>
                </a:solidFill>
              </a:rPr>
              <a:t> 2023</a:t>
            </a:r>
            <a:endParaRPr lang="en-GB" sz="4000" b="1" dirty="0">
              <a:solidFill>
                <a:srgbClr val="7030A0"/>
              </a:solidFill>
            </a:endParaRPr>
          </a:p>
        </p:txBody>
      </p:sp>
      <p:sp>
        <p:nvSpPr>
          <p:cNvPr id="5" name="Sisu kohatäide 4">
            <a:extLst>
              <a:ext uri="{FF2B5EF4-FFF2-40B4-BE49-F238E27FC236}">
                <a16:creationId xmlns:a16="http://schemas.microsoft.com/office/drawing/2014/main" id="{C17050F2-A42C-4C83-BB83-723F05C08CAA}"/>
              </a:ext>
            </a:extLst>
          </p:cNvPr>
          <p:cNvSpPr>
            <a:spLocks noGrp="1"/>
          </p:cNvSpPr>
          <p:nvPr>
            <p:ph idx="1"/>
          </p:nvPr>
        </p:nvSpPr>
        <p:spPr>
          <a:xfrm>
            <a:off x="511728" y="1317072"/>
            <a:ext cx="11157358" cy="4859891"/>
          </a:xfrm>
        </p:spPr>
        <p:txBody>
          <a:bodyPr>
            <a:normAutofit lnSpcReduction="10000"/>
          </a:bodyPr>
          <a:lstStyle/>
          <a:p>
            <a:r>
              <a:rPr lang="en-GB" sz="2800" dirty="0"/>
              <a:t>starting grants (PSG, up to 5 years)</a:t>
            </a:r>
          </a:p>
          <a:p>
            <a:r>
              <a:rPr lang="en-GB" sz="2800" dirty="0"/>
              <a:t>team grants (PRG, up to 5 years)</a:t>
            </a:r>
          </a:p>
          <a:p>
            <a:endParaRPr lang="et-EE" sz="2800" dirty="0"/>
          </a:p>
          <a:p>
            <a:pPr marL="0" indent="0">
              <a:buNone/>
            </a:pPr>
            <a:r>
              <a:rPr lang="en-GB" sz="2800" dirty="0"/>
              <a:t>Submission of applications via </a:t>
            </a:r>
            <a:r>
              <a:rPr lang="en-GB" sz="2800" b="1" u="sng" dirty="0"/>
              <a:t>ETIS</a:t>
            </a:r>
            <a:r>
              <a:rPr lang="en-GB" sz="2800" dirty="0"/>
              <a:t> from </a:t>
            </a:r>
            <a:r>
              <a:rPr lang="en-GB" sz="2800" b="1" u="sng" dirty="0"/>
              <a:t>1 to 31 March at 5 p.m.</a:t>
            </a:r>
            <a:r>
              <a:rPr lang="et-EE" sz="2800" b="1" u="sng" dirty="0"/>
              <a:t> (Estonian </a:t>
            </a:r>
            <a:r>
              <a:rPr lang="et-EE" sz="2800" b="1" u="sng" dirty="0" err="1"/>
              <a:t>time</a:t>
            </a:r>
            <a:r>
              <a:rPr lang="et-EE" sz="2800" b="1" u="sng" dirty="0"/>
              <a:t>).</a:t>
            </a:r>
            <a:endParaRPr lang="en-GB" sz="2800" b="1" u="sng" dirty="0"/>
          </a:p>
          <a:p>
            <a:pPr marL="0" indent="0">
              <a:buNone/>
            </a:pPr>
            <a:endParaRPr lang="et-EE" sz="2800" b="1" dirty="0">
              <a:solidFill>
                <a:srgbClr val="7030A0"/>
              </a:solidFill>
            </a:endParaRPr>
          </a:p>
          <a:p>
            <a:pPr marL="0" indent="0">
              <a:buNone/>
            </a:pPr>
            <a:r>
              <a:rPr lang="et-EE" sz="2800" b="1" dirty="0">
                <a:solidFill>
                  <a:srgbClr val="7030A0"/>
                </a:solidFill>
              </a:rPr>
              <a:t>NB! </a:t>
            </a:r>
            <a:r>
              <a:rPr lang="en-US" sz="2800" b="1" dirty="0"/>
              <a:t>The application is submitted only after the</a:t>
            </a:r>
            <a:r>
              <a:rPr lang="et-EE" sz="2800" b="1" dirty="0"/>
              <a:t> </a:t>
            </a:r>
            <a:r>
              <a:rPr lang="et-EE" sz="2800" b="1" dirty="0" err="1"/>
              <a:t>applicant’s</a:t>
            </a:r>
            <a:r>
              <a:rPr lang="en-US" sz="2800" b="1" dirty="0"/>
              <a:t> institution has confirmed it via ETIS. </a:t>
            </a:r>
            <a:r>
              <a:rPr lang="en-US" sz="2800" b="1" dirty="0">
                <a:solidFill>
                  <a:srgbClr val="7030A0"/>
                </a:solidFill>
              </a:rPr>
              <a:t>Please follow the deadlines of your institution</a:t>
            </a:r>
            <a:r>
              <a:rPr lang="et-EE" sz="2800" b="1" dirty="0">
                <a:solidFill>
                  <a:srgbClr val="7030A0"/>
                </a:solidFill>
              </a:rPr>
              <a:t> </a:t>
            </a:r>
            <a:r>
              <a:rPr lang="et-EE" sz="2800" b="1" dirty="0"/>
              <a:t>(University of Tartu </a:t>
            </a:r>
            <a:r>
              <a:rPr lang="et-EE" sz="2800" b="1" dirty="0">
                <a:solidFill>
                  <a:srgbClr val="7030A0"/>
                </a:solidFill>
              </a:rPr>
              <a:t>23 </a:t>
            </a:r>
            <a:r>
              <a:rPr lang="et-EE" sz="2800" b="1" dirty="0" err="1">
                <a:solidFill>
                  <a:srgbClr val="7030A0"/>
                </a:solidFill>
              </a:rPr>
              <a:t>March</a:t>
            </a:r>
            <a:r>
              <a:rPr lang="et-EE" sz="2800" b="1" dirty="0"/>
              <a:t>, </a:t>
            </a:r>
            <a:r>
              <a:rPr lang="et-EE" sz="2800" b="1" dirty="0" err="1"/>
              <a:t>TalTech</a:t>
            </a:r>
            <a:r>
              <a:rPr lang="et-EE" sz="2800" b="1" dirty="0"/>
              <a:t> </a:t>
            </a:r>
            <a:r>
              <a:rPr lang="et-EE" sz="2800" b="1" dirty="0">
                <a:solidFill>
                  <a:srgbClr val="7030A0"/>
                </a:solidFill>
              </a:rPr>
              <a:t>20 </a:t>
            </a:r>
            <a:r>
              <a:rPr lang="et-EE" sz="2800" b="1" dirty="0" err="1">
                <a:solidFill>
                  <a:srgbClr val="7030A0"/>
                </a:solidFill>
              </a:rPr>
              <a:t>March</a:t>
            </a:r>
            <a:r>
              <a:rPr lang="et-EE" sz="2800" b="1" dirty="0"/>
              <a:t>)</a:t>
            </a:r>
            <a:r>
              <a:rPr lang="et-EE" b="1" dirty="0"/>
              <a:t>!</a:t>
            </a:r>
          </a:p>
          <a:p>
            <a:pPr marL="0" indent="0">
              <a:buNone/>
            </a:pPr>
            <a:endParaRPr lang="et-EE" dirty="0"/>
          </a:p>
          <a:p>
            <a:pPr marL="0" indent="0">
              <a:buNone/>
            </a:pPr>
            <a:r>
              <a:rPr lang="en-GB" b="1" u="sng" dirty="0">
                <a:solidFill>
                  <a:srgbClr val="7030A0"/>
                </a:solidFill>
              </a:rPr>
              <a:t>NB! Read the materials on the website of the Council!</a:t>
            </a:r>
          </a:p>
        </p:txBody>
      </p:sp>
    </p:spTree>
    <p:extLst>
      <p:ext uri="{BB962C8B-B14F-4D97-AF65-F5344CB8AC3E}">
        <p14:creationId xmlns:p14="http://schemas.microsoft.com/office/powerpoint/2010/main" val="136150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Pealkiri 8">
            <a:extLst>
              <a:ext uri="{FF2B5EF4-FFF2-40B4-BE49-F238E27FC236}">
                <a16:creationId xmlns:a16="http://schemas.microsoft.com/office/drawing/2014/main" id="{9AAD801A-9F97-0198-419E-09F61D1314E9}"/>
              </a:ext>
            </a:extLst>
          </p:cNvPr>
          <p:cNvSpPr>
            <a:spLocks noGrp="1"/>
          </p:cNvSpPr>
          <p:nvPr>
            <p:ph type="title"/>
          </p:nvPr>
        </p:nvSpPr>
        <p:spPr>
          <a:xfrm>
            <a:off x="0" y="-138916"/>
            <a:ext cx="10515600" cy="1325563"/>
          </a:xfrm>
        </p:spPr>
        <p:txBody>
          <a:bodyPr>
            <a:noAutofit/>
          </a:bodyPr>
          <a:lstStyle/>
          <a:p>
            <a:r>
              <a:rPr lang="et-EE" sz="2400" b="1" dirty="0">
                <a:solidFill>
                  <a:srgbClr val="FF0000"/>
                </a:solidFill>
              </a:rPr>
              <a:t>https://etag.ee/en/funding/research-funding/personal-research-funding/psg-prg-call-2023/</a:t>
            </a:r>
          </a:p>
        </p:txBody>
      </p:sp>
      <p:pic>
        <p:nvPicPr>
          <p:cNvPr id="11" name="Pilt 10">
            <a:extLst>
              <a:ext uri="{FF2B5EF4-FFF2-40B4-BE49-F238E27FC236}">
                <a16:creationId xmlns:a16="http://schemas.microsoft.com/office/drawing/2014/main" id="{5000365C-1589-F553-0A9F-6273FFADA4F3}"/>
              </a:ext>
            </a:extLst>
          </p:cNvPr>
          <p:cNvPicPr>
            <a:picLocks noChangeAspect="1"/>
          </p:cNvPicPr>
          <p:nvPr/>
        </p:nvPicPr>
        <p:blipFill>
          <a:blip r:embed="rId3"/>
          <a:stretch>
            <a:fillRect/>
          </a:stretch>
        </p:blipFill>
        <p:spPr>
          <a:xfrm>
            <a:off x="539824" y="980224"/>
            <a:ext cx="8852743" cy="5684705"/>
          </a:xfrm>
          <a:prstGeom prst="rect">
            <a:avLst/>
          </a:prstGeom>
        </p:spPr>
      </p:pic>
      <p:sp>
        <p:nvSpPr>
          <p:cNvPr id="12" name="Ristkülik 11">
            <a:extLst>
              <a:ext uri="{FF2B5EF4-FFF2-40B4-BE49-F238E27FC236}">
                <a16:creationId xmlns:a16="http://schemas.microsoft.com/office/drawing/2014/main" id="{EDEFCC11-8CEB-173D-71D6-15550B7D754C}"/>
              </a:ext>
            </a:extLst>
          </p:cNvPr>
          <p:cNvSpPr/>
          <p:nvPr/>
        </p:nvSpPr>
        <p:spPr>
          <a:xfrm>
            <a:off x="5673687" y="1079653"/>
            <a:ext cx="1123720" cy="6610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3" name="Ristkülik 12">
            <a:extLst>
              <a:ext uri="{FF2B5EF4-FFF2-40B4-BE49-F238E27FC236}">
                <a16:creationId xmlns:a16="http://schemas.microsoft.com/office/drawing/2014/main" id="{31106760-1BB3-475C-7D18-3CA7477B9747}"/>
              </a:ext>
            </a:extLst>
          </p:cNvPr>
          <p:cNvSpPr/>
          <p:nvPr/>
        </p:nvSpPr>
        <p:spPr>
          <a:xfrm>
            <a:off x="1087467" y="2782668"/>
            <a:ext cx="1711966" cy="64633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4" name="TextBox 13">
            <a:extLst>
              <a:ext uri="{FF2B5EF4-FFF2-40B4-BE49-F238E27FC236}">
                <a16:creationId xmlns:a16="http://schemas.microsoft.com/office/drawing/2014/main" id="{374BB5CD-B9E1-B55F-DFF6-4A44F3ABE40C}"/>
              </a:ext>
            </a:extLst>
          </p:cNvPr>
          <p:cNvSpPr txBox="1"/>
          <p:nvPr/>
        </p:nvSpPr>
        <p:spPr>
          <a:xfrm>
            <a:off x="1649327" y="580215"/>
            <a:ext cx="7602979" cy="677108"/>
          </a:xfrm>
          <a:prstGeom prst="rect">
            <a:avLst/>
          </a:prstGeom>
          <a:noFill/>
        </p:spPr>
        <p:txBody>
          <a:bodyPr wrap="none" rtlCol="0">
            <a:spAutoFit/>
          </a:bodyPr>
          <a:lstStyle/>
          <a:p>
            <a:r>
              <a:rPr lang="et-EE" sz="2000" b="1" dirty="0" err="1"/>
              <a:t>Funding</a:t>
            </a:r>
            <a:r>
              <a:rPr lang="et-EE" sz="2000" b="1" dirty="0"/>
              <a:t> -&gt; Research </a:t>
            </a:r>
            <a:r>
              <a:rPr lang="et-EE" sz="2000" b="1" dirty="0" err="1"/>
              <a:t>Funding</a:t>
            </a:r>
            <a:r>
              <a:rPr lang="et-EE" sz="2000" b="1" dirty="0"/>
              <a:t> -&gt; </a:t>
            </a:r>
            <a:r>
              <a:rPr lang="et-EE" sz="2000" b="1" i="0" dirty="0">
                <a:effectLst/>
              </a:rPr>
              <a:t>Personal </a:t>
            </a:r>
            <a:r>
              <a:rPr lang="et-EE" sz="2000" b="1" i="0" dirty="0" err="1">
                <a:effectLst/>
              </a:rPr>
              <a:t>research</a:t>
            </a:r>
            <a:r>
              <a:rPr lang="et-EE" sz="2000" b="1" i="0" dirty="0">
                <a:effectLst/>
              </a:rPr>
              <a:t> </a:t>
            </a:r>
            <a:r>
              <a:rPr lang="et-EE" sz="2000" b="1" i="0" dirty="0" err="1">
                <a:effectLst/>
              </a:rPr>
              <a:t>funding</a:t>
            </a:r>
            <a:r>
              <a:rPr lang="et-EE" sz="2000" b="1" i="0" dirty="0">
                <a:effectLst/>
              </a:rPr>
              <a:t> -&gt; </a:t>
            </a:r>
            <a:r>
              <a:rPr lang="et-EE" sz="2000" b="1" i="0" dirty="0" err="1">
                <a:effectLst/>
              </a:rPr>
              <a:t>Call</a:t>
            </a:r>
            <a:r>
              <a:rPr lang="et-EE" sz="2000" b="1" i="0" dirty="0">
                <a:effectLst/>
              </a:rPr>
              <a:t> 2023</a:t>
            </a:r>
          </a:p>
          <a:p>
            <a:endParaRPr lang="et-EE" dirty="0"/>
          </a:p>
        </p:txBody>
      </p:sp>
    </p:spTree>
    <p:extLst>
      <p:ext uri="{BB962C8B-B14F-4D97-AF65-F5344CB8AC3E}">
        <p14:creationId xmlns:p14="http://schemas.microsoft.com/office/powerpoint/2010/main" val="983162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0B6AD49-489B-4CC8-9A4E-AB3BF465A4B2}"/>
              </a:ext>
            </a:extLst>
          </p:cNvPr>
          <p:cNvSpPr>
            <a:spLocks noGrp="1"/>
          </p:cNvSpPr>
          <p:nvPr>
            <p:ph type="title"/>
          </p:nvPr>
        </p:nvSpPr>
        <p:spPr>
          <a:xfrm>
            <a:off x="838200" y="365126"/>
            <a:ext cx="10515600" cy="692494"/>
          </a:xfrm>
        </p:spPr>
        <p:txBody>
          <a:bodyPr>
            <a:normAutofit/>
          </a:bodyPr>
          <a:lstStyle/>
          <a:p>
            <a:r>
              <a:rPr lang="en-GB" sz="4000" b="1" dirty="0">
                <a:solidFill>
                  <a:srgbClr val="7030A0"/>
                </a:solidFill>
              </a:rPr>
              <a:t>General principles</a:t>
            </a:r>
            <a:endParaRPr lang="en-GB" sz="4000" b="1" dirty="0"/>
          </a:p>
        </p:txBody>
      </p:sp>
      <p:sp>
        <p:nvSpPr>
          <p:cNvPr id="3" name="Sisu kohatäide 2">
            <a:extLst>
              <a:ext uri="{FF2B5EF4-FFF2-40B4-BE49-F238E27FC236}">
                <a16:creationId xmlns:a16="http://schemas.microsoft.com/office/drawing/2014/main" id="{27B306F8-AAC4-463A-8DF7-4BBC488D0254}"/>
              </a:ext>
            </a:extLst>
          </p:cNvPr>
          <p:cNvSpPr>
            <a:spLocks noGrp="1"/>
          </p:cNvSpPr>
          <p:nvPr>
            <p:ph idx="1"/>
          </p:nvPr>
        </p:nvSpPr>
        <p:spPr>
          <a:xfrm>
            <a:off x="838200" y="1057620"/>
            <a:ext cx="10515600" cy="5119343"/>
          </a:xfrm>
        </p:spPr>
        <p:txBody>
          <a:bodyPr>
            <a:normAutofit lnSpcReduction="10000"/>
          </a:bodyPr>
          <a:lstStyle/>
          <a:p>
            <a:pPr algn="just"/>
            <a:r>
              <a:rPr lang="et-EE" sz="3200" dirty="0"/>
              <a:t>T</a:t>
            </a:r>
            <a:r>
              <a:rPr lang="en-US" sz="3200" dirty="0"/>
              <a:t>he applicant must be the PI of the </a:t>
            </a:r>
            <a:r>
              <a:rPr lang="et-EE" sz="3200" dirty="0"/>
              <a:t>p</a:t>
            </a:r>
            <a:r>
              <a:rPr lang="en-GB" sz="3200" dirty="0" err="1"/>
              <a:t>roject</a:t>
            </a:r>
            <a:r>
              <a:rPr lang="et-EE" sz="3200" dirty="0"/>
              <a:t>.</a:t>
            </a:r>
            <a:endParaRPr lang="en-GB" sz="3200" dirty="0"/>
          </a:p>
          <a:p>
            <a:pPr lvl="0" algn="just"/>
            <a:r>
              <a:rPr lang="en-GB" sz="3200" dirty="0"/>
              <a:t>Grants are for capable researchers from all countries</a:t>
            </a:r>
            <a:r>
              <a:rPr lang="et-EE" sz="3200" dirty="0"/>
              <a:t>.</a:t>
            </a:r>
            <a:endParaRPr lang="en-GB" sz="3200" dirty="0"/>
          </a:p>
          <a:p>
            <a:pPr lvl="0" algn="just"/>
            <a:r>
              <a:rPr lang="en-GB" sz="3200" dirty="0"/>
              <a:t>For the PI (grant holder), an employment contract with a positively evaluated Estonian R&amp;D institution is obligatory</a:t>
            </a:r>
            <a:r>
              <a:rPr lang="et-EE" sz="3200" dirty="0"/>
              <a:t>.</a:t>
            </a:r>
          </a:p>
          <a:p>
            <a:pPr lvl="0" algn="just"/>
            <a:r>
              <a:rPr lang="et-EE" sz="3200" dirty="0"/>
              <a:t>PI’s </a:t>
            </a:r>
            <a:r>
              <a:rPr lang="en-US" sz="3200" dirty="0"/>
              <a:t>place of work </a:t>
            </a:r>
            <a:r>
              <a:rPr lang="et-EE" sz="3200" dirty="0"/>
              <a:t>must </a:t>
            </a:r>
            <a:r>
              <a:rPr lang="et-EE" sz="3200" dirty="0" err="1"/>
              <a:t>be</a:t>
            </a:r>
            <a:r>
              <a:rPr lang="en-US" sz="3200" dirty="0"/>
              <a:t> </a:t>
            </a:r>
            <a:r>
              <a:rPr lang="en-US" sz="3200" b="1" dirty="0"/>
              <a:t>Estonia</a:t>
            </a:r>
            <a:r>
              <a:rPr lang="et-EE" sz="3200" dirty="0"/>
              <a:t>.</a:t>
            </a:r>
          </a:p>
          <a:p>
            <a:pPr lvl="0" algn="just"/>
            <a:r>
              <a:rPr lang="en-GB" sz="3200" dirty="0"/>
              <a:t>Starting </a:t>
            </a:r>
            <a:r>
              <a:rPr lang="et-EE" sz="3200" dirty="0"/>
              <a:t>grant </a:t>
            </a:r>
            <a:r>
              <a:rPr lang="en-GB" sz="3200" dirty="0"/>
              <a:t>and team </a:t>
            </a:r>
            <a:r>
              <a:rPr lang="en-GB" sz="3200" b="1" dirty="0"/>
              <a:t>projects have to be implemented in Estonia</a:t>
            </a:r>
            <a:r>
              <a:rPr lang="et-EE" sz="3200" b="1" dirty="0"/>
              <a:t>.</a:t>
            </a:r>
            <a:endParaRPr lang="en-GB" sz="3200" b="1" dirty="0"/>
          </a:p>
          <a:p>
            <a:pPr algn="just"/>
            <a:r>
              <a:rPr lang="et-EE" sz="3200" dirty="0"/>
              <a:t>The </a:t>
            </a:r>
            <a:r>
              <a:rPr lang="en-GB" sz="3200" dirty="0"/>
              <a:t>same person </a:t>
            </a:r>
            <a:r>
              <a:rPr lang="et-EE" sz="3200" dirty="0" err="1"/>
              <a:t>cannot</a:t>
            </a:r>
            <a:r>
              <a:rPr lang="et-EE" sz="3200" dirty="0"/>
              <a:t> </a:t>
            </a:r>
            <a:r>
              <a:rPr lang="et-EE" sz="3200" dirty="0" err="1"/>
              <a:t>be</a:t>
            </a:r>
            <a:r>
              <a:rPr lang="en-GB" sz="3200" dirty="0"/>
              <a:t> the PI and the member of the research staff of several grant applications</a:t>
            </a:r>
            <a:r>
              <a:rPr lang="et-EE" sz="3200" dirty="0"/>
              <a:t>*</a:t>
            </a:r>
            <a:r>
              <a:rPr lang="en-GB" sz="3200" dirty="0"/>
              <a:t> or projects</a:t>
            </a:r>
            <a:r>
              <a:rPr lang="et-EE" sz="3200" dirty="0"/>
              <a:t>.</a:t>
            </a:r>
            <a:endParaRPr lang="en-GB" sz="3200" dirty="0"/>
          </a:p>
          <a:p>
            <a:pPr algn="just"/>
            <a:r>
              <a:rPr lang="en-GB" sz="3200" dirty="0"/>
              <a:t>Fixed grant amounts are used</a:t>
            </a:r>
            <a:r>
              <a:rPr lang="et-EE" sz="3200" dirty="0"/>
              <a:t>.</a:t>
            </a:r>
            <a:endParaRPr lang="en-GB" sz="3200" dirty="0"/>
          </a:p>
        </p:txBody>
      </p:sp>
    </p:spTree>
    <p:extLst>
      <p:ext uri="{BB962C8B-B14F-4D97-AF65-F5344CB8AC3E}">
        <p14:creationId xmlns:p14="http://schemas.microsoft.com/office/powerpoint/2010/main" val="7394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6169E96-DCEC-4212-B3F9-AFA921C24FE5}"/>
              </a:ext>
            </a:extLst>
          </p:cNvPr>
          <p:cNvSpPr>
            <a:spLocks noGrp="1"/>
          </p:cNvSpPr>
          <p:nvPr>
            <p:ph type="title"/>
          </p:nvPr>
        </p:nvSpPr>
        <p:spPr>
          <a:xfrm>
            <a:off x="755780" y="525870"/>
            <a:ext cx="8780106" cy="571659"/>
          </a:xfrm>
        </p:spPr>
        <p:txBody>
          <a:bodyPr>
            <a:noAutofit/>
          </a:bodyPr>
          <a:lstStyle/>
          <a:p>
            <a:r>
              <a:rPr lang="en-GB" sz="4000" b="1" u="sng" dirty="0">
                <a:solidFill>
                  <a:srgbClr val="7030A0"/>
                </a:solidFill>
              </a:rPr>
              <a:t>Applicant of the starting grant…</a:t>
            </a:r>
          </a:p>
        </p:txBody>
      </p:sp>
      <p:sp>
        <p:nvSpPr>
          <p:cNvPr id="5" name="Sisu kohatäide 4">
            <a:extLst>
              <a:ext uri="{FF2B5EF4-FFF2-40B4-BE49-F238E27FC236}">
                <a16:creationId xmlns:a16="http://schemas.microsoft.com/office/drawing/2014/main" id="{C17050F2-A42C-4C83-BB83-723F05C08CAA}"/>
              </a:ext>
            </a:extLst>
          </p:cNvPr>
          <p:cNvSpPr>
            <a:spLocks noGrp="1"/>
          </p:cNvSpPr>
          <p:nvPr>
            <p:ph idx="1"/>
          </p:nvPr>
        </p:nvSpPr>
        <p:spPr>
          <a:xfrm>
            <a:off x="849086" y="1390261"/>
            <a:ext cx="10954987" cy="5291094"/>
          </a:xfrm>
        </p:spPr>
        <p:txBody>
          <a:bodyPr>
            <a:normAutofit/>
          </a:bodyPr>
          <a:lstStyle/>
          <a:p>
            <a:r>
              <a:rPr lang="et-EE" dirty="0"/>
              <a:t>…has received his/her PhD between </a:t>
            </a:r>
            <a:r>
              <a:rPr lang="et-EE" b="1" u="sng" dirty="0"/>
              <a:t>1 </a:t>
            </a:r>
            <a:r>
              <a:rPr lang="et-EE" b="1" u="sng" dirty="0" err="1"/>
              <a:t>January</a:t>
            </a:r>
            <a:r>
              <a:rPr lang="et-EE" b="1" u="sng" dirty="0"/>
              <a:t> 2017</a:t>
            </a:r>
            <a:r>
              <a:rPr lang="nl-NL" b="1" i="0" u="sng" dirty="0">
                <a:solidFill>
                  <a:srgbClr val="000000"/>
                </a:solidFill>
                <a:effectLst/>
              </a:rPr>
              <a:t>–1</a:t>
            </a:r>
            <a:r>
              <a:rPr lang="et-EE" b="1" i="0" u="sng" dirty="0">
                <a:solidFill>
                  <a:srgbClr val="000000"/>
                </a:solidFill>
                <a:effectLst/>
              </a:rPr>
              <a:t> </a:t>
            </a:r>
            <a:r>
              <a:rPr lang="et-EE" b="1" i="0" u="sng" dirty="0" err="1">
                <a:solidFill>
                  <a:srgbClr val="000000"/>
                </a:solidFill>
                <a:effectLst/>
              </a:rPr>
              <a:t>January</a:t>
            </a:r>
            <a:r>
              <a:rPr lang="et-EE" b="1" i="0" u="sng" dirty="0">
                <a:solidFill>
                  <a:srgbClr val="000000"/>
                </a:solidFill>
                <a:effectLst/>
              </a:rPr>
              <a:t> </a:t>
            </a:r>
            <a:r>
              <a:rPr lang="nl-NL" b="1" i="0" u="sng" dirty="0">
                <a:solidFill>
                  <a:srgbClr val="000000"/>
                </a:solidFill>
                <a:effectLst/>
              </a:rPr>
              <a:t>202</a:t>
            </a:r>
            <a:r>
              <a:rPr lang="et-EE" b="1" u="sng" dirty="0">
                <a:solidFill>
                  <a:srgbClr val="000000"/>
                </a:solidFill>
              </a:rPr>
              <a:t>2</a:t>
            </a:r>
            <a:r>
              <a:rPr lang="et-EE" dirty="0"/>
              <a:t>,</a:t>
            </a:r>
          </a:p>
          <a:p>
            <a:r>
              <a:rPr lang="en-GB" dirty="0"/>
              <a:t>…is ready to begin with the project on </a:t>
            </a:r>
            <a:r>
              <a:rPr lang="en-GB" b="1" dirty="0"/>
              <a:t>1 January 202</a:t>
            </a:r>
            <a:r>
              <a:rPr lang="et-EE" b="1" dirty="0"/>
              <a:t>4</a:t>
            </a:r>
            <a:r>
              <a:rPr lang="en-GB" dirty="0"/>
              <a:t>,</a:t>
            </a:r>
            <a:endParaRPr lang="et-EE" dirty="0"/>
          </a:p>
          <a:p>
            <a:pPr marL="0" indent="0">
              <a:buNone/>
            </a:pPr>
            <a:r>
              <a:rPr lang="et-EE" sz="2200" b="0" dirty="0"/>
              <a:t>PS! In </a:t>
            </a:r>
            <a:r>
              <a:rPr lang="et-EE" sz="2200" b="0" dirty="0" err="1"/>
              <a:t>case</a:t>
            </a:r>
            <a:r>
              <a:rPr lang="et-EE" sz="2200" b="0" dirty="0"/>
              <a:t> of </a:t>
            </a:r>
            <a:r>
              <a:rPr lang="en-US" sz="2200" dirty="0"/>
              <a:t>a later start date</a:t>
            </a:r>
            <a:r>
              <a:rPr lang="et-EE" sz="2200" dirty="0"/>
              <a:t>, </a:t>
            </a:r>
            <a:r>
              <a:rPr lang="en-US" sz="2200" dirty="0"/>
              <a:t>the end date of the project will not be extended.</a:t>
            </a:r>
            <a:r>
              <a:rPr lang="et-EE" sz="2200" dirty="0"/>
              <a:t> </a:t>
            </a:r>
            <a:r>
              <a:rPr lang="et-EE" sz="2200" dirty="0" err="1"/>
              <a:t>Later</a:t>
            </a:r>
            <a:r>
              <a:rPr lang="et-EE" sz="2200" dirty="0"/>
              <a:t> </a:t>
            </a:r>
            <a:r>
              <a:rPr lang="et-EE" sz="2200" dirty="0" err="1"/>
              <a:t>date</a:t>
            </a:r>
            <a:r>
              <a:rPr lang="et-EE" sz="2200" dirty="0"/>
              <a:t> must </a:t>
            </a:r>
            <a:r>
              <a:rPr lang="et-EE" sz="2200" dirty="0" err="1"/>
              <a:t>be</a:t>
            </a:r>
            <a:r>
              <a:rPr lang="et-EE" sz="2200" dirty="0"/>
              <a:t> </a:t>
            </a:r>
            <a:r>
              <a:rPr lang="et-EE" sz="2200" dirty="0" err="1"/>
              <a:t>applied</a:t>
            </a:r>
            <a:r>
              <a:rPr lang="et-EE" sz="2200" dirty="0"/>
              <a:t> </a:t>
            </a:r>
            <a:r>
              <a:rPr lang="et-EE" sz="2200" dirty="0" err="1"/>
              <a:t>for</a:t>
            </a:r>
            <a:r>
              <a:rPr lang="et-EE" sz="2200" dirty="0"/>
              <a:t> by </a:t>
            </a:r>
            <a:r>
              <a:rPr lang="et-EE" sz="2200" dirty="0" err="1"/>
              <a:t>adding</a:t>
            </a:r>
            <a:r>
              <a:rPr lang="et-EE" sz="2200" dirty="0"/>
              <a:t> an </a:t>
            </a:r>
            <a:r>
              <a:rPr lang="et-EE" sz="2200" dirty="0" err="1"/>
              <a:t>appropriate</a:t>
            </a:r>
            <a:r>
              <a:rPr lang="et-EE" sz="2200" dirty="0"/>
              <a:t> </a:t>
            </a:r>
            <a:r>
              <a:rPr lang="et-EE" sz="2200" dirty="0" err="1"/>
              <a:t>application</a:t>
            </a:r>
            <a:r>
              <a:rPr lang="et-EE" sz="2200" dirty="0"/>
              <a:t> </a:t>
            </a:r>
            <a:r>
              <a:rPr lang="et-EE" sz="2200" dirty="0" err="1"/>
              <a:t>to</a:t>
            </a:r>
            <a:r>
              <a:rPr lang="et-EE" sz="2200" dirty="0"/>
              <a:t> </a:t>
            </a:r>
            <a:r>
              <a:rPr lang="et-EE" sz="2200" dirty="0" err="1"/>
              <a:t>the</a:t>
            </a:r>
            <a:r>
              <a:rPr lang="et-EE" sz="2200" dirty="0"/>
              <a:t> </a:t>
            </a:r>
            <a:r>
              <a:rPr lang="et-EE" sz="2200" dirty="0" err="1"/>
              <a:t>starting</a:t>
            </a:r>
            <a:r>
              <a:rPr lang="et-EE" sz="2200" dirty="0"/>
              <a:t> grant </a:t>
            </a:r>
            <a:r>
              <a:rPr lang="et-EE" sz="2200" dirty="0" err="1"/>
              <a:t>application</a:t>
            </a:r>
            <a:r>
              <a:rPr lang="et-EE" sz="2200" dirty="0"/>
              <a:t>.</a:t>
            </a:r>
            <a:endParaRPr lang="en-GB" sz="2200" dirty="0"/>
          </a:p>
          <a:p>
            <a:r>
              <a:rPr lang="en-GB" dirty="0"/>
              <a:t>… will enter into an </a:t>
            </a:r>
            <a:r>
              <a:rPr lang="en-GB" b="1" dirty="0"/>
              <a:t>employment contract with an Estonian R&amp;D institution </a:t>
            </a:r>
            <a:r>
              <a:rPr lang="en-GB" dirty="0"/>
              <a:t>on a </a:t>
            </a:r>
            <a:r>
              <a:rPr lang="en-GB" b="1" dirty="0"/>
              <a:t>full-time</a:t>
            </a:r>
            <a:r>
              <a:rPr lang="en-GB" dirty="0"/>
              <a:t> basis for the duration of the project </a:t>
            </a:r>
            <a:endParaRPr lang="et-EE" dirty="0"/>
          </a:p>
          <a:p>
            <a:r>
              <a:rPr lang="en-GB" dirty="0"/>
              <a:t>…is neither applying for a postdoctoral or team grant nor included as a member of the (senior) research staff in a starting or team grant application,</a:t>
            </a:r>
          </a:p>
          <a:p>
            <a:r>
              <a:rPr lang="en-GB" dirty="0"/>
              <a:t>…</a:t>
            </a:r>
            <a:r>
              <a:rPr lang="et-EE" dirty="0" err="1"/>
              <a:t>whose</a:t>
            </a:r>
            <a:r>
              <a:rPr lang="et-EE" dirty="0"/>
              <a:t> </a:t>
            </a:r>
            <a:r>
              <a:rPr lang="et-EE" dirty="0" err="1"/>
              <a:t>application</a:t>
            </a:r>
            <a:r>
              <a:rPr lang="et-EE" dirty="0"/>
              <a:t> </a:t>
            </a:r>
            <a:r>
              <a:rPr lang="et-EE" dirty="0" err="1"/>
              <a:t>has</a:t>
            </a:r>
            <a:r>
              <a:rPr lang="et-EE" dirty="0"/>
              <a:t> </a:t>
            </a:r>
            <a:r>
              <a:rPr lang="et-EE" dirty="0" err="1"/>
              <a:t>not</a:t>
            </a:r>
            <a:r>
              <a:rPr lang="et-EE" dirty="0"/>
              <a:t> </a:t>
            </a:r>
            <a:r>
              <a:rPr lang="et-EE" dirty="0" err="1"/>
              <a:t>fallen</a:t>
            </a:r>
            <a:r>
              <a:rPr lang="et-EE" dirty="0"/>
              <a:t> </a:t>
            </a:r>
            <a:r>
              <a:rPr lang="et-EE" dirty="0" err="1"/>
              <a:t>below</a:t>
            </a:r>
            <a:r>
              <a:rPr lang="et-EE" dirty="0"/>
              <a:t> </a:t>
            </a:r>
            <a:r>
              <a:rPr lang="et-EE" dirty="0" err="1"/>
              <a:t>the</a:t>
            </a:r>
            <a:r>
              <a:rPr lang="et-EE" dirty="0"/>
              <a:t> </a:t>
            </a:r>
            <a:r>
              <a:rPr lang="et-EE" dirty="0" err="1"/>
              <a:t>qualification</a:t>
            </a:r>
            <a:r>
              <a:rPr lang="et-EE" dirty="0"/>
              <a:t> </a:t>
            </a:r>
            <a:r>
              <a:rPr lang="et-EE" dirty="0" err="1"/>
              <a:t>threshold</a:t>
            </a:r>
            <a:r>
              <a:rPr lang="et-EE" dirty="0"/>
              <a:t> (</a:t>
            </a:r>
            <a:r>
              <a:rPr lang="et-EE" b="1" dirty="0"/>
              <a:t>3 </a:t>
            </a:r>
            <a:r>
              <a:rPr lang="et-EE" b="1" dirty="0" err="1"/>
              <a:t>or</a:t>
            </a:r>
            <a:r>
              <a:rPr lang="et-EE" b="1" dirty="0"/>
              <a:t> „</a:t>
            </a:r>
            <a:r>
              <a:rPr lang="et-EE" b="1" dirty="0" err="1"/>
              <a:t>Good</a:t>
            </a:r>
            <a:r>
              <a:rPr lang="et-EE" b="1" dirty="0"/>
              <a:t>“</a:t>
            </a:r>
            <a:r>
              <a:rPr lang="et-EE" dirty="0"/>
              <a:t>)</a:t>
            </a:r>
            <a:r>
              <a:rPr lang="et-EE" b="1" dirty="0"/>
              <a:t> </a:t>
            </a:r>
            <a:r>
              <a:rPr lang="et-EE" dirty="0"/>
              <a:t>in at </a:t>
            </a:r>
            <a:r>
              <a:rPr lang="et-EE" b="1" dirty="0" err="1"/>
              <a:t>least</a:t>
            </a:r>
            <a:r>
              <a:rPr lang="et-EE" b="1" dirty="0"/>
              <a:t> 1 </a:t>
            </a:r>
            <a:r>
              <a:rPr lang="et-EE" b="1" dirty="0" err="1"/>
              <a:t>criterion</a:t>
            </a:r>
            <a:r>
              <a:rPr lang="et-EE" b="1" dirty="0"/>
              <a:t> in 2 </a:t>
            </a:r>
            <a:r>
              <a:rPr lang="et-EE" b="1" dirty="0" err="1"/>
              <a:t>previous</a:t>
            </a:r>
            <a:r>
              <a:rPr lang="et-EE" b="1" dirty="0"/>
              <a:t> </a:t>
            </a:r>
            <a:r>
              <a:rPr lang="et-EE" b="1" dirty="0" err="1"/>
              <a:t>calls</a:t>
            </a:r>
            <a:r>
              <a:rPr lang="et-EE" b="1" dirty="0"/>
              <a:t> </a:t>
            </a:r>
            <a:r>
              <a:rPr lang="et-EE" dirty="0"/>
              <a:t>(2021, 2022) </a:t>
            </a:r>
            <a:r>
              <a:rPr lang="et-EE" dirty="0" err="1"/>
              <a:t>or</a:t>
            </a:r>
            <a:r>
              <a:rPr lang="et-EE" dirty="0"/>
              <a:t> </a:t>
            </a:r>
            <a:r>
              <a:rPr lang="et-EE" dirty="0" err="1"/>
              <a:t>has</a:t>
            </a:r>
            <a:r>
              <a:rPr lang="et-EE" dirty="0"/>
              <a:t> </a:t>
            </a:r>
            <a:r>
              <a:rPr lang="et-EE" dirty="0" err="1"/>
              <a:t>not</a:t>
            </a:r>
            <a:r>
              <a:rPr lang="et-EE" dirty="0"/>
              <a:t> </a:t>
            </a:r>
            <a:r>
              <a:rPr lang="et-EE" dirty="0" err="1"/>
              <a:t>fallen</a:t>
            </a:r>
            <a:r>
              <a:rPr lang="et-EE" dirty="0"/>
              <a:t> </a:t>
            </a:r>
            <a:r>
              <a:rPr lang="et-EE" dirty="0" err="1"/>
              <a:t>below</a:t>
            </a:r>
            <a:r>
              <a:rPr lang="et-EE" dirty="0"/>
              <a:t> „</a:t>
            </a:r>
            <a:r>
              <a:rPr lang="et-EE" dirty="0" err="1"/>
              <a:t>Good</a:t>
            </a:r>
            <a:r>
              <a:rPr lang="et-EE" dirty="0"/>
              <a:t>“ in at </a:t>
            </a:r>
            <a:r>
              <a:rPr lang="et-EE" b="1" dirty="0" err="1"/>
              <a:t>least</a:t>
            </a:r>
            <a:r>
              <a:rPr lang="et-EE" b="1" dirty="0"/>
              <a:t> 2 </a:t>
            </a:r>
            <a:r>
              <a:rPr lang="et-EE" b="1" dirty="0" err="1"/>
              <a:t>criteria</a:t>
            </a:r>
            <a:r>
              <a:rPr lang="et-EE" b="1" dirty="0"/>
              <a:t> in </a:t>
            </a:r>
            <a:r>
              <a:rPr lang="et-EE" b="1" dirty="0" err="1"/>
              <a:t>the</a:t>
            </a:r>
            <a:r>
              <a:rPr lang="et-EE" b="1" dirty="0"/>
              <a:t> </a:t>
            </a:r>
            <a:r>
              <a:rPr lang="et-EE" b="1" dirty="0" err="1"/>
              <a:t>previous</a:t>
            </a:r>
            <a:r>
              <a:rPr lang="et-EE" b="1" dirty="0"/>
              <a:t> </a:t>
            </a:r>
            <a:r>
              <a:rPr lang="et-EE" b="1" dirty="0" err="1"/>
              <a:t>call</a:t>
            </a:r>
            <a:r>
              <a:rPr lang="et-EE" b="1" dirty="0"/>
              <a:t> </a:t>
            </a:r>
            <a:r>
              <a:rPr lang="et-EE" dirty="0"/>
              <a:t>(2022).</a:t>
            </a:r>
            <a:endParaRPr lang="en-GB" dirty="0"/>
          </a:p>
        </p:txBody>
      </p:sp>
    </p:spTree>
    <p:extLst>
      <p:ext uri="{BB962C8B-B14F-4D97-AF65-F5344CB8AC3E}">
        <p14:creationId xmlns:p14="http://schemas.microsoft.com/office/powerpoint/2010/main" val="46831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540B00D-1826-104F-F7AC-B3904344286F}"/>
              </a:ext>
            </a:extLst>
          </p:cNvPr>
          <p:cNvSpPr>
            <a:spLocks noGrp="1"/>
          </p:cNvSpPr>
          <p:nvPr>
            <p:ph type="title"/>
          </p:nvPr>
        </p:nvSpPr>
        <p:spPr/>
        <p:txBody>
          <a:bodyPr/>
          <a:lstStyle/>
          <a:p>
            <a:r>
              <a:rPr lang="en-GB" sz="4400" b="1" dirty="0">
                <a:solidFill>
                  <a:srgbClr val="7030A0"/>
                </a:solidFill>
              </a:rPr>
              <a:t>Applicant of the starting grant…</a:t>
            </a:r>
            <a:endParaRPr lang="et-EE" dirty="0"/>
          </a:p>
        </p:txBody>
      </p:sp>
      <p:sp>
        <p:nvSpPr>
          <p:cNvPr id="3" name="Sisu kohatäide 2">
            <a:extLst>
              <a:ext uri="{FF2B5EF4-FFF2-40B4-BE49-F238E27FC236}">
                <a16:creationId xmlns:a16="http://schemas.microsoft.com/office/drawing/2014/main" id="{5F80A53D-05DB-B1AC-AD0E-AD480F509A5C}"/>
              </a:ext>
            </a:extLst>
          </p:cNvPr>
          <p:cNvSpPr>
            <a:spLocks noGrp="1"/>
          </p:cNvSpPr>
          <p:nvPr>
            <p:ph idx="1"/>
          </p:nvPr>
        </p:nvSpPr>
        <p:spPr>
          <a:xfrm>
            <a:off x="446809" y="1825625"/>
            <a:ext cx="10906991" cy="4667250"/>
          </a:xfrm>
        </p:spPr>
        <p:txBody>
          <a:bodyPr>
            <a:normAutofit fontScale="92500" lnSpcReduction="10000"/>
          </a:bodyPr>
          <a:lstStyle/>
          <a:p>
            <a:r>
              <a:rPr lang="et-EE" dirty="0"/>
              <a:t>…</a:t>
            </a:r>
            <a:r>
              <a:rPr lang="en-GB" dirty="0"/>
              <a:t>after obtaining the PhD has gained</a:t>
            </a:r>
            <a:r>
              <a:rPr lang="et-EE" dirty="0"/>
              <a:t>:</a:t>
            </a:r>
          </a:p>
          <a:p>
            <a:pPr marL="0" indent="0">
              <a:buNone/>
            </a:pPr>
            <a:r>
              <a:rPr lang="en-GB" dirty="0"/>
              <a:t> </a:t>
            </a:r>
            <a:r>
              <a:rPr lang="et-EE" dirty="0"/>
              <a:t>a) </a:t>
            </a:r>
            <a:r>
              <a:rPr lang="en-GB" b="1" dirty="0"/>
              <a:t>research experience in a foreign country</a:t>
            </a:r>
            <a:r>
              <a:rPr lang="et-EE" dirty="0"/>
              <a:t> </a:t>
            </a:r>
          </a:p>
          <a:p>
            <a:pPr marL="0" indent="0">
              <a:buNone/>
            </a:pPr>
            <a:r>
              <a:rPr lang="et-EE" b="1" dirty="0">
                <a:solidFill>
                  <a:srgbClr val="FF0000"/>
                </a:solidFill>
              </a:rPr>
              <a:t>OR</a:t>
            </a:r>
          </a:p>
          <a:p>
            <a:pPr marL="0" indent="0">
              <a:buNone/>
            </a:pPr>
            <a:r>
              <a:rPr lang="et-EE" dirty="0"/>
              <a:t>b) </a:t>
            </a:r>
            <a:r>
              <a:rPr lang="en-US" dirty="0"/>
              <a:t>outside an R&amp;D institution as a researcher at a </a:t>
            </a:r>
            <a:r>
              <a:rPr lang="en-US" b="1" dirty="0"/>
              <a:t>research-intensive enterprise</a:t>
            </a:r>
            <a:r>
              <a:rPr lang="en-US" dirty="0"/>
              <a:t> in the</a:t>
            </a:r>
            <a:r>
              <a:rPr lang="et-EE" dirty="0"/>
              <a:t> </a:t>
            </a:r>
            <a:r>
              <a:rPr lang="en-US" dirty="0"/>
              <a:t>same country</a:t>
            </a:r>
            <a:endParaRPr lang="et-EE" dirty="0"/>
          </a:p>
          <a:p>
            <a:pPr marL="0" indent="0">
              <a:buNone/>
            </a:pPr>
            <a:endParaRPr lang="et-EE" dirty="0"/>
          </a:p>
          <a:p>
            <a:pPr marL="0" indent="0">
              <a:buNone/>
            </a:pPr>
            <a:endParaRPr lang="et-EE" dirty="0"/>
          </a:p>
          <a:p>
            <a:pPr marL="0" indent="0">
              <a:buNone/>
            </a:pPr>
            <a:r>
              <a:rPr lang="et-EE" dirty="0"/>
              <a:t>NB! T</a:t>
            </a:r>
            <a:r>
              <a:rPr lang="en-US" dirty="0"/>
              <a:t>he Evaluation Committee may deem an applicant to meet the requirements if, stemming from the specifics of the research, e.g., in case of healthcare practitioners, it has not been possible to fulfil the aforementioned mobility requirements; </a:t>
            </a:r>
            <a:endParaRPr lang="en-GB" dirty="0"/>
          </a:p>
          <a:p>
            <a:endParaRPr lang="et-EE" dirty="0"/>
          </a:p>
        </p:txBody>
      </p:sp>
    </p:spTree>
    <p:extLst>
      <p:ext uri="{BB962C8B-B14F-4D97-AF65-F5344CB8AC3E}">
        <p14:creationId xmlns:p14="http://schemas.microsoft.com/office/powerpoint/2010/main" val="196361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4AB96CD-7B7F-4065-AE38-16BBBD79FF8D}"/>
              </a:ext>
            </a:extLst>
          </p:cNvPr>
          <p:cNvSpPr>
            <a:spLocks noGrp="1"/>
          </p:cNvSpPr>
          <p:nvPr>
            <p:ph type="title"/>
          </p:nvPr>
        </p:nvSpPr>
        <p:spPr>
          <a:xfrm>
            <a:off x="838200" y="365125"/>
            <a:ext cx="10515600" cy="674535"/>
          </a:xfrm>
        </p:spPr>
        <p:txBody>
          <a:bodyPr>
            <a:normAutofit fontScale="90000"/>
          </a:bodyPr>
          <a:lstStyle/>
          <a:p>
            <a:r>
              <a:rPr lang="en-GB" sz="4400" b="1" dirty="0">
                <a:solidFill>
                  <a:srgbClr val="7030A0"/>
                </a:solidFill>
              </a:rPr>
              <a:t>Applicant of the team grant…</a:t>
            </a:r>
            <a:endParaRPr lang="en-GB" dirty="0"/>
          </a:p>
        </p:txBody>
      </p:sp>
      <p:sp>
        <p:nvSpPr>
          <p:cNvPr id="3" name="Sisu kohatäide 2">
            <a:extLst>
              <a:ext uri="{FF2B5EF4-FFF2-40B4-BE49-F238E27FC236}">
                <a16:creationId xmlns:a16="http://schemas.microsoft.com/office/drawing/2014/main" id="{EDC7D13F-54DB-4589-ACE1-94266E081B25}"/>
              </a:ext>
            </a:extLst>
          </p:cNvPr>
          <p:cNvSpPr>
            <a:spLocks noGrp="1"/>
          </p:cNvSpPr>
          <p:nvPr>
            <p:ph idx="1"/>
          </p:nvPr>
        </p:nvSpPr>
        <p:spPr>
          <a:xfrm>
            <a:off x="457199" y="1139868"/>
            <a:ext cx="11076709" cy="5510314"/>
          </a:xfrm>
        </p:spPr>
        <p:txBody>
          <a:bodyPr>
            <a:normAutofit/>
          </a:bodyPr>
          <a:lstStyle/>
          <a:p>
            <a:r>
              <a:rPr lang="en-GB" dirty="0"/>
              <a:t>…is ready to begin with the project on </a:t>
            </a:r>
            <a:r>
              <a:rPr lang="en-GB" b="1" dirty="0"/>
              <a:t>1 January 202</a:t>
            </a:r>
            <a:r>
              <a:rPr lang="et-EE" b="1" dirty="0"/>
              <a:t>4</a:t>
            </a:r>
            <a:r>
              <a:rPr lang="en-GB" dirty="0"/>
              <a:t>*,</a:t>
            </a:r>
          </a:p>
          <a:p>
            <a:r>
              <a:rPr lang="en-GB" dirty="0"/>
              <a:t>… will enter into an </a:t>
            </a:r>
            <a:r>
              <a:rPr lang="en-GB" b="1" dirty="0"/>
              <a:t>employment contract with an Estonian R&amp;D </a:t>
            </a:r>
            <a:r>
              <a:rPr lang="en-GB" dirty="0"/>
              <a:t>institution on a </a:t>
            </a:r>
            <a:r>
              <a:rPr lang="en-GB" b="1" dirty="0"/>
              <a:t>full-time</a:t>
            </a:r>
            <a:r>
              <a:rPr lang="en-GB" dirty="0"/>
              <a:t> basis** for the duration of the project and with a </a:t>
            </a:r>
            <a:r>
              <a:rPr lang="en-GB" b="1" dirty="0"/>
              <a:t>place of work in Estonia</a:t>
            </a:r>
            <a:r>
              <a:rPr lang="en-GB" dirty="0"/>
              <a:t>,</a:t>
            </a:r>
          </a:p>
          <a:p>
            <a:r>
              <a:rPr lang="en-GB" dirty="0"/>
              <a:t>…is neither applying for a starting or another team grant nor included as a member of the research staff in a starting or team grant application,</a:t>
            </a:r>
          </a:p>
          <a:p>
            <a:r>
              <a:rPr lang="en-GB" dirty="0"/>
              <a:t>…does not participate in an ongoing starting grant or team project that will continue in 202</a:t>
            </a:r>
            <a:r>
              <a:rPr lang="et-EE" dirty="0"/>
              <a:t>4</a:t>
            </a:r>
            <a:r>
              <a:rPr lang="en-GB" dirty="0"/>
              <a:t>,</a:t>
            </a:r>
          </a:p>
          <a:p>
            <a:r>
              <a:rPr lang="en-GB" dirty="0"/>
              <a:t>…</a:t>
            </a:r>
            <a:r>
              <a:rPr lang="et-EE" dirty="0" err="1"/>
              <a:t>whose</a:t>
            </a:r>
            <a:r>
              <a:rPr lang="et-EE" dirty="0"/>
              <a:t> </a:t>
            </a:r>
            <a:r>
              <a:rPr lang="et-EE" dirty="0" err="1"/>
              <a:t>application</a:t>
            </a:r>
            <a:r>
              <a:rPr lang="et-EE" dirty="0"/>
              <a:t> </a:t>
            </a:r>
            <a:r>
              <a:rPr lang="et-EE" dirty="0" err="1"/>
              <a:t>has</a:t>
            </a:r>
            <a:r>
              <a:rPr lang="et-EE" dirty="0"/>
              <a:t> </a:t>
            </a:r>
            <a:r>
              <a:rPr lang="et-EE" dirty="0" err="1"/>
              <a:t>not</a:t>
            </a:r>
            <a:r>
              <a:rPr lang="et-EE" dirty="0"/>
              <a:t> </a:t>
            </a:r>
            <a:r>
              <a:rPr lang="et-EE" dirty="0" err="1"/>
              <a:t>fallen</a:t>
            </a:r>
            <a:r>
              <a:rPr lang="et-EE" dirty="0"/>
              <a:t> </a:t>
            </a:r>
            <a:r>
              <a:rPr lang="et-EE" dirty="0" err="1"/>
              <a:t>below</a:t>
            </a:r>
            <a:r>
              <a:rPr lang="et-EE" dirty="0"/>
              <a:t> </a:t>
            </a:r>
            <a:r>
              <a:rPr lang="et-EE" dirty="0" err="1"/>
              <a:t>the</a:t>
            </a:r>
            <a:r>
              <a:rPr lang="et-EE" dirty="0"/>
              <a:t> </a:t>
            </a:r>
            <a:r>
              <a:rPr lang="et-EE" dirty="0" err="1"/>
              <a:t>qualification</a:t>
            </a:r>
            <a:r>
              <a:rPr lang="et-EE" dirty="0"/>
              <a:t> </a:t>
            </a:r>
            <a:r>
              <a:rPr lang="et-EE" dirty="0" err="1"/>
              <a:t>threshold</a:t>
            </a:r>
            <a:r>
              <a:rPr lang="et-EE" dirty="0"/>
              <a:t> (</a:t>
            </a:r>
            <a:r>
              <a:rPr lang="et-EE" b="1" dirty="0"/>
              <a:t>3 </a:t>
            </a:r>
            <a:r>
              <a:rPr lang="et-EE" b="1" dirty="0" err="1"/>
              <a:t>or</a:t>
            </a:r>
            <a:r>
              <a:rPr lang="et-EE" b="1" dirty="0"/>
              <a:t> „</a:t>
            </a:r>
            <a:r>
              <a:rPr lang="et-EE" b="1" dirty="0" err="1"/>
              <a:t>Good</a:t>
            </a:r>
            <a:r>
              <a:rPr lang="et-EE" b="1" dirty="0"/>
              <a:t>“</a:t>
            </a:r>
            <a:r>
              <a:rPr lang="et-EE" dirty="0"/>
              <a:t>)</a:t>
            </a:r>
            <a:r>
              <a:rPr lang="et-EE" b="1" dirty="0"/>
              <a:t> </a:t>
            </a:r>
            <a:r>
              <a:rPr lang="et-EE" dirty="0"/>
              <a:t>in at </a:t>
            </a:r>
            <a:r>
              <a:rPr lang="et-EE" b="1" dirty="0" err="1"/>
              <a:t>least</a:t>
            </a:r>
            <a:r>
              <a:rPr lang="et-EE" b="1" dirty="0"/>
              <a:t> 1 </a:t>
            </a:r>
            <a:r>
              <a:rPr lang="et-EE" b="1" dirty="0" err="1"/>
              <a:t>criterion</a:t>
            </a:r>
            <a:r>
              <a:rPr lang="et-EE" b="1" dirty="0"/>
              <a:t> in 2 </a:t>
            </a:r>
            <a:r>
              <a:rPr lang="et-EE" b="1" dirty="0" err="1"/>
              <a:t>previous</a:t>
            </a:r>
            <a:r>
              <a:rPr lang="et-EE" b="1" dirty="0"/>
              <a:t> </a:t>
            </a:r>
            <a:r>
              <a:rPr lang="et-EE" b="1" dirty="0" err="1"/>
              <a:t>calls</a:t>
            </a:r>
            <a:r>
              <a:rPr lang="et-EE" b="1" dirty="0"/>
              <a:t> </a:t>
            </a:r>
            <a:r>
              <a:rPr lang="et-EE" dirty="0"/>
              <a:t>(2021, 2022) </a:t>
            </a:r>
            <a:r>
              <a:rPr lang="et-EE" dirty="0" err="1"/>
              <a:t>or</a:t>
            </a:r>
            <a:r>
              <a:rPr lang="et-EE" dirty="0"/>
              <a:t> </a:t>
            </a:r>
            <a:r>
              <a:rPr lang="et-EE" dirty="0" err="1"/>
              <a:t>has</a:t>
            </a:r>
            <a:r>
              <a:rPr lang="et-EE" dirty="0"/>
              <a:t> </a:t>
            </a:r>
            <a:r>
              <a:rPr lang="et-EE" dirty="0" err="1"/>
              <a:t>not</a:t>
            </a:r>
            <a:r>
              <a:rPr lang="et-EE" dirty="0"/>
              <a:t> </a:t>
            </a:r>
            <a:r>
              <a:rPr lang="et-EE" dirty="0" err="1"/>
              <a:t>fallen</a:t>
            </a:r>
            <a:r>
              <a:rPr lang="et-EE" dirty="0"/>
              <a:t> </a:t>
            </a:r>
            <a:r>
              <a:rPr lang="et-EE" dirty="0" err="1"/>
              <a:t>below</a:t>
            </a:r>
            <a:r>
              <a:rPr lang="et-EE" dirty="0"/>
              <a:t> „</a:t>
            </a:r>
            <a:r>
              <a:rPr lang="et-EE" dirty="0" err="1"/>
              <a:t>Good</a:t>
            </a:r>
            <a:r>
              <a:rPr lang="et-EE" dirty="0"/>
              <a:t>“ in at </a:t>
            </a:r>
            <a:r>
              <a:rPr lang="et-EE" b="1" dirty="0" err="1"/>
              <a:t>least</a:t>
            </a:r>
            <a:r>
              <a:rPr lang="et-EE" b="1" dirty="0"/>
              <a:t> 2 </a:t>
            </a:r>
            <a:r>
              <a:rPr lang="et-EE" b="1" dirty="0" err="1"/>
              <a:t>criteria</a:t>
            </a:r>
            <a:r>
              <a:rPr lang="et-EE" b="1" dirty="0"/>
              <a:t> in </a:t>
            </a:r>
            <a:r>
              <a:rPr lang="et-EE" b="1" dirty="0" err="1"/>
              <a:t>the</a:t>
            </a:r>
            <a:r>
              <a:rPr lang="et-EE" b="1" dirty="0"/>
              <a:t> </a:t>
            </a:r>
            <a:r>
              <a:rPr lang="et-EE" b="1" dirty="0" err="1"/>
              <a:t>previous</a:t>
            </a:r>
            <a:r>
              <a:rPr lang="et-EE" b="1" dirty="0"/>
              <a:t> </a:t>
            </a:r>
            <a:r>
              <a:rPr lang="et-EE" b="1" dirty="0" err="1"/>
              <a:t>call</a:t>
            </a:r>
            <a:r>
              <a:rPr lang="et-EE" b="1" dirty="0"/>
              <a:t> </a:t>
            </a:r>
            <a:r>
              <a:rPr lang="et-EE" dirty="0"/>
              <a:t>(2022).</a:t>
            </a:r>
            <a:endParaRPr lang="en-GB" dirty="0"/>
          </a:p>
        </p:txBody>
      </p:sp>
    </p:spTree>
    <p:extLst>
      <p:ext uri="{BB962C8B-B14F-4D97-AF65-F5344CB8AC3E}">
        <p14:creationId xmlns:p14="http://schemas.microsoft.com/office/powerpoint/2010/main" val="1221829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0C6BCE3-F301-47E2-9420-0995FB5C9998}"/>
              </a:ext>
            </a:extLst>
          </p:cNvPr>
          <p:cNvSpPr>
            <a:spLocks noGrp="1"/>
          </p:cNvSpPr>
          <p:nvPr>
            <p:ph type="title"/>
          </p:nvPr>
        </p:nvSpPr>
        <p:spPr>
          <a:xfrm>
            <a:off x="238991" y="365125"/>
            <a:ext cx="12157363" cy="536749"/>
          </a:xfrm>
        </p:spPr>
        <p:txBody>
          <a:bodyPr>
            <a:normAutofit fontScale="90000"/>
          </a:bodyPr>
          <a:lstStyle/>
          <a:p>
            <a:r>
              <a:rPr lang="en-GB" sz="4400" b="1" dirty="0">
                <a:solidFill>
                  <a:srgbClr val="7030A0"/>
                </a:solidFill>
              </a:rPr>
              <a:t>Fixed Grant Amounts</a:t>
            </a:r>
            <a:br>
              <a:rPr lang="et-EE" sz="4400" b="1" dirty="0">
                <a:solidFill>
                  <a:srgbClr val="7030A0"/>
                </a:solidFill>
              </a:rPr>
            </a:br>
            <a:r>
              <a:rPr lang="et-EE" sz="3100" b="1" dirty="0">
                <a:solidFill>
                  <a:srgbClr val="7030A0"/>
                </a:solidFill>
              </a:rPr>
              <a:t>https://etag.ee/wp-content/uploads/2023/02/2023-Budget-Guidelines_puhas.pdf</a:t>
            </a:r>
            <a:endParaRPr lang="en-GB" b="1" dirty="0"/>
          </a:p>
        </p:txBody>
      </p:sp>
      <p:sp>
        <p:nvSpPr>
          <p:cNvPr id="3" name="Sisu kohatäide 2">
            <a:extLst>
              <a:ext uri="{FF2B5EF4-FFF2-40B4-BE49-F238E27FC236}">
                <a16:creationId xmlns:a16="http://schemas.microsoft.com/office/drawing/2014/main" id="{13123ECB-6767-473E-8B21-607843A9C506}"/>
              </a:ext>
            </a:extLst>
          </p:cNvPr>
          <p:cNvSpPr>
            <a:spLocks noGrp="1"/>
          </p:cNvSpPr>
          <p:nvPr>
            <p:ph idx="1"/>
          </p:nvPr>
        </p:nvSpPr>
        <p:spPr>
          <a:xfrm>
            <a:off x="238991" y="1300591"/>
            <a:ext cx="10515600" cy="5503319"/>
          </a:xfrm>
        </p:spPr>
        <p:txBody>
          <a:bodyPr>
            <a:normAutofit/>
          </a:bodyPr>
          <a:lstStyle/>
          <a:p>
            <a:pPr marL="0" indent="0">
              <a:spcBef>
                <a:spcPts val="0"/>
              </a:spcBef>
              <a:buNone/>
            </a:pPr>
            <a:r>
              <a:rPr lang="et-EE" sz="2400" dirty="0"/>
              <a:t>A </a:t>
            </a:r>
            <a:r>
              <a:rPr lang="en-GB" sz="2400" dirty="0"/>
              <a:t>grant consists of </a:t>
            </a:r>
          </a:p>
          <a:p>
            <a:pPr>
              <a:spcBef>
                <a:spcPts val="0"/>
              </a:spcBef>
            </a:pPr>
            <a:r>
              <a:rPr lang="en-GB" sz="2400" b="1" dirty="0"/>
              <a:t>direct costs</a:t>
            </a:r>
            <a:r>
              <a:rPr lang="en-GB" sz="2400" dirty="0"/>
              <a:t>, incl.</a:t>
            </a:r>
          </a:p>
          <a:p>
            <a:pPr lvl="1">
              <a:spcBef>
                <a:spcPts val="0"/>
              </a:spcBef>
            </a:pPr>
            <a:r>
              <a:rPr lang="en-GB" dirty="0"/>
              <a:t>staff costs (salaries with taxes, scholarships)</a:t>
            </a:r>
            <a:r>
              <a:rPr lang="et-EE" dirty="0"/>
              <a:t> (</a:t>
            </a:r>
            <a:r>
              <a:rPr lang="et-EE" dirty="0" err="1"/>
              <a:t>excl</a:t>
            </a:r>
            <a:r>
              <a:rPr lang="et-EE" dirty="0"/>
              <a:t>. </a:t>
            </a:r>
            <a:r>
              <a:rPr lang="en-US" dirty="0"/>
              <a:t>the salary of a doctoral student working as a junior researcher</a:t>
            </a:r>
            <a:r>
              <a:rPr lang="et-EE" dirty="0"/>
              <a:t>).</a:t>
            </a:r>
            <a:endParaRPr lang="en-GB" dirty="0"/>
          </a:p>
          <a:p>
            <a:pPr lvl="1">
              <a:spcBef>
                <a:spcPts val="0"/>
              </a:spcBef>
            </a:pPr>
            <a:r>
              <a:rPr lang="en-GB" dirty="0"/>
              <a:t>research costs (incl. </a:t>
            </a:r>
            <a:r>
              <a:rPr lang="en-US" dirty="0"/>
              <a:t>subcontracting costs, costs related to the (open access) publication and </a:t>
            </a:r>
            <a:r>
              <a:rPr lang="en-GB" dirty="0"/>
              <a:t>popularisation </a:t>
            </a:r>
            <a:r>
              <a:rPr lang="en-US" dirty="0"/>
              <a:t>of the R&amp;D results, costs related to the protection of intellectual property</a:t>
            </a:r>
            <a:r>
              <a:rPr lang="et-EE" dirty="0"/>
              <a:t>, </a:t>
            </a:r>
            <a:r>
              <a:rPr lang="en-GB" dirty="0"/>
              <a:t>travel costs, </a:t>
            </a:r>
            <a:r>
              <a:rPr lang="en-US" dirty="0"/>
              <a:t>costs related to moving to and/or visiting the collaborating institution</a:t>
            </a:r>
            <a:r>
              <a:rPr lang="et-EE" dirty="0"/>
              <a:t> (in </a:t>
            </a:r>
            <a:r>
              <a:rPr lang="en-GB" dirty="0"/>
              <a:t>case of PUTJD projects</a:t>
            </a:r>
            <a:r>
              <a:rPr lang="et-EE" dirty="0"/>
              <a:t>) and </a:t>
            </a:r>
            <a:r>
              <a:rPr lang="en-GB" dirty="0"/>
              <a:t>other costs that </a:t>
            </a:r>
            <a:r>
              <a:rPr lang="en-US" dirty="0"/>
              <a:t>stem from the characteristics of the project</a:t>
            </a:r>
            <a:r>
              <a:rPr lang="et-EE" dirty="0"/>
              <a:t>);</a:t>
            </a:r>
          </a:p>
          <a:p>
            <a:pPr marL="342900" lvl="1" indent="-342900">
              <a:spcBef>
                <a:spcPts val="0"/>
              </a:spcBef>
            </a:pPr>
            <a:r>
              <a:rPr lang="et-EE" b="1" dirty="0" err="1"/>
              <a:t>overhead</a:t>
            </a:r>
            <a:endParaRPr lang="et-EE" b="1" dirty="0"/>
          </a:p>
          <a:p>
            <a:pPr>
              <a:spcBef>
                <a:spcPts val="0"/>
              </a:spcBef>
            </a:pPr>
            <a:endParaRPr lang="et-EE" sz="2400" dirty="0"/>
          </a:p>
          <a:p>
            <a:pPr>
              <a:spcBef>
                <a:spcPts val="0"/>
              </a:spcBef>
            </a:pPr>
            <a:r>
              <a:rPr lang="en-GB" sz="2400" dirty="0"/>
              <a:t>Starting and team grants are divided into four </a:t>
            </a:r>
            <a:r>
              <a:rPr lang="en-US" sz="2400" dirty="0"/>
              <a:t>different fixed grant amounts</a:t>
            </a:r>
            <a:r>
              <a:rPr lang="et-EE" sz="2400" dirty="0"/>
              <a:t> (I, II, </a:t>
            </a:r>
            <a:r>
              <a:rPr lang="en-GB" sz="2400" dirty="0"/>
              <a:t>III, and IV) per year.</a:t>
            </a:r>
            <a:endParaRPr lang="et-EE" sz="2400" dirty="0"/>
          </a:p>
          <a:p>
            <a:pPr marL="0" indent="0">
              <a:spcBef>
                <a:spcPts val="0"/>
              </a:spcBef>
              <a:buNone/>
            </a:pPr>
            <a:endParaRPr lang="en-GB" sz="2400" dirty="0"/>
          </a:p>
          <a:p>
            <a:pPr marL="0" indent="0">
              <a:spcBef>
                <a:spcPts val="0"/>
              </a:spcBef>
              <a:buNone/>
            </a:pPr>
            <a:r>
              <a:rPr lang="en-GB" sz="2400" b="1" dirty="0">
                <a:solidFill>
                  <a:srgbClr val="7030A0"/>
                </a:solidFill>
              </a:rPr>
              <a:t>NB!</a:t>
            </a:r>
            <a:r>
              <a:rPr lang="en-GB" sz="2400" b="1" dirty="0"/>
              <a:t> </a:t>
            </a:r>
            <a:r>
              <a:rPr lang="en-GB" sz="2400" dirty="0">
                <a:solidFill>
                  <a:srgbClr val="7030A0"/>
                </a:solidFill>
              </a:rPr>
              <a:t>Additional conditions have been laid down if applying for the large </a:t>
            </a:r>
            <a:r>
              <a:rPr lang="et-EE" sz="2400" dirty="0">
                <a:solidFill>
                  <a:srgbClr val="7030A0"/>
                </a:solidFill>
              </a:rPr>
              <a:t>PSG </a:t>
            </a:r>
            <a:r>
              <a:rPr lang="et-EE" sz="2400" dirty="0" err="1">
                <a:solidFill>
                  <a:srgbClr val="7030A0"/>
                </a:solidFill>
              </a:rPr>
              <a:t>or</a:t>
            </a:r>
            <a:r>
              <a:rPr lang="et-EE" sz="2400" dirty="0">
                <a:solidFill>
                  <a:srgbClr val="7030A0"/>
                </a:solidFill>
              </a:rPr>
              <a:t> PRG </a:t>
            </a:r>
            <a:r>
              <a:rPr lang="en-GB" sz="2400" dirty="0">
                <a:solidFill>
                  <a:srgbClr val="7030A0"/>
                </a:solidFill>
              </a:rPr>
              <a:t>grant amount (III or IV).</a:t>
            </a:r>
          </a:p>
        </p:txBody>
      </p:sp>
    </p:spTree>
    <p:extLst>
      <p:ext uri="{BB962C8B-B14F-4D97-AF65-F5344CB8AC3E}">
        <p14:creationId xmlns:p14="http://schemas.microsoft.com/office/powerpoint/2010/main" val="330260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F2C5547-591C-055C-0A01-1321D2EB5B99}"/>
              </a:ext>
            </a:extLst>
          </p:cNvPr>
          <p:cNvSpPr>
            <a:spLocks noGrp="1"/>
          </p:cNvSpPr>
          <p:nvPr>
            <p:ph type="title"/>
          </p:nvPr>
        </p:nvSpPr>
        <p:spPr>
          <a:xfrm>
            <a:off x="592282" y="0"/>
            <a:ext cx="10515600" cy="1325563"/>
          </a:xfrm>
        </p:spPr>
        <p:txBody>
          <a:bodyPr/>
          <a:lstStyle/>
          <a:p>
            <a:r>
              <a:rPr lang="et-EE" b="1" dirty="0">
                <a:solidFill>
                  <a:srgbClr val="7030A0"/>
                </a:solidFill>
              </a:rPr>
              <a:t>Team </a:t>
            </a:r>
            <a:r>
              <a:rPr lang="et-EE" b="1" dirty="0" err="1">
                <a:solidFill>
                  <a:srgbClr val="7030A0"/>
                </a:solidFill>
              </a:rPr>
              <a:t>size</a:t>
            </a:r>
            <a:endParaRPr lang="et-EE" b="1" dirty="0">
              <a:solidFill>
                <a:srgbClr val="7030A0"/>
              </a:solidFill>
            </a:endParaRPr>
          </a:p>
        </p:txBody>
      </p:sp>
      <p:sp>
        <p:nvSpPr>
          <p:cNvPr id="3" name="Sisu kohatäide 2">
            <a:extLst>
              <a:ext uri="{FF2B5EF4-FFF2-40B4-BE49-F238E27FC236}">
                <a16:creationId xmlns:a16="http://schemas.microsoft.com/office/drawing/2014/main" id="{3F0959C1-95E6-7DE2-FA8B-D7745BE9ADE4}"/>
              </a:ext>
            </a:extLst>
          </p:cNvPr>
          <p:cNvSpPr>
            <a:spLocks noGrp="1"/>
          </p:cNvSpPr>
          <p:nvPr>
            <p:ph idx="1"/>
          </p:nvPr>
        </p:nvSpPr>
        <p:spPr>
          <a:xfrm>
            <a:off x="592282" y="1444336"/>
            <a:ext cx="11180618" cy="4966856"/>
          </a:xfrm>
        </p:spPr>
        <p:txBody>
          <a:bodyPr>
            <a:normAutofit fontScale="92500"/>
          </a:bodyPr>
          <a:lstStyle/>
          <a:p>
            <a:r>
              <a:rPr lang="et-EE" b="1" dirty="0">
                <a:solidFill>
                  <a:srgbClr val="7030A0"/>
                </a:solidFill>
              </a:rPr>
              <a:t>Starting</a:t>
            </a:r>
            <a:r>
              <a:rPr lang="en-US" b="1" dirty="0">
                <a:solidFill>
                  <a:srgbClr val="7030A0"/>
                </a:solidFill>
              </a:rPr>
              <a:t> grant amounts III and IV </a:t>
            </a:r>
            <a:r>
              <a:rPr lang="en-US" dirty="0"/>
              <a:t>can only be applied</a:t>
            </a:r>
            <a:r>
              <a:rPr lang="et-EE" dirty="0"/>
              <a:t> </a:t>
            </a:r>
            <a:r>
              <a:rPr lang="et-EE" dirty="0" err="1"/>
              <a:t>for</a:t>
            </a:r>
            <a:r>
              <a:rPr lang="en-US" dirty="0"/>
              <a:t> </a:t>
            </a:r>
            <a:r>
              <a:rPr lang="et-EE" dirty="0"/>
              <a:t>when </a:t>
            </a:r>
            <a:r>
              <a:rPr lang="en-US" dirty="0"/>
              <a:t>the research team includes </a:t>
            </a:r>
            <a:r>
              <a:rPr lang="en-US" b="1" dirty="0"/>
              <a:t>at least one member of the senior</a:t>
            </a:r>
            <a:r>
              <a:rPr lang="et-EE" b="1" dirty="0"/>
              <a:t> </a:t>
            </a:r>
            <a:r>
              <a:rPr lang="en-US" b="1" dirty="0"/>
              <a:t>research staff</a:t>
            </a:r>
            <a:r>
              <a:rPr lang="et-EE" dirty="0"/>
              <a:t> (in </a:t>
            </a:r>
            <a:r>
              <a:rPr lang="et-EE" dirty="0" err="1"/>
              <a:t>addition</a:t>
            </a:r>
            <a:r>
              <a:rPr lang="et-EE" dirty="0"/>
              <a:t> </a:t>
            </a:r>
            <a:r>
              <a:rPr lang="et-EE" dirty="0" err="1"/>
              <a:t>to</a:t>
            </a:r>
            <a:r>
              <a:rPr lang="et-EE" dirty="0"/>
              <a:t> </a:t>
            </a:r>
            <a:r>
              <a:rPr lang="et-EE" dirty="0" err="1"/>
              <a:t>the</a:t>
            </a:r>
            <a:r>
              <a:rPr lang="et-EE" dirty="0"/>
              <a:t> </a:t>
            </a:r>
            <a:r>
              <a:rPr lang="et-EE" dirty="0" err="1"/>
              <a:t>applicant</a:t>
            </a:r>
            <a:r>
              <a:rPr lang="et-EE" dirty="0"/>
              <a:t>/PI).</a:t>
            </a:r>
          </a:p>
          <a:p>
            <a:r>
              <a:rPr lang="et-EE" b="1" dirty="0">
                <a:solidFill>
                  <a:srgbClr val="7030A0"/>
                </a:solidFill>
              </a:rPr>
              <a:t>Team </a:t>
            </a:r>
            <a:r>
              <a:rPr lang="et-EE" b="1" dirty="0" err="1">
                <a:solidFill>
                  <a:srgbClr val="7030A0"/>
                </a:solidFill>
              </a:rPr>
              <a:t>grants</a:t>
            </a:r>
            <a:r>
              <a:rPr lang="et-EE" b="1" dirty="0">
                <a:solidFill>
                  <a:srgbClr val="7030A0"/>
                </a:solidFill>
              </a:rPr>
              <a:t> (I, II) </a:t>
            </a:r>
            <a:r>
              <a:rPr lang="et-EE" dirty="0" err="1"/>
              <a:t>can</a:t>
            </a:r>
            <a:r>
              <a:rPr lang="et-EE" dirty="0"/>
              <a:t> </a:t>
            </a:r>
            <a:r>
              <a:rPr lang="et-EE" dirty="0" err="1"/>
              <a:t>only</a:t>
            </a:r>
            <a:r>
              <a:rPr lang="et-EE" dirty="0"/>
              <a:t> </a:t>
            </a:r>
            <a:r>
              <a:rPr lang="et-EE" dirty="0" err="1"/>
              <a:t>be</a:t>
            </a:r>
            <a:r>
              <a:rPr lang="et-EE" dirty="0"/>
              <a:t> </a:t>
            </a:r>
            <a:r>
              <a:rPr lang="et-EE" dirty="0" err="1"/>
              <a:t>applied</a:t>
            </a:r>
            <a:r>
              <a:rPr lang="et-EE" dirty="0"/>
              <a:t> </a:t>
            </a:r>
            <a:r>
              <a:rPr lang="et-EE" dirty="0" err="1"/>
              <a:t>for</a:t>
            </a:r>
            <a:r>
              <a:rPr lang="et-EE" dirty="0"/>
              <a:t> when t</a:t>
            </a:r>
            <a:r>
              <a:rPr lang="en-US" dirty="0"/>
              <a:t>he team</a:t>
            </a:r>
            <a:r>
              <a:rPr lang="et-EE" dirty="0"/>
              <a:t> </a:t>
            </a:r>
            <a:r>
              <a:rPr lang="en-US" dirty="0"/>
              <a:t>consist of a minimum of </a:t>
            </a:r>
            <a:r>
              <a:rPr lang="en-US" b="1" dirty="0"/>
              <a:t>three people </a:t>
            </a:r>
            <a:r>
              <a:rPr lang="en-US" dirty="0"/>
              <a:t>during the entire period of the team project, including the </a:t>
            </a:r>
            <a:r>
              <a:rPr lang="en-US" b="1" dirty="0"/>
              <a:t>PI</a:t>
            </a:r>
            <a:r>
              <a:rPr lang="en-US" dirty="0"/>
              <a:t> and </a:t>
            </a:r>
            <a:r>
              <a:rPr lang="en-US" b="1" dirty="0"/>
              <a:t>at least one member of the senior research staff</a:t>
            </a:r>
            <a:r>
              <a:rPr lang="et-EE" dirty="0"/>
              <a:t>. The </a:t>
            </a:r>
            <a:r>
              <a:rPr lang="et-EE" dirty="0" err="1"/>
              <a:t>third</a:t>
            </a:r>
            <a:r>
              <a:rPr lang="et-EE" dirty="0"/>
              <a:t> </a:t>
            </a:r>
            <a:r>
              <a:rPr lang="et-EE" dirty="0" err="1"/>
              <a:t>person</a:t>
            </a:r>
            <a:r>
              <a:rPr lang="et-EE" dirty="0"/>
              <a:t> </a:t>
            </a:r>
            <a:r>
              <a:rPr lang="et-EE" dirty="0" err="1"/>
              <a:t>can</a:t>
            </a:r>
            <a:r>
              <a:rPr lang="et-EE" dirty="0"/>
              <a:t> </a:t>
            </a:r>
            <a:r>
              <a:rPr lang="et-EE" dirty="0" err="1"/>
              <a:t>be</a:t>
            </a:r>
            <a:r>
              <a:rPr lang="et-EE" dirty="0"/>
              <a:t> a part of </a:t>
            </a:r>
            <a:r>
              <a:rPr lang="et-EE" dirty="0" err="1"/>
              <a:t>the</a:t>
            </a:r>
            <a:r>
              <a:rPr lang="et-EE" dirty="0"/>
              <a:t> </a:t>
            </a:r>
            <a:r>
              <a:rPr lang="et-EE" dirty="0" err="1"/>
              <a:t>senior</a:t>
            </a:r>
            <a:r>
              <a:rPr lang="et-EE" dirty="0"/>
              <a:t> </a:t>
            </a:r>
            <a:r>
              <a:rPr lang="et-EE" dirty="0" err="1"/>
              <a:t>or</a:t>
            </a:r>
            <a:r>
              <a:rPr lang="et-EE" dirty="0"/>
              <a:t> </a:t>
            </a:r>
            <a:r>
              <a:rPr lang="et-EE" dirty="0" err="1"/>
              <a:t>other</a:t>
            </a:r>
            <a:r>
              <a:rPr lang="et-EE" dirty="0"/>
              <a:t> </a:t>
            </a:r>
            <a:r>
              <a:rPr lang="et-EE" dirty="0" err="1"/>
              <a:t>research</a:t>
            </a:r>
            <a:r>
              <a:rPr lang="et-EE" dirty="0"/>
              <a:t> </a:t>
            </a:r>
            <a:r>
              <a:rPr lang="et-EE" dirty="0" err="1"/>
              <a:t>staff</a:t>
            </a:r>
            <a:r>
              <a:rPr lang="et-EE" dirty="0"/>
              <a:t>.</a:t>
            </a:r>
          </a:p>
          <a:p>
            <a:r>
              <a:rPr lang="en-US" b="1" dirty="0">
                <a:solidFill>
                  <a:srgbClr val="7030A0"/>
                </a:solidFill>
              </a:rPr>
              <a:t>T</a:t>
            </a:r>
            <a:r>
              <a:rPr lang="et-EE" b="1" dirty="0" err="1">
                <a:solidFill>
                  <a:srgbClr val="7030A0"/>
                </a:solidFill>
              </a:rPr>
              <a:t>eam</a:t>
            </a:r>
            <a:r>
              <a:rPr lang="en-US" b="1" dirty="0">
                <a:solidFill>
                  <a:srgbClr val="7030A0"/>
                </a:solidFill>
              </a:rPr>
              <a:t> grant amounts III and IV </a:t>
            </a:r>
            <a:r>
              <a:rPr lang="en-US" dirty="0"/>
              <a:t>can only be applied for</a:t>
            </a:r>
            <a:r>
              <a:rPr lang="et-EE" dirty="0"/>
              <a:t> when </a:t>
            </a:r>
            <a:r>
              <a:rPr lang="en-US" dirty="0"/>
              <a:t>in addition to the PI, the research team includes </a:t>
            </a:r>
            <a:r>
              <a:rPr lang="en-US" b="1" dirty="0">
                <a:solidFill>
                  <a:srgbClr val="7030A0"/>
                </a:solidFill>
              </a:rPr>
              <a:t>at least three members of the senior research</a:t>
            </a:r>
            <a:r>
              <a:rPr lang="et-EE" b="1" dirty="0">
                <a:solidFill>
                  <a:srgbClr val="7030A0"/>
                </a:solidFill>
              </a:rPr>
              <a:t> </a:t>
            </a:r>
            <a:r>
              <a:rPr lang="en-US" b="1" dirty="0">
                <a:solidFill>
                  <a:srgbClr val="7030A0"/>
                </a:solidFill>
              </a:rPr>
              <a:t>staff</a:t>
            </a:r>
            <a:r>
              <a:rPr lang="et-EE" dirty="0"/>
              <a:t> (</a:t>
            </a:r>
            <a:r>
              <a:rPr lang="en-US" dirty="0"/>
              <a:t>workload of at least 0.5 during the entire period of the project</a:t>
            </a:r>
            <a:r>
              <a:rPr lang="et-EE" dirty="0"/>
              <a:t>)</a:t>
            </a:r>
          </a:p>
          <a:p>
            <a:r>
              <a:rPr lang="et-EE" b="1" dirty="0">
                <a:solidFill>
                  <a:srgbClr val="7030A0"/>
                </a:solidFill>
              </a:rPr>
              <a:t>NB! </a:t>
            </a:r>
            <a:r>
              <a:rPr lang="et-EE" dirty="0" err="1"/>
              <a:t>Names</a:t>
            </a:r>
            <a:r>
              <a:rPr lang="et-EE" dirty="0"/>
              <a:t> of </a:t>
            </a:r>
            <a:r>
              <a:rPr lang="et-EE" dirty="0" err="1"/>
              <a:t>the</a:t>
            </a:r>
            <a:r>
              <a:rPr lang="et-EE" dirty="0"/>
              <a:t> </a:t>
            </a:r>
            <a:r>
              <a:rPr lang="et-EE" dirty="0" err="1"/>
              <a:t>people</a:t>
            </a:r>
            <a:r>
              <a:rPr lang="et-EE" dirty="0"/>
              <a:t> must </a:t>
            </a:r>
            <a:r>
              <a:rPr lang="et-EE" dirty="0" err="1"/>
              <a:t>be</a:t>
            </a:r>
            <a:r>
              <a:rPr lang="et-EE" dirty="0"/>
              <a:t> </a:t>
            </a:r>
            <a:r>
              <a:rPr lang="et-EE" dirty="0" err="1"/>
              <a:t>shown</a:t>
            </a:r>
            <a:r>
              <a:rPr lang="et-EE" dirty="0"/>
              <a:t> in </a:t>
            </a:r>
            <a:r>
              <a:rPr lang="et-EE" dirty="0" err="1"/>
              <a:t>the</a:t>
            </a:r>
            <a:r>
              <a:rPr lang="et-EE" dirty="0"/>
              <a:t> </a:t>
            </a:r>
            <a:r>
              <a:rPr lang="et-EE" dirty="0" err="1"/>
              <a:t>application</a:t>
            </a:r>
            <a:r>
              <a:rPr lang="et-EE" dirty="0"/>
              <a:t> and </a:t>
            </a:r>
            <a:r>
              <a:rPr lang="et-EE" dirty="0" err="1"/>
              <a:t>the</a:t>
            </a:r>
            <a:r>
              <a:rPr lang="et-EE" dirty="0"/>
              <a:t> </a:t>
            </a:r>
            <a:r>
              <a:rPr lang="et-EE" dirty="0" err="1"/>
              <a:t>entire</a:t>
            </a:r>
            <a:r>
              <a:rPr lang="et-EE" dirty="0"/>
              <a:t> </a:t>
            </a:r>
            <a:r>
              <a:rPr lang="et-EE" dirty="0" err="1"/>
              <a:t>project</a:t>
            </a:r>
            <a:r>
              <a:rPr lang="et-EE" dirty="0"/>
              <a:t> </a:t>
            </a:r>
            <a:r>
              <a:rPr lang="et-EE" dirty="0" err="1"/>
              <a:t>period</a:t>
            </a:r>
            <a:r>
              <a:rPr lang="et-EE" dirty="0"/>
              <a:t> </a:t>
            </a:r>
            <a:r>
              <a:rPr lang="et-EE" dirty="0" err="1"/>
              <a:t>has</a:t>
            </a:r>
            <a:r>
              <a:rPr lang="et-EE" dirty="0"/>
              <a:t> </a:t>
            </a:r>
            <a:r>
              <a:rPr lang="et-EE" dirty="0" err="1"/>
              <a:t>to</a:t>
            </a:r>
            <a:r>
              <a:rPr lang="et-EE" dirty="0"/>
              <a:t> </a:t>
            </a:r>
            <a:r>
              <a:rPr lang="et-EE" dirty="0" err="1"/>
              <a:t>be</a:t>
            </a:r>
            <a:r>
              <a:rPr lang="et-EE" dirty="0"/>
              <a:t> </a:t>
            </a:r>
            <a:r>
              <a:rPr lang="et-EE" dirty="0" err="1"/>
              <a:t>covered</a:t>
            </a:r>
            <a:r>
              <a:rPr lang="et-EE" dirty="0"/>
              <a:t> (</a:t>
            </a:r>
            <a:r>
              <a:rPr lang="et-EE" dirty="0" err="1"/>
              <a:t>during</a:t>
            </a:r>
            <a:r>
              <a:rPr lang="et-EE" dirty="0"/>
              <a:t> </a:t>
            </a:r>
            <a:r>
              <a:rPr lang="et-EE" dirty="0" err="1"/>
              <a:t>the</a:t>
            </a:r>
            <a:r>
              <a:rPr lang="et-EE" dirty="0"/>
              <a:t> </a:t>
            </a:r>
            <a:r>
              <a:rPr lang="et-EE" dirty="0" err="1"/>
              <a:t>project</a:t>
            </a:r>
            <a:r>
              <a:rPr lang="et-EE" dirty="0"/>
              <a:t> </a:t>
            </a:r>
            <a:r>
              <a:rPr lang="et-EE" dirty="0" err="1"/>
              <a:t>changes</a:t>
            </a:r>
            <a:r>
              <a:rPr lang="et-EE" dirty="0"/>
              <a:t> </a:t>
            </a:r>
            <a:r>
              <a:rPr lang="et-EE" dirty="0" err="1"/>
              <a:t>can</a:t>
            </a:r>
            <a:r>
              <a:rPr lang="et-EE" dirty="0"/>
              <a:t> </a:t>
            </a:r>
            <a:r>
              <a:rPr lang="et-EE" dirty="0" err="1"/>
              <a:t>be</a:t>
            </a:r>
            <a:r>
              <a:rPr lang="et-EE" dirty="0"/>
              <a:t> made).</a:t>
            </a:r>
          </a:p>
        </p:txBody>
      </p:sp>
    </p:spTree>
    <p:extLst>
      <p:ext uri="{BB962C8B-B14F-4D97-AF65-F5344CB8AC3E}">
        <p14:creationId xmlns:p14="http://schemas.microsoft.com/office/powerpoint/2010/main" val="792283393"/>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2117</Words>
  <Application>Microsoft Office PowerPoint</Application>
  <PresentationFormat>Laiekraan</PresentationFormat>
  <Paragraphs>141</Paragraphs>
  <Slides>18</Slides>
  <Notes>11</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18</vt:i4>
      </vt:variant>
    </vt:vector>
  </HeadingPairs>
  <TitlesOfParts>
    <vt:vector size="23" baseType="lpstr">
      <vt:lpstr>Arial</vt:lpstr>
      <vt:lpstr>Calibri</vt:lpstr>
      <vt:lpstr>Calibri Light</vt:lpstr>
      <vt:lpstr>Roboto</vt:lpstr>
      <vt:lpstr>Office'i kujundus</vt:lpstr>
      <vt:lpstr>Applying for Starting and Team Grants in 2023</vt:lpstr>
      <vt:lpstr>Call 2023</vt:lpstr>
      <vt:lpstr>https://etag.ee/en/funding/research-funding/personal-research-funding/psg-prg-call-2023/</vt:lpstr>
      <vt:lpstr>General principles</vt:lpstr>
      <vt:lpstr>Applicant of the starting grant…</vt:lpstr>
      <vt:lpstr>Applicant of the starting grant…</vt:lpstr>
      <vt:lpstr>Applicant of the team grant…</vt:lpstr>
      <vt:lpstr>Fixed Grant Amounts https://etag.ee/wp-content/uploads/2023/02/2023-Budget-Guidelines_puhas.pdf</vt:lpstr>
      <vt:lpstr>Team size</vt:lpstr>
      <vt:lpstr>In the application…</vt:lpstr>
      <vt:lpstr>Ethics tab</vt:lpstr>
      <vt:lpstr>Evaluation of PSG and PRG applications</vt:lpstr>
      <vt:lpstr>What else is new?</vt:lpstr>
      <vt:lpstr>PowerPointi esitlus</vt:lpstr>
      <vt:lpstr>Error messages can be found under the „Submit“ tab</vt:lpstr>
      <vt:lpstr>Tips for applicants</vt:lpstr>
      <vt:lpstr>If you have any questions regarding the application</vt:lpstr>
      <vt:lpstr>Thank you very much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Kai Kaljumäe</dc:creator>
  <cp:lastModifiedBy>Helen Post</cp:lastModifiedBy>
  <cp:revision>94</cp:revision>
  <dcterms:created xsi:type="dcterms:W3CDTF">2022-02-14T16:34:22Z</dcterms:created>
  <dcterms:modified xsi:type="dcterms:W3CDTF">2023-03-06T14:38:21Z</dcterms:modified>
</cp:coreProperties>
</file>