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17"/>
  </p:notesMasterIdLst>
  <p:sldIdLst>
    <p:sldId id="354" r:id="rId6"/>
    <p:sldId id="259" r:id="rId7"/>
    <p:sldId id="266" r:id="rId8"/>
    <p:sldId id="372" r:id="rId9"/>
    <p:sldId id="356" r:id="rId10"/>
    <p:sldId id="376" r:id="rId11"/>
    <p:sldId id="364" r:id="rId12"/>
    <p:sldId id="375" r:id="rId13"/>
    <p:sldId id="369" r:id="rId14"/>
    <p:sldId id="371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8B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87745" autoAdjust="0"/>
  </p:normalViewPr>
  <p:slideViewPr>
    <p:cSldViewPr snapToGrid="0" showGuides="1">
      <p:cViewPr varScale="1">
        <p:scale>
          <a:sx n="112" d="100"/>
          <a:sy n="112" d="100"/>
        </p:scale>
        <p:origin x="49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aidi.rekker\Downloads\Microsoft.SkypeApp_kzf8qxf38zg5c!App\All\SekMo%202.0%20toetused%200605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53-466A-A9B7-747CB5EB698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53-466A-A9B7-747CB5EB698F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53-466A-A9B7-747CB5EB698F}"/>
              </c:ext>
            </c:extLst>
          </c:dPt>
          <c:dLbls>
            <c:dLbl>
              <c:idx val="0"/>
              <c:layout>
                <c:manualLayout>
                  <c:x val="0.14839797639123103"/>
                  <c:y val="-0.10648148148148148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4EE5632-E0AE-4484-BF58-7AEF655DCEED}" type="PERCENTAGE">
                      <a:rPr lang="en-US" b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[PROTSENT]</a:t>
                    </a:fld>
                    <a:r>
                      <a:rPr lang="en-US" b="0"/>
                      <a:t>, </a:t>
                    </a: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0"/>
                      <a:t>294 408  </a:t>
                    </a:r>
                    <a:r>
                      <a:rPr lang="en-US" sz="1200" b="0" i="0" u="none" strike="noStrike" baseline="0">
                        <a:effectLst/>
                      </a:rPr>
                      <a:t>€</a:t>
                    </a:r>
                    <a:r>
                      <a:rPr lang="en-US" sz="1200" b="0" i="0" u="none" strike="noStrike" baseline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53-466A-A9B7-747CB5EB698F}"/>
                </c:ext>
              </c:extLst>
            </c:dLbl>
            <c:dLbl>
              <c:idx val="1"/>
              <c:layout>
                <c:manualLayout>
                  <c:x val="0"/>
                  <c:y val="0.15277777777777779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EB67F2E-9984-4814-8170-71D7D37FFCC9}" type="PERCENTAGE">
                      <a:rPr lang="en-US" b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[PROTSENT]</a:t>
                    </a:fld>
                    <a:r>
                      <a:rPr lang="en-US" b="0"/>
                      <a:t>; </a:t>
                    </a: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0"/>
                      <a:t>488 536 </a:t>
                    </a:r>
                    <a:r>
                      <a:rPr lang="en-US" sz="1200" b="0" i="0" u="none" strike="noStrike" baseline="0">
                        <a:effectLst/>
                      </a:rPr>
                      <a:t>€</a:t>
                    </a:r>
                    <a:r>
                      <a:rPr lang="en-US" sz="1200" b="0" i="0" u="none" strike="noStrike" baseline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553-466A-A9B7-747CB5EB698F}"/>
                </c:ext>
              </c:extLst>
            </c:dLbl>
            <c:dLbl>
              <c:idx val="2"/>
              <c:layout>
                <c:manualLayout>
                  <c:x val="-0.13940415964024733"/>
                  <c:y val="-5.0925925925925937E-2"/>
                </c:manualLayout>
              </c:layout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2182E4-BC01-406A-A20F-6FFBDDDAD457}" type="PERCENTAGE">
                      <a:rPr lang="en-US" b="0"/>
                      <a:pPr>
                        <a:defRPr sz="1200">
                          <a:solidFill>
                            <a:sysClr val="windowText" lastClr="000000"/>
                          </a:solidFill>
                        </a:defRPr>
                      </a:pPr>
                      <a:t>[PROTSENT]</a:t>
                    </a:fld>
                    <a:r>
                      <a:rPr lang="en-US" b="0"/>
                      <a:t>; </a:t>
                    </a:r>
                    <a:endParaRPr lang="en-US" sz="1200" b="0" i="0" u="none" strike="noStrike" baseline="0">
                      <a:effectLst/>
                    </a:endParaRPr>
                  </a:p>
                  <a:p>
                    <a:pPr>
                      <a:defRPr sz="1200">
                        <a:solidFill>
                          <a:sysClr val="windowText" lastClr="000000"/>
                        </a:solidFill>
                      </a:defRPr>
                    </a:pPr>
                    <a:r>
                      <a:rPr lang="en-US" b="0"/>
                      <a:t>762 284 </a:t>
                    </a:r>
                    <a:r>
                      <a:rPr lang="en-US" sz="1200" b="0" i="0" u="none" strike="noStrike" baseline="0">
                        <a:effectLst/>
                      </a:rPr>
                      <a:t>€</a:t>
                    </a:r>
                    <a:r>
                      <a:rPr lang="en-US" sz="1200" b="0" i="0" u="none" strike="noStrike" baseline="0"/>
                      <a:t> </a:t>
                    </a:r>
                    <a:r>
                      <a:rPr lang="en-US" b="0"/>
                      <a:t>;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t-E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553-466A-A9B7-747CB5EB69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projektid!$H$25:$H$27</c:f>
              <c:strCache>
                <c:ptCount val="3"/>
                <c:pt idx="0">
                  <c:v>T1 - Teadlase palkamine ettevõttesse</c:v>
                </c:pt>
                <c:pt idx="1">
                  <c:v>T2 - Tippspetsialist kõrgkooli/Ülikooli</c:v>
                </c:pt>
                <c:pt idx="2">
                  <c:v>T3 - Teadmussiirdedoktorantuur</c:v>
                </c:pt>
              </c:strCache>
            </c:strRef>
          </c:cat>
          <c:val>
            <c:numRef>
              <c:f>projektid!$J$25:$J$27</c:f>
              <c:numCache>
                <c:formatCode>#\ ##0.0</c:formatCode>
                <c:ptCount val="3"/>
                <c:pt idx="0">
                  <c:v>19.052710816356804</c:v>
                </c:pt>
                <c:pt idx="1">
                  <c:v>31.615809848648261</c:v>
                </c:pt>
                <c:pt idx="2">
                  <c:v>49.331479334994924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53-466A-A9B7-747CB5EB69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49"/>
        <c:holeSize val="6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884149897929431"/>
          <c:w val="0.36787932705713638"/>
          <c:h val="0.21412146398366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0C0C6-3CC7-45AC-A4B8-5D7346A16685}" type="datetimeFigureOut">
              <a:rPr lang="et-EE" smtClean="0"/>
              <a:t>28.08.2024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5ED2-6AB3-4CDD-BFDB-53897F90156A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880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B73973-73E5-4B28-8B0A-EC51828434FC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3745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73973-73E5-4B28-8B0A-EC51828434FC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938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t-E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t-EE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t-EE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73973-73E5-4B28-8B0A-EC51828434FC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943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115ED2-6AB3-4CDD-BFDB-53897F90156A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406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8D644201-9B97-D5CB-9248-B4F953E1F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9A942-1745-CD0E-75A0-1F438EA39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079"/>
            <a:ext cx="9144000" cy="197772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85851-240D-4045-7889-0D8E8D09F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9227"/>
            <a:ext cx="9144000" cy="1356299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621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271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E0FB-7C95-9A6A-C150-620BB07F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650" y="1415274"/>
            <a:ext cx="5940000" cy="2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84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4C5A2-4274-B49E-2CE5-3FA318C10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2E415-16C0-CC5E-446B-8F8D7248F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8B50D-BD95-F9BF-927F-303DD1D9F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982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5C815-901E-09BB-C917-CA359B6C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2773"/>
            <a:ext cx="10515600" cy="95791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01271-70B0-8E26-4DEB-6EA3F4880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1B0C9C-FD65-E4DB-492A-3752CF92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57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F7944-8466-4CBD-2E6A-27D4AA7FD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869DB-219A-8C9A-4BB3-0E2CB0E63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575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6636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9006B-21F9-8C4F-6128-8CA78CCA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7887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67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BAD2C-2DD8-2F77-2AF7-0F57797E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0B32C-4960-584F-398B-11E91D21F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1C704-8229-4FD8-5EFB-38A81721C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87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B7A0-F3C3-E95B-FE7C-2E7360515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06997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D8D5F-245B-BC14-F201-0D3B5DB090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12839-DDBF-590E-AD74-25EB9298A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8708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1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324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elslaid_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97902" y="2641142"/>
            <a:ext cx="7998761" cy="101912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3800"/>
              </a:lnSpc>
              <a:defRPr/>
            </a:lvl1pPr>
          </a:lstStyle>
          <a:p>
            <a:r>
              <a:rPr lang="en-US" dirty="0"/>
              <a:t>E</a:t>
            </a:r>
            <a:r>
              <a:rPr lang="et-EE" dirty="0"/>
              <a:t>sitluse 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97391" y="3523422"/>
            <a:ext cx="8009940" cy="616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kern="1200" cap="all" spc="111">
                <a:solidFill>
                  <a:srgbClr val="6638B6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</a:t>
            </a:r>
            <a:r>
              <a:rPr lang="et-EE" dirty="0"/>
              <a:t>imi perekonnanimi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2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itelslaid_2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alkiri 1">
            <a:extLst>
              <a:ext uri="{FF2B5EF4-FFF2-40B4-BE49-F238E27FC236}">
                <a16:creationId xmlns:a16="http://schemas.microsoft.com/office/drawing/2014/main" id="{27493D42-27B6-4034-9078-70503AA73F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048" y="1703499"/>
            <a:ext cx="5515315" cy="1017973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733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E</a:t>
            </a:r>
            <a:r>
              <a:rPr lang="et-EE" dirty="0" err="1"/>
              <a:t>sitluse</a:t>
            </a:r>
            <a:r>
              <a:rPr lang="et-EE" dirty="0"/>
              <a:t> pealkiri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53F8C4A-61AE-4775-BB67-DCDD995739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42845" y="4485786"/>
            <a:ext cx="3413180" cy="6169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kern="1200" cap="all" spc="147">
                <a:solidFill>
                  <a:srgbClr val="6638B6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</a:t>
            </a:r>
            <a:r>
              <a:rPr lang="et-EE" dirty="0"/>
              <a:t>imi perekonnanimi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42ACA468-0927-4F7C-916B-56DA48C9FD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54202" y="6048252"/>
            <a:ext cx="1902757" cy="4304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880"/>
              </a:lnSpc>
              <a:buSzPct val="100000"/>
              <a:buFontTx/>
              <a:buNone/>
              <a:defRPr sz="2400" cap="all" spc="187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t-EE" dirty="0"/>
              <a:t>04.07.2019</a:t>
            </a:r>
          </a:p>
        </p:txBody>
      </p:sp>
    </p:spTree>
    <p:extLst>
      <p:ext uri="{BB962C8B-B14F-4D97-AF65-F5344CB8AC3E}">
        <p14:creationId xmlns:p14="http://schemas.microsoft.com/office/powerpoint/2010/main" val="36472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square with white text&#10;&#10;Description automatically generated">
            <a:extLst>
              <a:ext uri="{FF2B5EF4-FFF2-40B4-BE49-F238E27FC236}">
                <a16:creationId xmlns:a16="http://schemas.microsoft.com/office/drawing/2014/main" id="{8D644201-9B97-D5CB-9248-B4F953E1F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09A942-1745-CD0E-75A0-1F438EA39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80079"/>
            <a:ext cx="9144000" cy="197772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85851-240D-4045-7889-0D8E8D09F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9227"/>
            <a:ext cx="9144000" cy="1356299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292C0C28-0221-562E-0159-21C64528F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26" y="169102"/>
            <a:ext cx="1521912" cy="15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8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">
    <p:bg>
      <p:bgPr>
        <a:solidFill>
          <a:srgbClr val="663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4827A-37AE-4E88-B8AB-382EE38CF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99843" y="1150188"/>
            <a:ext cx="9798711" cy="2146501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5600"/>
              </a:lnSpc>
              <a:defRPr sz="5333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BE0FAD3-D783-4FA0-B41E-6CBFBEF8E7E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9846" y="3323782"/>
            <a:ext cx="9798709" cy="2438661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8E12DD6-76A4-45BC-8038-DC95CCF9CB8B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2F6E1E-DA39-4A7F-A55D-47070FBC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38B6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53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2"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D64827A-37AE-4E88-B8AB-382EE38CFF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6643" y="1012917"/>
            <a:ext cx="9798711" cy="4832167"/>
          </a:xfrm>
          <a:prstGeom prst="rect">
            <a:avLst/>
          </a:prstGeom>
        </p:spPr>
        <p:txBody>
          <a:bodyPr lIns="0" anchor="ctr">
            <a:noAutofit/>
          </a:bodyPr>
          <a:lstStyle>
            <a:lvl1pPr algn="ctr">
              <a:lnSpc>
                <a:spcPts val="3200"/>
              </a:lnSpc>
              <a:spcAft>
                <a:spcPts val="0"/>
              </a:spcAft>
              <a:defRPr sz="3200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C84F2549-E97C-464E-AEF6-036EBED274F4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ABB924D-0181-4287-8111-01DB783D1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38B6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7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527" y="574662"/>
            <a:ext cx="6049821" cy="163383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7965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4130DB-6EC5-42D9-8D5F-39CA350AB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648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72A20FD-A34A-45C5-87BA-EB7B24E94D36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4901B4-D622-4DA0-896A-8D7D22B2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97965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4130DB-6EC5-42D9-8D5F-39CA350AB91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648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C72A20FD-A34A-45C5-87BA-EB7B24E94D36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E4901B4-D622-4DA0-896A-8D7D22B2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9D3CE724-5B7C-4CB5-8084-651651F576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647" y="1386486"/>
            <a:ext cx="6049823" cy="77042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lnSpc>
                <a:spcPts val="2933"/>
              </a:lnSpc>
              <a:buSzPct val="100000"/>
              <a:buFontTx/>
              <a:buNone/>
              <a:defRPr sz="2933" cap="none" spc="0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 err="1"/>
              <a:t>lapealkirja</a:t>
            </a:r>
            <a:r>
              <a:rPr lang="et-EE" dirty="0"/>
              <a:t> tekst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BE9E65F-7771-4C80-9EAF-06D90B9F72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648" y="473063"/>
            <a:ext cx="6049821" cy="85246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0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C443521-2417-477C-B47C-C72C86C4F3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471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472" y="574662"/>
            <a:ext cx="6049821" cy="163383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8D6C3E1-7777-462C-9758-ABAFCBDF8165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C077D3E-ECA6-462C-A7D8-5FD1203CF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53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8C443521-2417-477C-B47C-C72C86C4F33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06471" y="2289005"/>
            <a:ext cx="6049821" cy="3937353"/>
          </a:xfrm>
          <a:prstGeom prst="rect">
            <a:avLst/>
          </a:prstGeom>
        </p:spPr>
        <p:txBody>
          <a:bodyPr lIns="36000">
            <a:normAutofit/>
          </a:bodyPr>
          <a:lstStyle>
            <a:lvl1pPr marL="241294" indent="-241294" algn="l">
              <a:buClr>
                <a:schemeClr val="tx1"/>
              </a:buClr>
              <a:buSzPct val="100000"/>
              <a:buFont typeface="Calibri" panose="020F0502020204030204" pitchFamily="34" charset="0"/>
              <a:buChar char="−"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06472" y="473063"/>
            <a:ext cx="6049821" cy="852464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rgbClr val="6638B6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923C5B-6C25-4D3C-8852-353AD2816C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-18474"/>
            <a:ext cx="5394036" cy="687647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 dirty="0"/>
              <a:t>Pildi lisamiseks klõpsake ikooni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9F0DA4-1022-4A9F-9C31-ABD1167F97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06470" y="1386486"/>
            <a:ext cx="6049823" cy="770423"/>
          </a:xfrm>
          <a:prstGeom prst="rect">
            <a:avLst/>
          </a:prstGeom>
        </p:spPr>
        <p:txBody>
          <a:bodyPr lIns="0" anchor="b">
            <a:noAutofit/>
          </a:bodyPr>
          <a:lstStyle>
            <a:lvl1pPr marL="0" indent="0" algn="l">
              <a:lnSpc>
                <a:spcPts val="2933"/>
              </a:lnSpc>
              <a:buSzPct val="100000"/>
              <a:buFontTx/>
              <a:buNone/>
              <a:defRPr sz="2933" cap="none" spc="0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n-US" dirty="0"/>
              <a:t>A</a:t>
            </a:r>
            <a:r>
              <a:rPr lang="et-EE" dirty="0" err="1"/>
              <a:t>lapealkirja</a:t>
            </a:r>
            <a:r>
              <a:rPr lang="et-EE" dirty="0"/>
              <a:t> tekst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95A6948-AABD-4A5C-B919-57885EDB172C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82EEF7-2155-42CA-9FBF-F06D1A77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44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133DFC94-ED53-4AB5-80F2-127B53EE06F2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0C4B62-575D-4036-8580-6955B0190F2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6414" y="1791855"/>
            <a:ext cx="10663653" cy="4353995"/>
          </a:xfrm>
          <a:prstGeom prst="rect">
            <a:avLst/>
          </a:prstGeom>
        </p:spPr>
        <p:txBody>
          <a:bodyPr lIns="36000" numCol="1" spcCol="252000"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BDB537D-EFF5-4935-AD3A-9D5D9F61FBDD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031BA6-1FE2-4A86-A96F-005A0377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0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alkiri ja sisu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133DFC94-ED53-4AB5-80F2-127B53EE06F2}"/>
              </a:ext>
            </a:extLst>
          </p:cNvPr>
          <p:cNvSpPr/>
          <p:nvPr userDrawn="1"/>
        </p:nvSpPr>
        <p:spPr>
          <a:xfrm>
            <a:off x="0" y="1"/>
            <a:ext cx="12192000" cy="902815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169762"/>
            <a:ext cx="10663653" cy="72810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0C4B62-575D-4036-8580-6955B0190F2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6414" y="1153041"/>
            <a:ext cx="10663653" cy="4992808"/>
          </a:xfrm>
          <a:prstGeom prst="rect">
            <a:avLst/>
          </a:prstGeom>
        </p:spPr>
        <p:txBody>
          <a:bodyPr lIns="36000" numCol="1" spcCol="252000"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BDB537D-EFF5-4935-AD3A-9D5D9F61FBDD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1031BA6-1FE2-4A86-A96F-005A0377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6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 kahes veerus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 1">
            <a:extLst>
              <a:ext uri="{FF2B5EF4-FFF2-40B4-BE49-F238E27FC236}">
                <a16:creationId xmlns:a16="http://schemas.microsoft.com/office/drawing/2014/main" id="{133DFC94-ED53-4AB5-80F2-127B53EE06F2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7B98B29-E0B7-4F9D-B74C-873C9F6AFA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90C4B62-575D-4036-8580-6955B0190F23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66414" y="1791855"/>
            <a:ext cx="10663653" cy="4353995"/>
          </a:xfrm>
          <a:prstGeom prst="rect">
            <a:avLst/>
          </a:prstGeom>
        </p:spPr>
        <p:txBody>
          <a:bodyPr lIns="36000" numCol="2" spcCol="252000">
            <a:normAutofit/>
          </a:bodyPr>
          <a:lstStyle>
            <a:lvl1pPr marL="0" indent="0" algn="l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isutekst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12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B7F4850F-3CBE-4E37-B39C-DB42AE26A785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7C441DF0-8284-4424-ABD0-A7F06A0DE697}"/>
              </a:ext>
            </a:extLst>
          </p:cNvPr>
          <p:cNvSpPr/>
          <p:nvPr userDrawn="1"/>
        </p:nvSpPr>
        <p:spPr>
          <a:xfrm>
            <a:off x="4063049" y="2391708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CD810C1D-B8D9-414E-AB51-5BF9AB4022D6}"/>
              </a:ext>
            </a:extLst>
          </p:cNvPr>
          <p:cNvSpPr/>
          <p:nvPr userDrawn="1"/>
        </p:nvSpPr>
        <p:spPr>
          <a:xfrm>
            <a:off x="6735939" y="2370992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13" name="Oval 9">
            <a:extLst>
              <a:ext uri="{FF2B5EF4-FFF2-40B4-BE49-F238E27FC236}">
                <a16:creationId xmlns:a16="http://schemas.microsoft.com/office/drawing/2014/main" id="{25E172E7-96AE-4378-8B75-332CE20940FF}"/>
              </a:ext>
            </a:extLst>
          </p:cNvPr>
          <p:cNvSpPr/>
          <p:nvPr userDrawn="1"/>
        </p:nvSpPr>
        <p:spPr>
          <a:xfrm>
            <a:off x="9578115" y="2370991"/>
            <a:ext cx="863999" cy="864000"/>
          </a:xfrm>
          <a:prstGeom prst="ellipse">
            <a:avLst/>
          </a:prstGeom>
          <a:solidFill>
            <a:srgbClr val="6638B6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3A07670A-138E-4786-A2E5-2C2F5334834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39F902C9-F1E7-4B89-9481-65D4CFA76B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0570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C51D1EDF-2879-43A2-951F-09F8B05CFE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9227" y="4190986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AD49A9F1-D07B-4BE4-AABD-E0F8E81E2F0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962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07DFAE61-758C-4039-A9D7-8D07135124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194613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1635A075-ED1F-44B4-8D06-407FEC0AC52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A15C7F03-0A30-42B1-9AB8-22A7DC2DB5D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A3DB6B1B-3885-423B-8A9F-FF450C7E169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7" name="Ristkülik 26">
            <a:extLst>
              <a:ext uri="{FF2B5EF4-FFF2-40B4-BE49-F238E27FC236}">
                <a16:creationId xmlns:a16="http://schemas.microsoft.com/office/drawing/2014/main" id="{05986CD6-8BAD-4826-B1BB-7FAE6E221FFA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6199776-B634-4547-8A1E-B8045843C8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01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background&#10;&#10;Description automatically generated with medium confidence">
            <a:extLst>
              <a:ext uri="{FF2B5EF4-FFF2-40B4-BE49-F238E27FC236}">
                <a16:creationId xmlns:a16="http://schemas.microsoft.com/office/drawing/2014/main" id="{DC5546FB-5D4E-470A-3582-864C512BD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7C170-2C74-BC78-3615-ECF71A53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7250-AA1C-46D2-FA47-1CDEA084C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0377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2C11E78-79E5-4CAF-B189-AF90BF3452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6E31E77-7F6F-424B-9318-169277495E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0570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BD65166-087A-4954-A2BD-16B55DF8BE3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59227" y="4190986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88630702-3F48-46D7-A7E3-643E79A4C9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65962" y="4193867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8DEB7D3-FF59-40B0-88FE-6F42931C7A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194613"/>
            <a:ext cx="2375629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9C44E48B-0839-45BB-877E-60F6D448D01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54108E2-B3DF-40C1-89AA-7495A1DCC01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175C6125-8617-4C0B-982D-9116967ADA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99751DC-21B2-4BB0-8DEC-18BBEFB9F1D9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296723-0250-4974-A651-7394B9D4D9C4}"/>
              </a:ext>
            </a:extLst>
          </p:cNvPr>
          <p:cNvSpPr/>
          <p:nvPr userDrawn="1"/>
        </p:nvSpPr>
        <p:spPr>
          <a:xfrm>
            <a:off x="4125377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F5C4296-9E16-46C7-87C5-00F47CA35CDA}"/>
              </a:ext>
            </a:extLst>
          </p:cNvPr>
          <p:cNvSpPr/>
          <p:nvPr userDrawn="1"/>
        </p:nvSpPr>
        <p:spPr>
          <a:xfrm>
            <a:off x="6891758" y="2370992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D748B1-4F2D-4D41-A607-202ED514E168}"/>
              </a:ext>
            </a:extLst>
          </p:cNvPr>
          <p:cNvSpPr/>
          <p:nvPr userDrawn="1"/>
        </p:nvSpPr>
        <p:spPr>
          <a:xfrm>
            <a:off x="9671607" y="2370991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4</a:t>
            </a:r>
          </a:p>
        </p:txBody>
      </p:sp>
      <p:sp>
        <p:nvSpPr>
          <p:cNvPr id="27" name="Ristkülik 26">
            <a:extLst>
              <a:ext uri="{FF2B5EF4-FFF2-40B4-BE49-F238E27FC236}">
                <a16:creationId xmlns:a16="http://schemas.microsoft.com/office/drawing/2014/main" id="{30C33476-6FC8-4FB2-AC54-A7DD273FD986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C9F1131-25C8-448C-8400-EEA20B7DD7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964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F50FBCE-5DC8-490E-8E3C-0792FA1CAE62}"/>
              </a:ext>
            </a:extLst>
          </p:cNvPr>
          <p:cNvSpPr/>
          <p:nvPr userDrawn="1"/>
        </p:nvSpPr>
        <p:spPr>
          <a:xfrm>
            <a:off x="1343948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1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E660274D-4F65-465D-91CB-887208D973E8}"/>
              </a:ext>
            </a:extLst>
          </p:cNvPr>
          <p:cNvSpPr/>
          <p:nvPr userDrawn="1"/>
        </p:nvSpPr>
        <p:spPr>
          <a:xfrm>
            <a:off x="4125377" y="2391708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2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1A7366D0-4FC5-4695-B717-017C39CE009D}"/>
              </a:ext>
            </a:extLst>
          </p:cNvPr>
          <p:cNvSpPr/>
          <p:nvPr userDrawn="1"/>
        </p:nvSpPr>
        <p:spPr>
          <a:xfrm>
            <a:off x="6891758" y="2370992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3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758905D6-DE5C-4A70-AC32-BCDB8E9DD4A2}"/>
              </a:ext>
            </a:extLst>
          </p:cNvPr>
          <p:cNvSpPr/>
          <p:nvPr userDrawn="1"/>
        </p:nvSpPr>
        <p:spPr>
          <a:xfrm>
            <a:off x="9671607" y="2370991"/>
            <a:ext cx="863999" cy="864000"/>
          </a:xfrm>
          <a:prstGeom prst="ellipse">
            <a:avLst/>
          </a:prstGeom>
          <a:noFill/>
          <a:ln w="28575">
            <a:solidFill>
              <a:srgbClr val="6638B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6638B6"/>
                </a:solidFill>
              </a:rPr>
              <a:t>4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C0E3D35-A80F-4C94-8228-D6AD1F85818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0401" y="3336955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AB2733E-6601-40F2-85DA-94B354D14E0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83378" y="4193867"/>
            <a:ext cx="2432821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00AADE79-C938-4343-8DB6-26CB0DCFB03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87824" y="4190986"/>
            <a:ext cx="2418713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5C26B52-8762-408B-853A-7992CB70DDA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1489" y="4190986"/>
            <a:ext cx="2432823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533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808B764-2065-46E6-A87C-DD72C89B924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50399" y="4201549"/>
            <a:ext cx="2432824" cy="1725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667" baseline="0"/>
            </a:lvl1pPr>
          </a:lstStyle>
          <a:p>
            <a:pPr lvl="0"/>
            <a:r>
              <a:rPr lang="pt-BR" dirty="0"/>
              <a:t>Equo corem nusa sim soloraerum facearchil ipis pos expliquibus</a:t>
            </a:r>
          </a:p>
          <a:p>
            <a:pPr lvl="0"/>
            <a:endParaRPr lang="et-EE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49CDE38-CFBA-45BF-9FBE-12D82BF0B8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73715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F8F41C6-6D3E-4C52-83BF-3F660FC5F6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71490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E1574481-F807-463B-9B94-0C00904A416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83378" y="3335043"/>
            <a:ext cx="2432823" cy="77588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20"/>
              </a:lnSpc>
              <a:buNone/>
              <a:defRPr sz="2667" kern="800" cap="all" spc="27" baseline="0"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tekst siia</a:t>
            </a:r>
          </a:p>
        </p:txBody>
      </p:sp>
      <p:cxnSp>
        <p:nvCxnSpPr>
          <p:cNvPr id="20" name="Straight Arrow Connector 25">
            <a:extLst>
              <a:ext uri="{FF2B5EF4-FFF2-40B4-BE49-F238E27FC236}">
                <a16:creationId xmlns:a16="http://schemas.microsoft.com/office/drawing/2014/main" id="{D9212E3A-0BCD-41EE-AF51-F418D876C169}"/>
              </a:ext>
            </a:extLst>
          </p:cNvPr>
          <p:cNvCxnSpPr>
            <a:endCxn id="5" idx="2"/>
          </p:cNvCxnSpPr>
          <p:nvPr userDrawn="1"/>
        </p:nvCxnSpPr>
        <p:spPr>
          <a:xfrm flipV="1">
            <a:off x="2207947" y="2823708"/>
            <a:ext cx="1917429" cy="6755"/>
          </a:xfrm>
          <a:prstGeom prst="straightConnector1">
            <a:avLst/>
          </a:prstGeom>
          <a:ln>
            <a:solidFill>
              <a:srgbClr val="6638B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2">
            <a:extLst>
              <a:ext uri="{FF2B5EF4-FFF2-40B4-BE49-F238E27FC236}">
                <a16:creationId xmlns:a16="http://schemas.microsoft.com/office/drawing/2014/main" id="{3247C641-CDF9-41E3-9922-04E8C4269014}"/>
              </a:ext>
            </a:extLst>
          </p:cNvPr>
          <p:cNvCxnSpPr/>
          <p:nvPr userDrawn="1"/>
        </p:nvCxnSpPr>
        <p:spPr>
          <a:xfrm flipV="1">
            <a:off x="4974328" y="2816953"/>
            <a:ext cx="1917429" cy="6755"/>
          </a:xfrm>
          <a:prstGeom prst="straightConnector1">
            <a:avLst/>
          </a:prstGeom>
          <a:ln>
            <a:solidFill>
              <a:srgbClr val="6638B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3">
            <a:extLst>
              <a:ext uri="{FF2B5EF4-FFF2-40B4-BE49-F238E27FC236}">
                <a16:creationId xmlns:a16="http://schemas.microsoft.com/office/drawing/2014/main" id="{BD39B837-3D59-4A83-AABD-D5052A728D9A}"/>
              </a:ext>
            </a:extLst>
          </p:cNvPr>
          <p:cNvCxnSpPr/>
          <p:nvPr userDrawn="1"/>
        </p:nvCxnSpPr>
        <p:spPr>
          <a:xfrm flipV="1">
            <a:off x="7752770" y="2810199"/>
            <a:ext cx="1917429" cy="6755"/>
          </a:xfrm>
          <a:prstGeom prst="straightConnector1">
            <a:avLst/>
          </a:prstGeom>
          <a:ln>
            <a:solidFill>
              <a:srgbClr val="6638B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istkülik 22">
            <a:extLst>
              <a:ext uri="{FF2B5EF4-FFF2-40B4-BE49-F238E27FC236}">
                <a16:creationId xmlns:a16="http://schemas.microsoft.com/office/drawing/2014/main" id="{ADC8CC5F-05CD-456A-ACD9-938402AA3FE7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8B3DCC7-1F69-4286-9B78-33F184BFD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777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lkiri ja sisu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9AA45E-C74E-4E52-89BD-3DF9D52EE5E5}"/>
              </a:ext>
            </a:extLst>
          </p:cNvPr>
          <p:cNvSpPr/>
          <p:nvPr userDrawn="1"/>
        </p:nvSpPr>
        <p:spPr>
          <a:xfrm>
            <a:off x="499724" y="2165406"/>
            <a:ext cx="2664027" cy="3550628"/>
          </a:xfrm>
          <a:prstGeom prst="rect">
            <a:avLst/>
          </a:prstGeom>
          <a:solidFill>
            <a:srgbClr val="EA77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2BFF405-DEE3-45AE-B8DE-99A25163727D}"/>
              </a:ext>
            </a:extLst>
          </p:cNvPr>
          <p:cNvSpPr/>
          <p:nvPr userDrawn="1"/>
        </p:nvSpPr>
        <p:spPr>
          <a:xfrm>
            <a:off x="3329633" y="2163126"/>
            <a:ext cx="2664027" cy="3550628"/>
          </a:xfrm>
          <a:prstGeom prst="rect">
            <a:avLst/>
          </a:prstGeom>
          <a:solidFill>
            <a:srgbClr val="AF26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43BDB1DD-A425-44DF-957F-99073AE44644}"/>
              </a:ext>
            </a:extLst>
          </p:cNvPr>
          <p:cNvSpPr/>
          <p:nvPr userDrawn="1"/>
        </p:nvSpPr>
        <p:spPr>
          <a:xfrm>
            <a:off x="6151576" y="2163126"/>
            <a:ext cx="2664027" cy="3550628"/>
          </a:xfrm>
          <a:prstGeom prst="rect">
            <a:avLst/>
          </a:prstGeom>
          <a:solidFill>
            <a:srgbClr val="5F9E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8" name="Rectangle 24">
            <a:extLst>
              <a:ext uri="{FF2B5EF4-FFF2-40B4-BE49-F238E27FC236}">
                <a16:creationId xmlns:a16="http://schemas.microsoft.com/office/drawing/2014/main" id="{FFE4AA0A-043E-461A-A006-F3B02E180464}"/>
              </a:ext>
            </a:extLst>
          </p:cNvPr>
          <p:cNvSpPr/>
          <p:nvPr userDrawn="1"/>
        </p:nvSpPr>
        <p:spPr>
          <a:xfrm>
            <a:off x="8933605" y="2165406"/>
            <a:ext cx="2664027" cy="3550628"/>
          </a:xfrm>
          <a:prstGeom prst="rect">
            <a:avLst/>
          </a:prstGeom>
          <a:solidFill>
            <a:srgbClr val="1085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10" name="Oval 3">
            <a:extLst>
              <a:ext uri="{FF2B5EF4-FFF2-40B4-BE49-F238E27FC236}">
                <a16:creationId xmlns:a16="http://schemas.microsoft.com/office/drawing/2014/main" id="{A6E39CEE-774D-4B15-A596-1F1B01C3BF01}"/>
              </a:ext>
            </a:extLst>
          </p:cNvPr>
          <p:cNvSpPr/>
          <p:nvPr userDrawn="1"/>
        </p:nvSpPr>
        <p:spPr>
          <a:xfrm>
            <a:off x="1336456" y="2343329"/>
            <a:ext cx="829219" cy="8243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EA7707"/>
                </a:solidFill>
              </a:rPr>
              <a:t>1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5B49B013-959D-4FFB-AF7C-214B9A0BD987}"/>
              </a:ext>
            </a:extLst>
          </p:cNvPr>
          <p:cNvSpPr/>
          <p:nvPr userDrawn="1"/>
        </p:nvSpPr>
        <p:spPr>
          <a:xfrm>
            <a:off x="6950398" y="2339571"/>
            <a:ext cx="863999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5F9E0B"/>
                </a:solidFill>
              </a:rPr>
              <a:t>3</a:t>
            </a:r>
          </a:p>
        </p:txBody>
      </p:sp>
      <p:sp>
        <p:nvSpPr>
          <p:cNvPr id="12" name="Oval 9">
            <a:extLst>
              <a:ext uri="{FF2B5EF4-FFF2-40B4-BE49-F238E27FC236}">
                <a16:creationId xmlns:a16="http://schemas.microsoft.com/office/drawing/2014/main" id="{4401ED38-F08E-4521-A05A-6BFDD564787B}"/>
              </a:ext>
            </a:extLst>
          </p:cNvPr>
          <p:cNvSpPr/>
          <p:nvPr userDrawn="1"/>
        </p:nvSpPr>
        <p:spPr>
          <a:xfrm>
            <a:off x="9805705" y="2343329"/>
            <a:ext cx="863999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1085CB"/>
                </a:solidFill>
              </a:rPr>
              <a:t>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711C545-64EB-4D2C-A165-DF671144DD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4944" y="4209897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00E014B-8DDA-4712-8D51-59BDBF30F20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461398" y="4244791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3C3AA46-5AE8-4B9A-A07E-29EF8AC02D6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267367" y="4244791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8D0B05D-5AF3-4495-8734-EE8B020AE6B2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069523" y="4262977"/>
            <a:ext cx="2375629" cy="114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 algn="l"/>
            <a:r>
              <a:rPr lang="pt-BR" sz="2133" dirty="0">
                <a:solidFill>
                  <a:schemeClr val="bg1"/>
                </a:solidFill>
              </a:rPr>
              <a:t>Equo corem nusa sim soloraerum facearchil ipis pos expliquibus</a:t>
            </a:r>
            <a:endParaRPr lang="et-EE" sz="2133" dirty="0">
              <a:solidFill>
                <a:schemeClr val="bg1"/>
              </a:solidFill>
            </a:endParaRPr>
          </a:p>
        </p:txBody>
      </p:sp>
      <p:sp>
        <p:nvSpPr>
          <p:cNvPr id="17" name="Oval 49">
            <a:extLst>
              <a:ext uri="{FF2B5EF4-FFF2-40B4-BE49-F238E27FC236}">
                <a16:creationId xmlns:a16="http://schemas.microsoft.com/office/drawing/2014/main" id="{BF703A17-4744-4E6F-A5A3-E22224C58264}"/>
              </a:ext>
            </a:extLst>
          </p:cNvPr>
          <p:cNvSpPr/>
          <p:nvPr userDrawn="1"/>
        </p:nvSpPr>
        <p:spPr>
          <a:xfrm>
            <a:off x="4195265" y="2346413"/>
            <a:ext cx="864000" cy="86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t-EE" sz="4800" dirty="0">
                <a:solidFill>
                  <a:srgbClr val="AF262E"/>
                </a:solidFill>
              </a:rPr>
              <a:t>2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DB10F07-95C2-44BB-819D-90F8B654DA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4051" y="3262314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5265A68-E7E3-4B92-A666-72BE09C5190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87131" y="3258992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789807F9-A0EF-4D6D-B68A-1D382FA237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67367" y="3258992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729BBF18-DF95-4C66-9A08-C31980FD3B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68136" y="3258992"/>
            <a:ext cx="2377016" cy="796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2800"/>
              </a:lnSpc>
              <a:spcBef>
                <a:spcPts val="667"/>
              </a:spcBef>
              <a:buFontTx/>
              <a:buNone/>
              <a:defRPr sz="2667" kern="1200" cap="all" spc="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</a:t>
            </a:r>
            <a:r>
              <a:rPr lang="et-EE" dirty="0"/>
              <a:t>isesta siia tekst</a:t>
            </a:r>
            <a:endParaRPr lang="en-US" dirty="0"/>
          </a:p>
        </p:txBody>
      </p:sp>
      <p:sp>
        <p:nvSpPr>
          <p:cNvPr id="24" name="Ristkülik 23">
            <a:extLst>
              <a:ext uri="{FF2B5EF4-FFF2-40B4-BE49-F238E27FC236}">
                <a16:creationId xmlns:a16="http://schemas.microsoft.com/office/drawing/2014/main" id="{CDF31117-2AE0-456D-B9F6-4928991E3D8F}"/>
              </a:ext>
            </a:extLst>
          </p:cNvPr>
          <p:cNvSpPr/>
          <p:nvPr userDrawn="1"/>
        </p:nvSpPr>
        <p:spPr>
          <a:xfrm>
            <a:off x="0" y="0"/>
            <a:ext cx="12192000" cy="1560947"/>
          </a:xfrm>
          <a:prstGeom prst="rect">
            <a:avLst/>
          </a:prstGeom>
          <a:solidFill>
            <a:srgbClr val="6638B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240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DE86528-FEA5-4D74-B61F-D7DF392227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414" y="302078"/>
            <a:ext cx="10663653" cy="1258869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>
              <a:lnSpc>
                <a:spcPts val="3467"/>
              </a:lnSpc>
              <a:defRPr sz="3467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</a:t>
            </a:r>
            <a:r>
              <a:rPr lang="et-EE" dirty="0"/>
              <a:t>ealkirja tekst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492C4E4-308F-42A9-8802-DB3804062BA9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rgbClr val="B5B4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1EA56BA-8952-4288-B6D7-7BBB018D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B56CF06B-0AB8-4DE7-9D25-DED1252C42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4967" y="1745178"/>
            <a:ext cx="9755717" cy="32254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4267" b="0" i="1" kern="1200" cap="all" spc="187" baseline="0">
                <a:solidFill>
                  <a:srgbClr val="6638B6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/>
              <a:t>“tsitaadi tekst”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C342961-AF7F-4F8B-8D1A-9C3453445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967" y="4970463"/>
            <a:ext cx="9755717" cy="4445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>
                <a:solidFill>
                  <a:srgbClr val="6638B6"/>
                </a:solidFill>
              </a:defRPr>
            </a:lvl1pPr>
          </a:lstStyle>
          <a:p>
            <a:pPr lvl="0"/>
            <a:r>
              <a:rPr lang="en-US" dirty="0"/>
              <a:t>- T</a:t>
            </a:r>
            <a:r>
              <a:rPr lang="et-EE" dirty="0"/>
              <a:t>sitaadi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232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t_2">
    <p:bg>
      <p:bgPr>
        <a:solidFill>
          <a:srgbClr val="663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>
            <a:extLst>
              <a:ext uri="{FF2B5EF4-FFF2-40B4-BE49-F238E27FC236}">
                <a16:creationId xmlns:a16="http://schemas.microsoft.com/office/drawing/2014/main" id="{F8E12DD6-76A4-45BC-8038-DC95CCF9CB8B}"/>
              </a:ext>
            </a:extLst>
          </p:cNvPr>
          <p:cNvSpPr/>
          <p:nvPr userDrawn="1"/>
        </p:nvSpPr>
        <p:spPr>
          <a:xfrm>
            <a:off x="5685084" y="6417485"/>
            <a:ext cx="821833" cy="82183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t-EE" sz="1800">
              <a:effectLst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2F6E1E-DA39-4A7F-A55D-47070FBCE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5084" y="6445526"/>
            <a:ext cx="821833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6638B6"/>
                </a:solidFill>
              </a:defRPr>
            </a:lvl1pPr>
          </a:lstStyle>
          <a:p>
            <a:fld id="{48FA6FF9-EC4C-EA4E-AA5F-7615A26823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4A82C46-5678-465A-BBAA-8A388DF252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4967" y="1745178"/>
            <a:ext cx="9755717" cy="32254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Tx/>
              <a:buNone/>
              <a:tabLst/>
              <a:defRPr sz="4267" b="0" i="1" kern="1200" cap="all" spc="187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60000"/>
              <a:buFont typeface="Arial"/>
              <a:buNone/>
              <a:tabLst/>
              <a:defRPr/>
            </a:pPr>
            <a:r>
              <a:rPr lang="et-EE" dirty="0"/>
              <a:t>“tsitaadi tekst”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D485B05-868A-4CA1-9692-4B98CBABCE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14967" y="4970463"/>
            <a:ext cx="9755717" cy="4445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- T</a:t>
            </a:r>
            <a:r>
              <a:rPr lang="et-EE" dirty="0"/>
              <a:t>sitaadi autor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52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alkiri ja tekst he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CFE34-CECB-4F19-9C31-18A466EEBB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3113" y="0"/>
            <a:ext cx="8118231" cy="1800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Klõpsake</a:t>
            </a:r>
            <a:r>
              <a:rPr lang="en-US" dirty="0"/>
              <a:t> </a:t>
            </a:r>
            <a:r>
              <a:rPr lang="en-US" dirty="0" err="1"/>
              <a:t>pealkirja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0364-4435-4352-A6D1-142D6189B7A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112" y="2017835"/>
            <a:ext cx="10490688" cy="415912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err="1"/>
              <a:t>Lisage</a:t>
            </a:r>
            <a:r>
              <a:rPr lang="en-US" dirty="0"/>
              <a:t> </a:t>
            </a:r>
            <a:r>
              <a:rPr lang="en-US" dirty="0" err="1"/>
              <a:t>tekst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valige</a:t>
            </a:r>
            <a:r>
              <a:rPr lang="en-US" dirty="0"/>
              <a:t> </a:t>
            </a:r>
            <a:r>
              <a:rPr lang="en-US" dirty="0" err="1"/>
              <a:t>ikoon</a:t>
            </a:r>
            <a:r>
              <a:rPr lang="en-US" dirty="0"/>
              <a:t> </a:t>
            </a:r>
            <a:r>
              <a:rPr lang="en-US" dirty="0" err="1"/>
              <a:t>pildi</a:t>
            </a:r>
            <a:r>
              <a:rPr lang="en-US" dirty="0"/>
              <a:t> </a:t>
            </a:r>
            <a:r>
              <a:rPr lang="en-US" dirty="0" err="1"/>
              <a:t>lisamiseks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lt 6" descr="Pilt, millel on kujutatud tekst&#10;&#10;Kirjeldus on genereeritud automaatselt">
            <a:extLst>
              <a:ext uri="{FF2B5EF4-FFF2-40B4-BE49-F238E27FC236}">
                <a16:creationId xmlns:a16="http://schemas.microsoft.com/office/drawing/2014/main" id="{A76E22C1-CDD9-45C8-A5C2-66F8AD2084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1" y="468001"/>
            <a:ext cx="2606353" cy="81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2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and purple background&#10;&#10;Description automatically generated with medium confidence">
            <a:extLst>
              <a:ext uri="{FF2B5EF4-FFF2-40B4-BE49-F238E27FC236}">
                <a16:creationId xmlns:a16="http://schemas.microsoft.com/office/drawing/2014/main" id="{DC5546FB-5D4E-470A-3582-864C512BD6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27C170-2C74-BC78-3615-ECF71A536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27250-AA1C-46D2-FA47-1CDEA084C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6CC4E513-5BC2-BF72-91D9-0DDD71F4ED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26" y="169102"/>
            <a:ext cx="1521912" cy="152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2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A780047-11C3-4D03-9302-483EF084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5CA7A0A-0C04-2DC9-6EC0-304399CF6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10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8C3119CC-BBBE-6C7E-CCA5-DFC645D808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926" y="169102"/>
            <a:ext cx="1521912" cy="152191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147B30-03DC-9FBA-A467-ACD97828F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719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D198E9E-E480-6387-9428-7660396EB1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429001"/>
            <a:ext cx="10515600" cy="2660650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17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33006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010410"/>
            <a:ext cx="10515600" cy="1079239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A round puzzle with a person in a suit and briefcase&#10;&#10;Description automatically generated">
            <a:extLst>
              <a:ext uri="{FF2B5EF4-FFF2-40B4-BE49-F238E27FC236}">
                <a16:creationId xmlns:a16="http://schemas.microsoft.com/office/drawing/2014/main" id="{20E46788-DC49-146F-D3D3-ABBA91491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408" y="448546"/>
            <a:ext cx="3590483" cy="359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18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271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 purple puzzle with white lines and a flask&#10;&#10;Description automatically generated">
            <a:extLst>
              <a:ext uri="{FF2B5EF4-FFF2-40B4-BE49-F238E27FC236}">
                <a16:creationId xmlns:a16="http://schemas.microsoft.com/office/drawing/2014/main" id="{42D3E0FB-7C95-9A6A-C150-620BB07F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50" y="1415274"/>
            <a:ext cx="5940000" cy="2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0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11A4-908F-95DF-B639-6CBFE3C3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E151E-94B9-55C0-B379-3A9C103EA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271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6638B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D3E0FB-7C95-9A6A-C150-620BB07F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9650" y="1415274"/>
            <a:ext cx="5940000" cy="21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puzzle piece with a couple of missing pieces&#10;&#10;Description automatically generated">
            <a:extLst>
              <a:ext uri="{FF2B5EF4-FFF2-40B4-BE49-F238E27FC236}">
                <a16:creationId xmlns:a16="http://schemas.microsoft.com/office/drawing/2014/main" id="{6D3A25E1-E829-FBDF-4CF1-56E3EEF07E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E74444-96FE-1C60-E3AB-8DEBD57B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7929"/>
            <a:ext cx="10515600" cy="1164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B22DA-430E-3F47-D3A0-9735762EF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0515600" cy="39378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97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50" r:id="rId3"/>
    <p:sldLayoutId id="2147483662" r:id="rId4"/>
    <p:sldLayoutId id="2147483651" r:id="rId5"/>
    <p:sldLayoutId id="2147483664" r:id="rId6"/>
    <p:sldLayoutId id="2147483658" r:id="rId7"/>
    <p:sldLayoutId id="2147483661" r:id="rId8"/>
    <p:sldLayoutId id="2147483659" r:id="rId9"/>
    <p:sldLayoutId id="2147483660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638B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672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</p:sldLayoutIdLst>
  <p:hf hdr="0" ftr="0" dt="0"/>
  <p:txStyles>
    <p:titleStyle>
      <a:lvl1pPr algn="ctr" defTabSz="457189" rtl="0" eaLnBrk="1" latinLnBrk="0" hangingPunct="1">
        <a:lnSpc>
          <a:spcPts val="3800"/>
        </a:lnSpc>
        <a:spcBef>
          <a:spcPct val="0"/>
        </a:spcBef>
        <a:buNone/>
        <a:defRPr sz="3800" kern="1200" cap="all" spc="18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SzPct val="60000"/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SzPct val="70000"/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k.ee/sekmo#toetatud-projektid--2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aidi.rekker@etag.e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tag.ee/wp-content/uploads/2016/11/FrascatiManual2015_2ptk.pdf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pealkiri 2">
            <a:extLst>
              <a:ext uri="{FF2B5EF4-FFF2-40B4-BE49-F238E27FC236}">
                <a16:creationId xmlns:a16="http://schemas.microsoft.com/office/drawing/2014/main" id="{4BEEA11F-FB66-C31F-FF62-6A27D034DC50}"/>
              </a:ext>
            </a:extLst>
          </p:cNvPr>
          <p:cNvSpPr txBox="1">
            <a:spLocks/>
          </p:cNvSpPr>
          <p:nvPr/>
        </p:nvSpPr>
        <p:spPr>
          <a:xfrm>
            <a:off x="787730" y="1831139"/>
            <a:ext cx="10616541" cy="4723276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SzPct val="60000"/>
              <a:buFont typeface="Arial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70000"/>
              <a:buFont typeface="Arial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24" lvl="1" indent="-34289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t-EE" sz="2800" dirty="0">
              <a:solidFill>
                <a:schemeClr val="tx1"/>
              </a:solidFill>
            </a:endParaRPr>
          </a:p>
          <a:p>
            <a:pPr lvl="1" indent="0">
              <a:lnSpc>
                <a:spcPct val="120000"/>
              </a:lnSpc>
              <a:buNone/>
            </a:pPr>
            <a:endParaRPr lang="et-EE" sz="2800" dirty="0">
              <a:solidFill>
                <a:schemeClr val="tx1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endParaRPr lang="et-EE" sz="3200" dirty="0"/>
          </a:p>
          <a:p>
            <a:endParaRPr lang="et-EE" sz="3200" dirty="0"/>
          </a:p>
          <a:p>
            <a:endParaRPr lang="et-EE" sz="32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A6F35-0FF2-06B5-1433-819E1D097894}"/>
              </a:ext>
            </a:extLst>
          </p:cNvPr>
          <p:cNvSpPr txBox="1"/>
          <p:nvPr/>
        </p:nvSpPr>
        <p:spPr>
          <a:xfrm>
            <a:off x="353899" y="878202"/>
            <a:ext cx="10696073" cy="5101596"/>
          </a:xfrm>
          <a:prstGeom prst="rect">
            <a:avLst/>
          </a:prstGeom>
        </p:spPr>
        <p:txBody>
          <a:bodyPr vert="horz" wrap="none" lIns="121920" tIns="60960" rIns="121920" bIns="60960" rtlCol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et-EE" sz="1867" b="1" dirty="0">
                <a:solidFill>
                  <a:srgbClr val="141827"/>
                </a:solidFill>
                <a:latin typeface="Roboto" panose="02000000000000000000" pitchFamily="2" charset="0"/>
              </a:rPr>
              <a:t>Kohalike ressursside </a:t>
            </a:r>
            <a:r>
              <a:rPr lang="et-EE" sz="1867" b="1" dirty="0" err="1">
                <a:solidFill>
                  <a:srgbClr val="141827"/>
                </a:solidFill>
                <a:latin typeface="Roboto" panose="02000000000000000000" pitchFamily="2" charset="0"/>
              </a:rPr>
              <a:t>väärindamine</a:t>
            </a:r>
            <a:r>
              <a:rPr lang="et-EE" sz="1867" b="1" dirty="0">
                <a:solidFill>
                  <a:srgbClr val="141827"/>
                </a:solidFill>
                <a:latin typeface="Roboto" panose="02000000000000000000" pitchFamily="2" charset="0"/>
              </a:rPr>
              <a:t>: puit</a:t>
            </a:r>
          </a:p>
          <a:p>
            <a:pPr algn="ctr">
              <a:lnSpc>
                <a:spcPct val="150000"/>
              </a:lnSpc>
            </a:pPr>
            <a:r>
              <a:rPr lang="et-EE" sz="1867" b="1" dirty="0" err="1">
                <a:solidFill>
                  <a:srgbClr val="141827"/>
                </a:solidFill>
                <a:latin typeface="Roboto" panose="02000000000000000000" pitchFamily="2" charset="0"/>
              </a:rPr>
              <a:t>SekMo</a:t>
            </a:r>
            <a:r>
              <a:rPr lang="et-EE" sz="1867" b="1" dirty="0">
                <a:solidFill>
                  <a:srgbClr val="141827"/>
                </a:solidFill>
                <a:latin typeface="Roboto" panose="02000000000000000000" pitchFamily="2" charset="0"/>
              </a:rPr>
              <a:t> meetme infotund.</a:t>
            </a:r>
          </a:p>
          <a:p>
            <a:pPr algn="ctr">
              <a:lnSpc>
                <a:spcPct val="150000"/>
              </a:lnSpc>
            </a:pPr>
            <a:r>
              <a:rPr lang="et-EE" sz="1867" b="1" dirty="0">
                <a:solidFill>
                  <a:srgbClr val="141827"/>
                </a:solidFill>
                <a:latin typeface="Roboto" panose="02000000000000000000" pitchFamily="2" charset="0"/>
              </a:rPr>
              <a:t>Päevakava</a:t>
            </a:r>
            <a:endParaRPr lang="et-EE" sz="1867" dirty="0">
              <a:solidFill>
                <a:srgbClr val="141827"/>
              </a:solidFill>
              <a:latin typeface="Roboto" panose="02000000000000000000" pitchFamily="2" charset="0"/>
            </a:endParaRPr>
          </a:p>
          <a:p>
            <a:pPr algn="l" rtl="0" fontAlgn="base">
              <a:lnSpc>
                <a:spcPct val="200000"/>
              </a:lnSpc>
            </a:pPr>
            <a:r>
              <a:rPr lang="et-EE" sz="1800" b="1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Sissejuhatus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algn="l" rtl="0" fontAlgn="base"/>
            <a:r>
              <a:rPr lang="et-EE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Sektoritevahelise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mobiilsuse meede (</a:t>
            </a:r>
            <a:r>
              <a:rPr lang="et-EE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SekMo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) – kellele ja milleks? Viktor Muuli (ETAG)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algn="l" rtl="0" fontAlgn="base"/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Riigi vaade puidusektori arengule: </a:t>
            </a:r>
            <a:r>
              <a:rPr lang="fi-FI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TAIE 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puiduressursside </a:t>
            </a:r>
            <a:r>
              <a:rPr lang="et-EE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väärindamise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</a:t>
            </a:r>
            <a:r>
              <a:rPr lang="fi-FI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teekaardi</a:t>
            </a:r>
            <a:r>
              <a:rPr lang="fi-FI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</a:t>
            </a:r>
            <a:r>
              <a:rPr lang="fi-FI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tutvustus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. Mats Hansen (ETAG)</a:t>
            </a:r>
          </a:p>
          <a:p>
            <a:pPr algn="l" rtl="0" fontAlgn="base">
              <a:lnSpc>
                <a:spcPct val="200000"/>
              </a:lnSpc>
            </a:pPr>
            <a:r>
              <a:rPr lang="et-EE" sz="1800" b="1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Meetmest toetatavad tegevused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algn="l" rtl="0" fontAlgn="base"/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Tegevus 1. Teadlase palkamine ettevõttesse või avaliku sektori asutusse. Tea Tassa (RTK)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lvl="1" fontAlgn="base"/>
            <a:r>
              <a:rPr lang="et-EE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	Ettevõtte kogemuslugu: </a:t>
            </a:r>
            <a:r>
              <a:rPr lang="et-EE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KappaZeta</a:t>
            </a:r>
            <a:r>
              <a:rPr lang="et-EE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OÜ, Karoli </a:t>
            </a:r>
            <a:r>
              <a:rPr lang="et-EE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Kahn</a:t>
            </a:r>
            <a:endParaRPr lang="et-EE" b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 algn="l" rtl="0" fontAlgn="base"/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Tegevus 2. Tippspetsialisti palkamine teadus- ja arendusasutusse. Tea Tassa (RTK)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+mj-lt"/>
            </a:endParaRPr>
          </a:p>
          <a:p>
            <a:pPr algn="l" rtl="0" fontAlgn="base"/>
            <a:r>
              <a:rPr lang="et-EE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Tegevus 3.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Teadmussiirdedoktorantuur. Tea Tassa (RTK)</a:t>
            </a:r>
          </a:p>
          <a:p>
            <a:pPr algn="l" rtl="0" fontAlgn="base"/>
            <a:endParaRPr lang="et-EE" sz="1800" b="0" i="0" dirty="0">
              <a:solidFill>
                <a:srgbClr val="FF0000"/>
              </a:solidFill>
              <a:effectLst/>
              <a:latin typeface="Calibri Light" panose="020F0302020204030204" pitchFamily="34" charset="0"/>
            </a:endParaRPr>
          </a:p>
          <a:p>
            <a:pPr algn="l" rtl="0" fontAlgn="base"/>
            <a:r>
              <a:rPr lang="et-EE" b="1" dirty="0">
                <a:solidFill>
                  <a:schemeClr val="bg2">
                    <a:lumMod val="10000"/>
                  </a:schemeClr>
                </a:solidFill>
                <a:latin typeface="Calibri Light" panose="020F0302020204030204" pitchFamily="34" charset="0"/>
              </a:rPr>
              <a:t>Hea teada</a:t>
            </a:r>
            <a:endParaRPr lang="et-EE" b="1" i="0" dirty="0">
              <a:solidFill>
                <a:schemeClr val="bg2">
                  <a:lumMod val="1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fontAlgn="base"/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Euroopa Regionaalarengu Fondi tingimused, Kristel </a:t>
            </a:r>
            <a:r>
              <a:rPr lang="et-EE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Lopsik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+mj-lt"/>
              </a:rPr>
              <a:t> (RTK)</a:t>
            </a:r>
            <a:r>
              <a:rPr lang="et-EE" sz="1800" b="0" i="0" dirty="0">
                <a:solidFill>
                  <a:srgbClr val="FF0000"/>
                </a:solidFill>
                <a:effectLst/>
                <a:latin typeface="+mj-lt"/>
              </a:rPr>
              <a:t> </a:t>
            </a:r>
            <a:endParaRPr lang="et-EE" sz="18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 rtl="0" fontAlgn="base"/>
            <a:r>
              <a:rPr lang="et-EE" sz="1800" b="0" i="0" dirty="0" err="1">
                <a:solidFill>
                  <a:schemeClr val="bg2">
                    <a:lumMod val="10000"/>
                  </a:schemeClr>
                </a:solidFill>
                <a:effectLst/>
                <a:latin typeface="Calibri Light" panose="020F0302020204030204" pitchFamily="34" charset="0"/>
              </a:rPr>
              <a:t>SekMo</a:t>
            </a:r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Calibri Light" panose="020F0302020204030204" pitchFamily="34" charset="0"/>
              </a:rPr>
              <a:t> meetmest taotlemisest. Tea Tassa (RTK)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t-EE" sz="1800" b="0" i="0" dirty="0">
                <a:solidFill>
                  <a:schemeClr val="bg2">
                    <a:lumMod val="10000"/>
                  </a:schemeClr>
                </a:solidFill>
                <a:effectLst/>
                <a:latin typeface="Calibri Light" panose="020F0302020204030204" pitchFamily="34" charset="0"/>
              </a:rPr>
              <a:t>Lõpusõnad. Viktor Muuli (ETAG) </a:t>
            </a:r>
            <a:endParaRPr lang="et-EE" b="0" i="0" dirty="0">
              <a:solidFill>
                <a:schemeClr val="bg2">
                  <a:lumMod val="10000"/>
                </a:schemeClr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Pilt 3" descr="Pilt, millel on kujutatud kuvatõmmis, Graafika, lilla, kandiline&#10;&#10;Kirjeldus on genereeritud automaatselt">
            <a:extLst>
              <a:ext uri="{FF2B5EF4-FFF2-40B4-BE49-F238E27FC236}">
                <a16:creationId xmlns:a16="http://schemas.microsoft.com/office/drawing/2014/main" id="{9145B01D-FA23-ECE5-D565-6F48063A7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473" y="106585"/>
            <a:ext cx="2031628" cy="20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6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C6B37DD-2EE5-B7DF-45BD-5E1D3B21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835" y="1633117"/>
            <a:ext cx="3616913" cy="2795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t-EE" sz="3400" dirty="0">
                <a:solidFill>
                  <a:schemeClr val="tx1"/>
                </a:solidFill>
              </a:rPr>
              <a:t>Senine statistika nutika spetsialiseerumise kasvuvaldkondade / f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ookusvaldkondade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lõikes</a:t>
            </a:r>
            <a:br>
              <a:rPr lang="et-EE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seisuga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t-EE" sz="2000" dirty="0">
                <a:solidFill>
                  <a:schemeClr val="tx1"/>
                </a:solidFill>
              </a:rPr>
              <a:t>mai 20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24)</a:t>
            </a:r>
          </a:p>
        </p:txBody>
      </p:sp>
      <p:pic>
        <p:nvPicPr>
          <p:cNvPr id="13" name="Pilt 12">
            <a:extLst>
              <a:ext uri="{FF2B5EF4-FFF2-40B4-BE49-F238E27FC236}">
                <a16:creationId xmlns:a16="http://schemas.microsoft.com/office/drawing/2014/main" id="{F6FC203C-0D03-4659-D6B2-AFC419DF1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753" y="1288998"/>
            <a:ext cx="6398287" cy="34833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4E7876-B83D-BC0A-B386-3391D5849888}"/>
              </a:ext>
            </a:extLst>
          </p:cNvPr>
          <p:cNvSpPr txBox="1"/>
          <p:nvPr/>
        </p:nvSpPr>
        <p:spPr>
          <a:xfrm>
            <a:off x="5544753" y="5445865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t-EE" sz="1800" dirty="0">
                <a:solidFill>
                  <a:srgbClr val="000000"/>
                </a:solidFill>
                <a:latin typeface="Roboto" panose="02000000000000000000" pitchFamily="2" charset="0"/>
              </a:rPr>
              <a:t>Infot toetatud projektide kohta leiab </a:t>
            </a:r>
            <a:r>
              <a:rPr lang="et-EE" sz="1800" dirty="0">
                <a:solidFill>
                  <a:srgbClr val="000000"/>
                </a:solidFill>
                <a:latin typeface="Roboto" panose="02000000000000000000" pitchFamily="2" charset="0"/>
                <a:hlinkClick r:id="rId3"/>
              </a:rPr>
              <a:t>siit</a:t>
            </a:r>
            <a:r>
              <a:rPr lang="et-EE" sz="1800" dirty="0">
                <a:solidFill>
                  <a:srgbClr val="000000"/>
                </a:solidFill>
                <a:latin typeface="Roboto" panose="02000000000000000000" pitchFamily="2" charset="0"/>
              </a:rPr>
              <a:t>: </a:t>
            </a:r>
            <a:endParaRPr lang="sv-SE" sz="1800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68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alkiri 5">
            <a:extLst>
              <a:ext uri="{FF2B5EF4-FFF2-40B4-BE49-F238E27FC236}">
                <a16:creationId xmlns:a16="http://schemas.microsoft.com/office/drawing/2014/main" id="{AB6F30D4-27FF-827C-08A1-4B550F6E3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5" y="925169"/>
            <a:ext cx="9144000" cy="1977729"/>
          </a:xfrm>
        </p:spPr>
        <p:txBody>
          <a:bodyPr/>
          <a:lstStyle/>
          <a:p>
            <a:r>
              <a:rPr lang="et-EE" dirty="0"/>
              <a:t>Tänan kuulamast.</a:t>
            </a:r>
          </a:p>
        </p:txBody>
      </p:sp>
      <p:sp>
        <p:nvSpPr>
          <p:cNvPr id="2" name="Alapealkiri 1">
            <a:extLst>
              <a:ext uri="{FF2B5EF4-FFF2-40B4-BE49-F238E27FC236}">
                <a16:creationId xmlns:a16="http://schemas.microsoft.com/office/drawing/2014/main" id="{3711EAD3-CC4E-609E-2424-95CC80CB45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A910BA6-756F-45DE-BDEE-AEB48809537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45250"/>
            <a:ext cx="822325" cy="365125"/>
          </a:xfrm>
          <a:prstGeom prst="rect">
            <a:avLst/>
          </a:prstGeom>
        </p:spPr>
        <p:txBody>
          <a:bodyPr/>
          <a:lstStyle/>
          <a:p>
            <a:pPr defTabSz="609585"/>
            <a:fld id="{48FA6FF9-EC4C-EA4E-AA5F-7615A268238B}" type="slidenum">
              <a:rPr lang="en-US" sz="2400">
                <a:latin typeface="Calibri"/>
              </a:rPr>
              <a:pPr defTabSz="609585"/>
              <a:t>11</a:t>
            </a:fld>
            <a:endParaRPr lang="en-US" sz="2400" dirty="0"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2652D-34C5-7867-23F0-70FA3886896C}"/>
              </a:ext>
            </a:extLst>
          </p:cNvPr>
          <p:cNvSpPr txBox="1"/>
          <p:nvPr/>
        </p:nvSpPr>
        <p:spPr>
          <a:xfrm>
            <a:off x="280507" y="3672032"/>
            <a:ext cx="455980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t-EE" sz="2400" b="1" dirty="0">
                <a:solidFill>
                  <a:prstClr val="white"/>
                </a:solidFill>
                <a:latin typeface="Arial" panose="020B0604020202020204" pitchFamily="34" charset="0"/>
              </a:rPr>
              <a:t>Kes aitab?</a:t>
            </a:r>
            <a:br>
              <a:rPr lang="et-EE" sz="2400" b="1" dirty="0">
                <a:solidFill>
                  <a:prstClr val="white"/>
                </a:solidFill>
                <a:latin typeface="Arial" panose="020B0604020202020204" pitchFamily="34" charset="0"/>
              </a:rPr>
            </a:br>
            <a:endParaRPr lang="et-EE" sz="2400" b="1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609585"/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ETAG: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Viktor Muuli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5194 4452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viktor.muuli@etag.ee</a:t>
            </a:r>
          </a:p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srgbClr val="2C2A29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ABF53F-DC5E-6D3F-6782-0D412E3E8CF4}"/>
              </a:ext>
            </a:extLst>
          </p:cNvPr>
          <p:cNvSpPr txBox="1"/>
          <p:nvPr/>
        </p:nvSpPr>
        <p:spPr>
          <a:xfrm>
            <a:off x="5120821" y="3762280"/>
            <a:ext cx="380953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609585"/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RTK: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Tea Tassa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6632 059 / 5170 526</a:t>
            </a:r>
            <a:b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</a:br>
            <a:r>
              <a:rPr lang="et-EE" sz="2000" dirty="0">
                <a:solidFill>
                  <a:prstClr val="white"/>
                </a:solidFill>
                <a:latin typeface="Arial" panose="020B0604020202020204" pitchFamily="34" charset="0"/>
              </a:rPr>
              <a:t>tea.tassa@rtk.ee</a:t>
            </a:r>
          </a:p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srgbClr val="2C2A29"/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E0870F-5FCB-6CC5-7977-170B82B39C01}"/>
              </a:ext>
            </a:extLst>
          </p:cNvPr>
          <p:cNvSpPr txBox="1"/>
          <p:nvPr/>
        </p:nvSpPr>
        <p:spPr>
          <a:xfrm>
            <a:off x="8802624" y="4575939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defTabSz="609585"/>
            <a:endParaRPr lang="et-EE" sz="2400" dirty="0">
              <a:solidFill>
                <a:srgbClr val="6638B6"/>
              </a:solidFill>
              <a:latin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12D1CC-A137-BEF7-7800-28F60F8A94F2}"/>
              </a:ext>
            </a:extLst>
          </p:cNvPr>
          <p:cNvSpPr txBox="1"/>
          <p:nvPr/>
        </p:nvSpPr>
        <p:spPr>
          <a:xfrm>
            <a:off x="6705692" y="3914084"/>
            <a:ext cx="455980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000" dirty="0">
              <a:solidFill>
                <a:prstClr val="white"/>
              </a:solidFill>
              <a:latin typeface="Arial" panose="020B0604020202020204" pitchFamily="34" charset="0"/>
            </a:endParaRPr>
          </a:p>
          <a:p>
            <a:pPr defTabSz="609585"/>
            <a:br>
              <a:rPr lang="et-EE" sz="240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t-EE" sz="2400" dirty="0">
              <a:solidFill>
                <a:srgbClr val="2C2A2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465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D5E44-BD1C-78A7-61E2-1E471AE4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74" y="4872272"/>
            <a:ext cx="10840554" cy="706767"/>
          </a:xfrm>
        </p:spPr>
        <p:txBody>
          <a:bodyPr>
            <a:noAutofit/>
          </a:bodyPr>
          <a:lstStyle/>
          <a:p>
            <a:r>
              <a:rPr lang="et-EE" sz="3600" b="0" i="0" dirty="0" err="1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Sektoritevaheline</a:t>
            </a:r>
            <a:r>
              <a:rPr lang="et-EE" sz="3600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 mobiilsus (</a:t>
            </a:r>
            <a:r>
              <a:rPr lang="et-EE" sz="3600" b="1" i="0" dirty="0" err="1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SekMo</a:t>
            </a:r>
            <a:r>
              <a:rPr lang="et-EE" sz="3600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)</a:t>
            </a:r>
            <a:br>
              <a:rPr lang="et-EE" sz="3600" dirty="0">
                <a:solidFill>
                  <a:srgbClr val="141827"/>
                </a:solidFill>
                <a:latin typeface="Roboto" panose="02000000000000000000" pitchFamily="2" charset="0"/>
              </a:rPr>
            </a:br>
            <a:br>
              <a:rPr lang="et-EE" sz="3600" dirty="0">
                <a:solidFill>
                  <a:srgbClr val="141827"/>
                </a:solidFill>
                <a:latin typeface="Roboto" panose="02000000000000000000" pitchFamily="2" charset="0"/>
              </a:rPr>
            </a:br>
            <a:r>
              <a:rPr lang="et-EE" sz="2000" b="0" i="0" dirty="0">
                <a:solidFill>
                  <a:srgbClr val="141827"/>
                </a:solidFill>
                <a:effectLst/>
                <a:latin typeface="Roboto" panose="02000000000000000000" pitchFamily="2" charset="0"/>
              </a:rPr>
              <a:t>kellele ja milleks? </a:t>
            </a:r>
            <a:endParaRPr lang="en-US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291DE-8A6B-1C24-31B1-121BB8D9B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372" y="5330915"/>
            <a:ext cx="10515600" cy="1079239"/>
          </a:xfrm>
        </p:spPr>
        <p:txBody>
          <a:bodyPr>
            <a:normAutofit/>
          </a:bodyPr>
          <a:lstStyle/>
          <a:p>
            <a:pPr algn="l"/>
            <a:r>
              <a:rPr lang="et-EE" sz="2000" b="0" dirty="0"/>
              <a:t>Viktor Muuli </a:t>
            </a:r>
          </a:p>
          <a:p>
            <a:pPr algn="l"/>
            <a:r>
              <a:rPr lang="et-EE" sz="2000" b="0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viktor.muuli</a:t>
            </a:r>
            <a:r>
              <a:rPr lang="en-GB" sz="2000" b="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@etag.ee</a:t>
            </a:r>
            <a:r>
              <a:rPr lang="et-EE" sz="2000" b="0" dirty="0">
                <a:solidFill>
                  <a:schemeClr val="tx1"/>
                </a:solidFill>
              </a:rPr>
              <a:t>  </a:t>
            </a:r>
            <a:endParaRPr lang="en-GB" sz="2000" b="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010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48145-C3CB-D148-80EF-0CAD75EB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Kellele ja milleks?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ACF6E2-2C9A-FDF5-D2F9-FB6CBFB62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72849"/>
            <a:ext cx="10515599" cy="4204114"/>
          </a:xfrm>
        </p:spPr>
        <p:txBody>
          <a:bodyPr>
            <a:normAutofit fontScale="85000" lnSpcReduction="20000"/>
          </a:bodyPr>
          <a:lstStyle/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/>
              <a:t>Eesti on väike…</a:t>
            </a: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/>
              <a:t>Häid / tarku inimesi on alati vähe;</a:t>
            </a: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tegevus on toiminud omaette süsteemina;</a:t>
            </a: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Spetsiifiliste süvateadmistega inimesed on koondunud TA asutustesse;</a:t>
            </a: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/>
              <a:t>Globaalses konkurentsis ellujäämiseks tuleb toota uusi ja „targemaid“ tooteid;</a:t>
            </a: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/>
              <a:t>Tarkuse/teadmiste siire TA sektorist välja, ühiskonna vajadused TA sektorisse ja kõrgkoolidesse sisse;</a:t>
            </a:r>
          </a:p>
          <a:p>
            <a:pPr marL="257175" indent="-257175">
              <a:lnSpc>
                <a:spcPct val="120000"/>
              </a:lnSpc>
              <a:buFont typeface="Arial"/>
              <a:buChar char="•"/>
            </a:pPr>
            <a:r>
              <a:rPr lang="et-EE" dirty="0"/>
              <a:t>Aga… ettevõtted ja nende vajadused on erinevad ning kõik ei peagi tegelema TA tegevusega ja innovatsiooniga.</a:t>
            </a:r>
          </a:p>
        </p:txBody>
      </p:sp>
    </p:spTree>
    <p:extLst>
      <p:ext uri="{BB962C8B-B14F-4D97-AF65-F5344CB8AC3E}">
        <p14:creationId xmlns:p14="http://schemas.microsoft.com/office/powerpoint/2010/main" val="4785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University Icon Vector Illustration Education Colour Outline Stock  Illustration - Download Image Now - iStock">
            <a:extLst>
              <a:ext uri="{FF2B5EF4-FFF2-40B4-BE49-F238E27FC236}">
                <a16:creationId xmlns:a16="http://schemas.microsoft.com/office/drawing/2014/main" id="{1BA9D47E-2F25-AF75-E91C-6D5BACF98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227" y="2859336"/>
            <a:ext cx="1469813" cy="15824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lt 4" descr="Markoja Company Profile Icon Png - Company Profile Icon Transparent  Transparent PNG - 700x700 - Free Download on NicePNG">
            <a:extLst>
              <a:ext uri="{FF2B5EF4-FFF2-40B4-BE49-F238E27FC236}">
                <a16:creationId xmlns:a16="http://schemas.microsoft.com/office/drawing/2014/main" id="{B80A5ED7-181A-42D3-2BF9-E3EFD13665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B62A2D"/>
              </a:clrFrom>
              <a:clrTo>
                <a:srgbClr val="B62A2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245" y="2811076"/>
            <a:ext cx="1714500" cy="163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912A41-C17E-047C-9E94-B8E663AF67B7}"/>
              </a:ext>
            </a:extLst>
          </p:cNvPr>
          <p:cNvSpPr txBox="1"/>
          <p:nvPr/>
        </p:nvSpPr>
        <p:spPr>
          <a:xfrm>
            <a:off x="566120" y="4382633"/>
            <a:ext cx="4283203" cy="3328416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AKADEEMILINE SEKTOR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AA5F4-DCE1-60CB-421B-7916032BB09C}"/>
              </a:ext>
            </a:extLst>
          </p:cNvPr>
          <p:cNvSpPr txBox="1"/>
          <p:nvPr/>
        </p:nvSpPr>
        <p:spPr>
          <a:xfrm>
            <a:off x="7576185" y="4389937"/>
            <a:ext cx="4615815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ETTEVÕTLUSSEKTOR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59928B-6D6B-0956-BBC7-205EB67D914F}"/>
              </a:ext>
            </a:extLst>
          </p:cNvPr>
          <p:cNvSpPr txBox="1"/>
          <p:nvPr/>
        </p:nvSpPr>
        <p:spPr>
          <a:xfrm>
            <a:off x="5186851" y="3233818"/>
            <a:ext cx="2184140" cy="670158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TEADMUSSIIRE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E284C8-5479-764C-3ABB-0431E1A45113}"/>
              </a:ext>
            </a:extLst>
          </p:cNvPr>
          <p:cNvSpPr txBox="1"/>
          <p:nvPr/>
        </p:nvSpPr>
        <p:spPr>
          <a:xfrm>
            <a:off x="4849323" y="1072122"/>
            <a:ext cx="4283203" cy="1391994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teadmised, oskused,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tehnoloogiad, ideed, vajadused…</a:t>
            </a: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Nool: vasak-paremnool 19">
            <a:extLst>
              <a:ext uri="{FF2B5EF4-FFF2-40B4-BE49-F238E27FC236}">
                <a16:creationId xmlns:a16="http://schemas.microsoft.com/office/drawing/2014/main" id="{C7A299EA-A65C-894C-5463-06EDA493ADFC}"/>
              </a:ext>
            </a:extLst>
          </p:cNvPr>
          <p:cNvSpPr/>
          <p:nvPr/>
        </p:nvSpPr>
        <p:spPr>
          <a:xfrm>
            <a:off x="4438495" y="3635485"/>
            <a:ext cx="3680851" cy="483368"/>
          </a:xfrm>
          <a:prstGeom prst="leftRightArrow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8569D-C97D-6FF6-D700-FA6135ED9BB1}"/>
              </a:ext>
            </a:extLst>
          </p:cNvPr>
          <p:cNvSpPr txBox="1"/>
          <p:nvPr/>
        </p:nvSpPr>
        <p:spPr>
          <a:xfrm>
            <a:off x="4476560" y="4679381"/>
            <a:ext cx="1219200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istkülik 1">
            <a:extLst>
              <a:ext uri="{FF2B5EF4-FFF2-40B4-BE49-F238E27FC236}">
                <a16:creationId xmlns:a16="http://schemas.microsoft.com/office/drawing/2014/main" id="{916ABB4A-94F4-50EB-5BFC-68F5BC2C8768}"/>
              </a:ext>
            </a:extLst>
          </p:cNvPr>
          <p:cNvSpPr/>
          <p:nvPr/>
        </p:nvSpPr>
        <p:spPr>
          <a:xfrm>
            <a:off x="5226013" y="4228277"/>
            <a:ext cx="2220112" cy="451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SEKMO 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2020-2029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0C4FFB-3E40-828F-39C1-8556BBA45BDE}"/>
              </a:ext>
            </a:extLst>
          </p:cNvPr>
          <p:cNvSpPr txBox="1"/>
          <p:nvPr/>
        </p:nvSpPr>
        <p:spPr>
          <a:xfrm rot="19719976">
            <a:off x="6792377" y="4534354"/>
            <a:ext cx="1523512" cy="1219200"/>
          </a:xfrm>
          <a:prstGeom prst="rect">
            <a:avLst/>
          </a:prstGeom>
        </p:spPr>
        <p:txBody>
          <a:bodyPr vert="horz" wrap="none" lIns="121920" tIns="60960" rIns="121920" bIns="6096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29 </a:t>
            </a:r>
            <a:r>
              <a:rPr kumimoji="0" lang="et-E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mlj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EUR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3B6658-F8FC-AE5F-FCF0-89AF3DAFB37F}"/>
              </a:ext>
            </a:extLst>
          </p:cNvPr>
          <p:cNvSpPr txBox="1"/>
          <p:nvPr/>
        </p:nvSpPr>
        <p:spPr>
          <a:xfrm>
            <a:off x="4870043" y="5697974"/>
            <a:ext cx="25628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HTM: rakendusasutus</a:t>
            </a:r>
          </a:p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RTK: rakendusüksus</a:t>
            </a:r>
          </a:p>
          <a:p>
            <a:pPr marL="0" marR="0" lvl="0" indent="0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ETAG: </a:t>
            </a:r>
            <a:r>
              <a:rPr kumimoji="0" lang="et-E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nügija</a:t>
            </a: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/nõustaja</a:t>
            </a:r>
            <a:endParaRPr kumimoji="0" lang="et-EE" sz="180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pic>
        <p:nvPicPr>
          <p:cNvPr id="11" name="Pilt 10">
            <a:extLst>
              <a:ext uri="{FF2B5EF4-FFF2-40B4-BE49-F238E27FC236}">
                <a16:creationId xmlns:a16="http://schemas.microsoft.com/office/drawing/2014/main" id="{44FB372A-6DC7-2A18-6671-BEF1ACDAC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6850" y="2077934"/>
            <a:ext cx="2298438" cy="114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22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 descr="Pilt, millel on kujutatud tekst, kuvatõmmis, logo, Font&#10;&#10;Kirjeldus on genereeritud automaatselt">
            <a:extLst>
              <a:ext uri="{FF2B5EF4-FFF2-40B4-BE49-F238E27FC236}">
                <a16:creationId xmlns:a16="http://schemas.microsoft.com/office/drawing/2014/main" id="{18F359AC-DA77-D23C-809D-E02B647FB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76" y="2115156"/>
            <a:ext cx="10236200" cy="37117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5797B9-4CC5-67B5-37F8-C01A9FBEBA18}"/>
              </a:ext>
            </a:extLst>
          </p:cNvPr>
          <p:cNvSpPr txBox="1"/>
          <p:nvPr/>
        </p:nvSpPr>
        <p:spPr>
          <a:xfrm>
            <a:off x="5150082" y="1031072"/>
            <a:ext cx="2221589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/>
            <a:r>
              <a:rPr lang="et-EE" sz="4800" dirty="0" err="1">
                <a:solidFill>
                  <a:srgbClr val="6638B6"/>
                </a:solidFill>
              </a:rPr>
              <a:t>SekMo</a:t>
            </a:r>
            <a:endParaRPr lang="et-EE" sz="4800" dirty="0">
              <a:solidFill>
                <a:srgbClr val="6638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43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F48145-C3CB-D148-80EF-0CAD75EB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/>
              <a:t>Teadus- ja arendustegevus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ACF6E2-2C9A-FDF5-D2F9-FB6CBFB62B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72849"/>
            <a:ext cx="10515599" cy="420411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t-EE" sz="4100" b="0" i="0" dirty="0">
                <a:solidFill>
                  <a:srgbClr val="6638B6"/>
                </a:solidFill>
                <a:effectLst/>
                <a:highlight>
                  <a:srgbClr val="FFFFFF"/>
                </a:highlight>
              </a:rPr>
              <a:t>TA tegevus – uurimis- ja arendustöö, mille eesmärk on saada uusi teadmisi ning leida teadmistele uusi rakendusalasid.</a:t>
            </a:r>
          </a:p>
          <a:p>
            <a:pPr marL="0" indent="0">
              <a:buNone/>
            </a:pPr>
            <a:endParaRPr lang="et-EE" u="sng" dirty="0">
              <a:solidFill>
                <a:srgbClr val="6638B6"/>
              </a:solidFill>
            </a:endParaRPr>
          </a:p>
          <a:p>
            <a:pPr marL="0" indent="0">
              <a:buNone/>
            </a:pPr>
            <a:r>
              <a:rPr lang="et-EE" u="sng" dirty="0">
                <a:solidFill>
                  <a:srgbClr val="6638B6"/>
                </a:solidFill>
              </a:rPr>
              <a:t>TA tegevuse tunnused</a:t>
            </a:r>
          </a:p>
          <a:p>
            <a:pPr lvl="1"/>
            <a:r>
              <a:rPr lang="et-EE" dirty="0">
                <a:solidFill>
                  <a:srgbClr val="6638B6"/>
                </a:solidFill>
              </a:rPr>
              <a:t>Uudsus</a:t>
            </a:r>
          </a:p>
          <a:p>
            <a:pPr lvl="1"/>
            <a:r>
              <a:rPr lang="et-EE" dirty="0">
                <a:solidFill>
                  <a:srgbClr val="6638B6"/>
                </a:solidFill>
              </a:rPr>
              <a:t>Loomingulisus</a:t>
            </a:r>
          </a:p>
          <a:p>
            <a:pPr lvl="1"/>
            <a:r>
              <a:rPr lang="et-EE" dirty="0">
                <a:solidFill>
                  <a:srgbClr val="6638B6"/>
                </a:solidFill>
              </a:rPr>
              <a:t>Ettemääramatu tulemus</a:t>
            </a:r>
          </a:p>
          <a:p>
            <a:pPr lvl="1"/>
            <a:r>
              <a:rPr lang="et-EE" dirty="0">
                <a:solidFill>
                  <a:srgbClr val="6638B6"/>
                </a:solidFill>
              </a:rPr>
              <a:t>Süstemaatilisus</a:t>
            </a:r>
          </a:p>
          <a:p>
            <a:pPr lvl="1"/>
            <a:r>
              <a:rPr lang="et-EE" dirty="0" err="1">
                <a:solidFill>
                  <a:srgbClr val="6638B6"/>
                </a:solidFill>
              </a:rPr>
              <a:t>Ülekantavus</a:t>
            </a:r>
            <a:r>
              <a:rPr lang="et-EE" dirty="0">
                <a:solidFill>
                  <a:srgbClr val="6638B6"/>
                </a:solidFill>
              </a:rPr>
              <a:t>-korratavus</a:t>
            </a:r>
          </a:p>
          <a:p>
            <a:pPr marL="0" indent="0">
              <a:lnSpc>
                <a:spcPct val="120000"/>
              </a:lnSpc>
              <a:buNone/>
            </a:pPr>
            <a:endParaRPr kumimoji="0" lang="et-EE" sz="2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ea typeface="+mn-ea"/>
              <a:cs typeface="+mn-cs"/>
              <a:hlinkClick r:id="rId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kumimoji="0" lang="et-EE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+mn-ea"/>
                <a:cs typeface="+mn-cs"/>
                <a:hlinkClick r:id="rId2"/>
              </a:rPr>
              <a:t>FrascatiManual2015_2ptk.pdf (etag.ee)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2421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9F2C2403-745F-B442-153C-0C7D41A8C6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6606" y="433758"/>
            <a:ext cx="7655365" cy="669304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t-EE" sz="4800" b="1" dirty="0"/>
              <a:t>Teadus- ja arendustegevus</a:t>
            </a:r>
            <a:endParaRPr lang="en-US" sz="3200" b="1" dirty="0"/>
          </a:p>
          <a:p>
            <a:pPr marL="0"/>
            <a:endParaRPr lang="en-US" sz="1600" dirty="0"/>
          </a:p>
          <a:p>
            <a:pPr marL="0"/>
            <a:endParaRPr lang="en-US" sz="1100" dirty="0"/>
          </a:p>
        </p:txBody>
      </p:sp>
      <p:sp>
        <p:nvSpPr>
          <p:cNvPr id="2" name="Sisu kohatäide 2">
            <a:extLst>
              <a:ext uri="{FF2B5EF4-FFF2-40B4-BE49-F238E27FC236}">
                <a16:creationId xmlns:a16="http://schemas.microsoft.com/office/drawing/2014/main" id="{58192E5F-0A08-22F2-9F60-28A4EEE339D5}"/>
              </a:ext>
            </a:extLst>
          </p:cNvPr>
          <p:cNvSpPr txBox="1">
            <a:spLocks/>
          </p:cNvSpPr>
          <p:nvPr/>
        </p:nvSpPr>
        <p:spPr>
          <a:xfrm>
            <a:off x="287265" y="1262753"/>
            <a:ext cx="10642805" cy="5254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t-EE" b="1" u="sng" dirty="0"/>
              <a:t>Alusuuring</a:t>
            </a:r>
            <a:r>
              <a:rPr lang="et-EE" dirty="0"/>
              <a:t> – algupärane teoreetiline või eksperimentaalne uuring uute teadmiste saamiseks nähtuste ja sündmuste põhialuste kohta, seadmata eesmärgiks saadud teadmiste kohest rakendamist;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t-EE" b="1" u="sng" dirty="0"/>
              <a:t>Rakendusuuring</a:t>
            </a:r>
            <a:r>
              <a:rPr lang="et-EE" dirty="0"/>
              <a:t> – algupärane uuring uute teadmiste saamiseks esmase eesmärgiga rakendada saadud teadmisi kindlas valdkonnas suhteliselt lühikese aja jooksul;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t-EE" b="1" u="sng" dirty="0"/>
              <a:t>Eksperimentaalarendus</a:t>
            </a:r>
            <a:r>
              <a:rPr lang="et-EE" dirty="0"/>
              <a:t> – süstemaatiline tegevus tootearendusprotsessi käigus, mis põhineb alus- ja rakendusuuringutest saadud teadmistel ja praktilisel kogemusel ning mille tulemusena luuakse uusi tooteid või protsesse või parendatakse olemasolevaid.</a:t>
            </a:r>
          </a:p>
        </p:txBody>
      </p:sp>
    </p:spTree>
    <p:extLst>
      <p:ext uri="{BB962C8B-B14F-4D97-AF65-F5344CB8AC3E}">
        <p14:creationId xmlns:p14="http://schemas.microsoft.com/office/powerpoint/2010/main" val="282593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E6F79A36-EC71-0997-0D9E-8B11B0C8A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08" y="3106480"/>
            <a:ext cx="1650288" cy="1676400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1B6DD866-1445-6541-C8A3-45476C01D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71" y="3014393"/>
            <a:ext cx="1579880" cy="1606573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9BB7C80E-7CD5-AF3D-BCF1-FFB14F4A3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391" y="2949000"/>
            <a:ext cx="1579880" cy="1579880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6E0B2C2E-CF97-EA39-9240-A4FD81984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346" y="3106480"/>
            <a:ext cx="1745874" cy="1422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5A9471-3E92-489A-20A0-8F98EE2D96BD}"/>
              </a:ext>
            </a:extLst>
          </p:cNvPr>
          <p:cNvSpPr txBox="1"/>
          <p:nvPr/>
        </p:nvSpPr>
        <p:spPr>
          <a:xfrm>
            <a:off x="951489" y="410066"/>
            <a:ext cx="7440482" cy="185457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0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Nutika spetsialiseerumise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0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kasvuvaldkonnad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4000" b="1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(TAIE fookusvaldkonnad)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40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C05A6-6799-2988-4B7C-DAEBF289C127}"/>
              </a:ext>
            </a:extLst>
          </p:cNvPr>
          <p:cNvSpPr txBox="1"/>
          <p:nvPr/>
        </p:nvSpPr>
        <p:spPr>
          <a:xfrm>
            <a:off x="1144052" y="49639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DIGILAHENDUSED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IGAS ELU VALDKONNAS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359A7-FF35-2917-E1DF-9F0BB3BF7BED}"/>
              </a:ext>
            </a:extLst>
          </p:cNvPr>
          <p:cNvSpPr txBox="1"/>
          <p:nvPr/>
        </p:nvSpPr>
        <p:spPr>
          <a:xfrm>
            <a:off x="4175694" y="496390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TERVISETEHNOLOOGIAD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 -TEENUSED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CEB7EE-7AE8-D3F7-B32D-F517FA57CF32}"/>
              </a:ext>
            </a:extLst>
          </p:cNvPr>
          <p:cNvSpPr txBox="1"/>
          <p:nvPr/>
        </p:nvSpPr>
        <p:spPr>
          <a:xfrm>
            <a:off x="6200045" y="4955179"/>
            <a:ext cx="2552132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NUTIKAD JA KESTLIKUD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ENERGIALAHENDUSED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E21EB4-DEA8-040C-03D4-38B2CF238CE0}"/>
              </a:ext>
            </a:extLst>
          </p:cNvPr>
          <p:cNvSpPr txBox="1"/>
          <p:nvPr/>
        </p:nvSpPr>
        <p:spPr>
          <a:xfrm>
            <a:off x="9109690" y="4963909"/>
            <a:ext cx="2393898" cy="1314971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6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KOHALIKE RESSURSSIDE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6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VÄÄRINDAMINE: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Maapõu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0" i="0" u="none" strike="noStrike" kern="1200" cap="none" spc="0" normalizeH="0" baseline="0" noProof="0" dirty="0">
                <a:ln>
                  <a:noFill/>
                </a:ln>
                <a:solidFill>
                  <a:srgbClr val="6638B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Teisene toore ja jäätmed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C7EB16-3739-A06E-AEB0-5108C1C75505}"/>
              </a:ext>
            </a:extLst>
          </p:cNvPr>
          <p:cNvSpPr txBox="1"/>
          <p:nvPr/>
        </p:nvSpPr>
        <p:spPr>
          <a:xfrm>
            <a:off x="1885361" y="5878309"/>
            <a:ext cx="612742" cy="56962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srgbClr val="6638B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56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Pealkiri 1">
            <a:extLst>
              <a:ext uri="{FF2B5EF4-FFF2-40B4-BE49-F238E27FC236}">
                <a16:creationId xmlns:a16="http://schemas.microsoft.com/office/drawing/2014/main" id="{F1EB0E59-373E-464F-364B-D9C20EFB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17" y="179473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</a:t>
            </a:r>
            <a:r>
              <a:rPr lang="et-EE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enine</a:t>
            </a:r>
            <a:r>
              <a:rPr lang="et-EE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s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tatistika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toetatud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tegevuste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lõikes</a:t>
            </a: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seisuga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t-EE" sz="2000" dirty="0">
                <a:solidFill>
                  <a:schemeClr val="tx1"/>
                </a:solidFill>
              </a:rPr>
              <a:t>mai 20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24)</a:t>
            </a: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80838B56-3386-3AC4-B490-88BC6F800E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990865"/>
              </p:ext>
            </p:extLst>
          </p:nvPr>
        </p:nvGraphicFramePr>
        <p:xfrm>
          <a:off x="4864231" y="1259413"/>
          <a:ext cx="8618348" cy="458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6730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tag">
      <a:dk1>
        <a:srgbClr val="6638B6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TAG-1920px-presentation-base_22.12.17-template-logoga.ppx">
  <a:themeElements>
    <a:clrScheme name="Kohandatud 9">
      <a:dk1>
        <a:srgbClr val="2C2A29"/>
      </a:dk1>
      <a:lt1>
        <a:sysClr val="window" lastClr="FFFFFF"/>
      </a:lt1>
      <a:dk2>
        <a:srgbClr val="663880"/>
      </a:dk2>
      <a:lt2>
        <a:srgbClr val="FFFFFF"/>
      </a:lt2>
      <a:accent1>
        <a:srgbClr val="663880"/>
      </a:accent1>
      <a:accent2>
        <a:srgbClr val="8560C5"/>
      </a:accent2>
      <a:accent3>
        <a:srgbClr val="B29BDA"/>
      </a:accent3>
      <a:accent4>
        <a:srgbClr val="E0D7F0"/>
      </a:accent4>
      <a:accent5>
        <a:srgbClr val="565554"/>
      </a:accent5>
      <a:accent6>
        <a:srgbClr val="959494"/>
      </a:accent6>
      <a:hlink>
        <a:srgbClr val="2C2A29"/>
      </a:hlink>
      <a:folHlink>
        <a:srgbClr val="2C2A2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 algn="l">
          <a:defRPr sz="1800" dirty="0">
            <a:solidFill>
              <a:srgbClr val="6638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lus1" id="{C2C8C758-CF1B-4DAB-9D70-F3D003FC0D04}" vid="{1FD56699-CB3E-4302-8DEF-8E00A54DAFB6}"/>
    </a:ext>
  </a:extLst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36866e-0c1d-4a6f-8120-95ff629140b9" xsi:nil="true"/>
    <lcf76f155ced4ddcb4097134ff3c332f xmlns="0a2d9a2a-4813-400f-a59f-fe6f80f5430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1A34813D0FFF4DB9858E788E544803" ma:contentTypeVersion="16" ma:contentTypeDescription="Loo uus dokument" ma:contentTypeScope="" ma:versionID="01bce752f476e611168d9bfcdd54b7bb">
  <xsd:schema xmlns:xsd="http://www.w3.org/2001/XMLSchema" xmlns:xs="http://www.w3.org/2001/XMLSchema" xmlns:p="http://schemas.microsoft.com/office/2006/metadata/properties" xmlns:ns2="0a2d9a2a-4813-400f-a59f-fe6f80f5430b" xmlns:ns3="fe36866e-0c1d-4a6f-8120-95ff629140b9" targetNamespace="http://schemas.microsoft.com/office/2006/metadata/properties" ma:root="true" ma:fieldsID="19e275e4cc00c3e76643e52a1792d959" ns2:_="" ns3:_="">
    <xsd:import namespace="0a2d9a2a-4813-400f-a59f-fe6f80f5430b"/>
    <xsd:import namespace="fe36866e-0c1d-4a6f-8120-95ff629140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d9a2a-4813-400f-a59f-fe6f80f54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Pildisildid" ma:readOnly="false" ma:fieldId="{5cf76f15-5ced-4ddc-b409-7134ff3c332f}" ma:taxonomyMulti="true" ma:sspId="aac58b60-4b64-42d2-9310-8a033182b4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36866e-0c1d-4a6f-8120-95ff629140b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dbf9ef92-9471-40c9-ba17-24aeea3f34f8}" ma:internalName="TaxCatchAll" ma:showField="CatchAllData" ma:web="fe36866e-0c1d-4a6f-8120-95ff629140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419C7C-DD35-4D5F-AD09-BA95FB561A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33924BC-C709-43C2-AA7C-65EB80633B76}">
  <ds:schemaRefs>
    <ds:schemaRef ds:uri="http://schemas.microsoft.com/office/2006/metadata/properties"/>
    <ds:schemaRef ds:uri="http://schemas.microsoft.com/office/infopath/2007/PartnerControls"/>
    <ds:schemaRef ds:uri="fe36866e-0c1d-4a6f-8120-95ff629140b9"/>
    <ds:schemaRef ds:uri="0a2d9a2a-4813-400f-a59f-fe6f80f5430b"/>
  </ds:schemaRefs>
</ds:datastoreItem>
</file>

<file path=customXml/itemProps3.xml><?xml version="1.0" encoding="utf-8"?>
<ds:datastoreItem xmlns:ds="http://schemas.openxmlformats.org/officeDocument/2006/customXml" ds:itemID="{DF7BD442-A5AA-4027-818E-44C548D936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2d9a2a-4813-400f-a59f-fe6f80f5430b"/>
    <ds:schemaRef ds:uri="fe36866e-0c1d-4a6f-8120-95ff629140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503</Words>
  <Application>Microsoft Office PowerPoint</Application>
  <PresentationFormat>Laiekraan</PresentationFormat>
  <Paragraphs>96</Paragraphs>
  <Slides>11</Slides>
  <Notes>4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Segoe UI</vt:lpstr>
      <vt:lpstr>Office Theme</vt:lpstr>
      <vt:lpstr>ETAG-1920px-presentation-base_22.12.17-template-logoga.ppx</vt:lpstr>
      <vt:lpstr>PowerPointi esitlus</vt:lpstr>
      <vt:lpstr>Sektoritevaheline mobiilsus (SekMo)  kellele ja milleks? </vt:lpstr>
      <vt:lpstr>Kellele ja milleks?</vt:lpstr>
      <vt:lpstr>PowerPointi esitlus</vt:lpstr>
      <vt:lpstr>PowerPointi esitlus</vt:lpstr>
      <vt:lpstr>Teadus- ja arendustegevus</vt:lpstr>
      <vt:lpstr>PowerPointi esitlus</vt:lpstr>
      <vt:lpstr>PowerPointi esitlus</vt:lpstr>
      <vt:lpstr>Senine statistika toetatud tegevuste lõikes (seisuga mai 2024)</vt:lpstr>
      <vt:lpstr>Senine statistika nutika spetsialiseerumise kasvuvaldkondade / fookusvaldkondade lõikes (seisuga mai 2024)</vt:lpstr>
      <vt:lpstr>Tänan kuulamast.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Külli Kalmus</dc:creator>
  <cp:lastModifiedBy>Viktor Muuli</cp:lastModifiedBy>
  <cp:revision>39</cp:revision>
  <dcterms:created xsi:type="dcterms:W3CDTF">2023-12-12T09:54:46Z</dcterms:created>
  <dcterms:modified xsi:type="dcterms:W3CDTF">2024-08-28T12:53:39Z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0x010100DB1A34813D0FFF4DB9858E788E544803</vt:lpwstr>
  </property>
</Properties>
</file>