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75" r:id="rId4"/>
    <p:sldId id="276" r:id="rId5"/>
    <p:sldId id="277" r:id="rId6"/>
    <p:sldId id="278" r:id="rId7"/>
    <p:sldId id="280" r:id="rId8"/>
    <p:sldId id="281" r:id="rId9"/>
    <p:sldId id="267" r:id="rId10"/>
    <p:sldId id="259" r:id="rId11"/>
    <p:sldId id="261" r:id="rId12"/>
    <p:sldId id="264" r:id="rId13"/>
    <p:sldId id="273" r:id="rId14"/>
    <p:sldId id="262" r:id="rId15"/>
    <p:sldId id="274" r:id="rId16"/>
    <p:sldId id="282" r:id="rId17"/>
    <p:sldId id="283" r:id="rId18"/>
    <p:sldId id="284" r:id="rId19"/>
    <p:sldId id="266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8B6"/>
    <a:srgbClr val="663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5" autoAdjust="0"/>
    <p:restoredTop sz="97474" autoAdjust="0"/>
  </p:normalViewPr>
  <p:slideViewPr>
    <p:cSldViewPr snapToGrid="0" showGuides="1">
      <p:cViewPr varScale="1">
        <p:scale>
          <a:sx n="73" d="100"/>
          <a:sy n="73" d="100"/>
        </p:scale>
        <p:origin x="36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3956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B46BC-AB4D-42F1-B8C7-CC9D56E109F0}" type="doc">
      <dgm:prSet loTypeId="urn:microsoft.com/office/officeart/2005/8/layout/process3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t-EE"/>
        </a:p>
      </dgm:t>
    </dgm:pt>
    <dgm:pt modelId="{5EED8612-EBA6-49B0-B699-78BAC5246089}">
      <dgm:prSet phldrT="[Tekst]"/>
      <dgm:spPr/>
      <dgm:t>
        <a:bodyPr/>
        <a:lstStyle/>
        <a:p>
          <a:r>
            <a:rPr lang="et-EE" b="1"/>
            <a:t>1. etapp: KAARDISTAMINE</a:t>
          </a:r>
        </a:p>
      </dgm:t>
    </dgm:pt>
    <dgm:pt modelId="{172A02B7-E310-41F4-9297-72BA627316DF}" type="parTrans" cxnId="{149C2540-C26C-4CCF-AC3C-D022687E4507}">
      <dgm:prSet/>
      <dgm:spPr/>
      <dgm:t>
        <a:bodyPr/>
        <a:lstStyle/>
        <a:p>
          <a:endParaRPr lang="et-EE"/>
        </a:p>
      </dgm:t>
    </dgm:pt>
    <dgm:pt modelId="{D7D17A0F-0A2A-4260-B553-1819796A7E36}" type="sibTrans" cxnId="{149C2540-C26C-4CCF-AC3C-D022687E4507}">
      <dgm:prSet/>
      <dgm:spPr/>
      <dgm:t>
        <a:bodyPr/>
        <a:lstStyle/>
        <a:p>
          <a:endParaRPr lang="et-EE"/>
        </a:p>
      </dgm:t>
    </dgm:pt>
    <dgm:pt modelId="{617371CA-7021-4255-9D1D-11E8350F7715}">
      <dgm:prSet phldrT="[Tekst]"/>
      <dgm:spPr/>
      <dgm:t>
        <a:bodyPr/>
        <a:lstStyle/>
        <a:p>
          <a:r>
            <a:rPr lang="et-EE" b="1"/>
            <a:t> Tegevus: </a:t>
          </a:r>
          <a:r>
            <a:rPr lang="et-EE"/>
            <a:t>HTM ja MKM koguvad infot: valdkondlikud arengukavad, uuringud, sisend valdkondlikelt ministeeriumidelt alamsuundadeks, tegevusteks ja võimalikeks mõõdikuteks, arutelud väiksemates ringides ja ekspertkogudes (siht- ja sidusrühmade esindajad)</a:t>
          </a:r>
        </a:p>
      </dgm:t>
    </dgm:pt>
    <dgm:pt modelId="{67FDA465-18CE-4202-BB26-05425CF5478E}" type="parTrans" cxnId="{A8BCBDCD-8D37-440A-996D-C61E488020C0}">
      <dgm:prSet/>
      <dgm:spPr/>
      <dgm:t>
        <a:bodyPr/>
        <a:lstStyle/>
        <a:p>
          <a:endParaRPr lang="et-EE"/>
        </a:p>
      </dgm:t>
    </dgm:pt>
    <dgm:pt modelId="{900E9F8D-6E84-4B2F-807D-C6DC5ADC59CB}" type="sibTrans" cxnId="{A8BCBDCD-8D37-440A-996D-C61E488020C0}">
      <dgm:prSet/>
      <dgm:spPr/>
      <dgm:t>
        <a:bodyPr/>
        <a:lstStyle/>
        <a:p>
          <a:endParaRPr lang="et-EE"/>
        </a:p>
      </dgm:t>
    </dgm:pt>
    <dgm:pt modelId="{59342AE1-E1A1-4A9D-9757-D376D6336E57}">
      <dgm:prSet phldrT="[Tekst]"/>
      <dgm:spPr/>
      <dgm:t>
        <a:bodyPr/>
        <a:lstStyle/>
        <a:p>
          <a:r>
            <a:rPr lang="et-EE" b="1"/>
            <a:t>2. etapp: KAASAMINE </a:t>
          </a:r>
        </a:p>
      </dgm:t>
    </dgm:pt>
    <dgm:pt modelId="{8512575B-505C-4CA3-862D-5766BD27FA72}" type="parTrans" cxnId="{4DAEAB0A-D4C6-442C-A1CA-5304FFC4C166}">
      <dgm:prSet/>
      <dgm:spPr/>
      <dgm:t>
        <a:bodyPr/>
        <a:lstStyle/>
        <a:p>
          <a:endParaRPr lang="et-EE"/>
        </a:p>
      </dgm:t>
    </dgm:pt>
    <dgm:pt modelId="{63BCF630-8FED-4B13-82C4-9BF657B4FE7B}" type="sibTrans" cxnId="{4DAEAB0A-D4C6-442C-A1CA-5304FFC4C166}">
      <dgm:prSet/>
      <dgm:spPr/>
      <dgm:t>
        <a:bodyPr/>
        <a:lstStyle/>
        <a:p>
          <a:endParaRPr lang="et-EE"/>
        </a:p>
      </dgm:t>
    </dgm:pt>
    <dgm:pt modelId="{03E3A4EE-9AA6-4684-8A20-F1F78E503325}">
      <dgm:prSet phldrT="[Tekst]"/>
      <dgm:spPr/>
      <dgm:t>
        <a:bodyPr/>
        <a:lstStyle/>
        <a:p>
          <a:r>
            <a:rPr lang="et-EE"/>
            <a:t> </a:t>
          </a:r>
          <a:r>
            <a:rPr lang="et-EE" b="1"/>
            <a:t>Tegevus:</a:t>
          </a:r>
          <a:r>
            <a:rPr lang="et-EE"/>
            <a:t> arutelud ja kokkulepped siht- ja sidusrühmadega (teadlased, ettevõtjad jt partnerid)</a:t>
          </a:r>
        </a:p>
      </dgm:t>
    </dgm:pt>
    <dgm:pt modelId="{D9FA443E-707B-4B6A-842B-4744F3A15436}" type="parTrans" cxnId="{AECC7C96-534B-4F4E-882A-2FB68F8BAE7F}">
      <dgm:prSet/>
      <dgm:spPr/>
      <dgm:t>
        <a:bodyPr/>
        <a:lstStyle/>
        <a:p>
          <a:endParaRPr lang="et-EE"/>
        </a:p>
      </dgm:t>
    </dgm:pt>
    <dgm:pt modelId="{5B0B2443-F9CF-4B33-90DB-75D548780652}" type="sibTrans" cxnId="{AECC7C96-534B-4F4E-882A-2FB68F8BAE7F}">
      <dgm:prSet/>
      <dgm:spPr/>
      <dgm:t>
        <a:bodyPr/>
        <a:lstStyle/>
        <a:p>
          <a:endParaRPr lang="et-EE"/>
        </a:p>
      </dgm:t>
    </dgm:pt>
    <dgm:pt modelId="{BFFDDDAC-D0FA-4BBC-8A4F-371776FD45AE}">
      <dgm:prSet phldrT="[Tekst]"/>
      <dgm:spPr/>
      <dgm:t>
        <a:bodyPr/>
        <a:lstStyle/>
        <a:p>
          <a:r>
            <a:rPr lang="et-EE"/>
            <a:t> </a:t>
          </a:r>
          <a:r>
            <a:rPr lang="et-EE" b="1"/>
            <a:t>Tulemus: </a:t>
          </a:r>
          <a:r>
            <a:rPr lang="et-EE"/>
            <a:t>valdkonna hetkeolukord (teadus- ja ettevõtlusmaastiku kaardistus), valdkonna arengu sihid ja mõõdikud, suunised prioriteetsete suundade valikuks, kaasamisprotsessi ettealmistus</a:t>
          </a:r>
        </a:p>
      </dgm:t>
    </dgm:pt>
    <dgm:pt modelId="{C34EC92F-AA41-4D70-9A0F-6D00DDDFDBBD}" type="parTrans" cxnId="{A8BCCC98-458B-44E4-8E2B-A24482CDFB26}">
      <dgm:prSet/>
      <dgm:spPr/>
      <dgm:t>
        <a:bodyPr/>
        <a:lstStyle/>
        <a:p>
          <a:endParaRPr lang="et-EE"/>
        </a:p>
      </dgm:t>
    </dgm:pt>
    <dgm:pt modelId="{401242C2-6399-4A1E-A66B-71294E0E6E64}" type="sibTrans" cxnId="{A8BCCC98-458B-44E4-8E2B-A24482CDFB26}">
      <dgm:prSet/>
      <dgm:spPr/>
      <dgm:t>
        <a:bodyPr/>
        <a:lstStyle/>
        <a:p>
          <a:endParaRPr lang="et-EE"/>
        </a:p>
      </dgm:t>
    </dgm:pt>
    <dgm:pt modelId="{D56F6EFF-72E0-451A-8330-DFAB1211BABD}">
      <dgm:prSet phldrT="[Tekst]"/>
      <dgm:spPr/>
      <dgm:t>
        <a:bodyPr/>
        <a:lstStyle/>
        <a:p>
          <a:r>
            <a:rPr lang="et-EE"/>
            <a:t> </a:t>
          </a:r>
          <a:r>
            <a:rPr lang="et-EE" b="1"/>
            <a:t>Tulemus: </a:t>
          </a:r>
          <a:r>
            <a:rPr lang="et-EE"/>
            <a:t>kokkulepe prioriteetsete suundade valikuks, sihtide ja mõõdikute seadmiseks, prioriteetsete suundade sisu täpsem kirjeldus, valdkonna arenguks vajalike tegevuste ja rahastusvõimaluste määratlemine</a:t>
          </a:r>
        </a:p>
      </dgm:t>
    </dgm:pt>
    <dgm:pt modelId="{E5238532-8E1D-4585-BD8F-6F76F699B33F}" type="parTrans" cxnId="{C24A92D8-447A-42D8-BFA9-088A8F4F4EBA}">
      <dgm:prSet/>
      <dgm:spPr/>
      <dgm:t>
        <a:bodyPr/>
        <a:lstStyle/>
        <a:p>
          <a:endParaRPr lang="et-EE"/>
        </a:p>
      </dgm:t>
    </dgm:pt>
    <dgm:pt modelId="{92BBCF7B-2763-4279-BB2D-FD1CAD5DBEC0}" type="sibTrans" cxnId="{C24A92D8-447A-42D8-BFA9-088A8F4F4EBA}">
      <dgm:prSet/>
      <dgm:spPr/>
      <dgm:t>
        <a:bodyPr/>
        <a:lstStyle/>
        <a:p>
          <a:endParaRPr lang="et-EE"/>
        </a:p>
      </dgm:t>
    </dgm:pt>
    <dgm:pt modelId="{D728B725-72CC-43A4-AA6A-A8CD50559E79}">
      <dgm:prSet phldrT="[Tekst]"/>
      <dgm:spPr/>
      <dgm:t>
        <a:bodyPr/>
        <a:lstStyle/>
        <a:p>
          <a:r>
            <a:rPr lang="et-EE" b="1"/>
            <a:t>3. etapp: TEEKAART</a:t>
          </a:r>
        </a:p>
      </dgm:t>
    </dgm:pt>
    <dgm:pt modelId="{A75B2593-8187-4616-B73C-CEABB313C61D}" type="parTrans" cxnId="{71CDFED0-1E63-4F51-A8C0-14685FB16CB9}">
      <dgm:prSet/>
      <dgm:spPr/>
      <dgm:t>
        <a:bodyPr/>
        <a:lstStyle/>
        <a:p>
          <a:endParaRPr lang="et-EE"/>
        </a:p>
      </dgm:t>
    </dgm:pt>
    <dgm:pt modelId="{0FFB6421-93C8-4ED3-AA4E-D63E8D3A53F5}" type="sibTrans" cxnId="{71CDFED0-1E63-4F51-A8C0-14685FB16CB9}">
      <dgm:prSet/>
      <dgm:spPr/>
      <dgm:t>
        <a:bodyPr/>
        <a:lstStyle/>
        <a:p>
          <a:endParaRPr lang="et-EE"/>
        </a:p>
      </dgm:t>
    </dgm:pt>
    <dgm:pt modelId="{C7DCD00F-CE6B-4111-B7BD-2EC9ED6C46E2}">
      <dgm:prSet phldrT="[Tekst]"/>
      <dgm:spPr/>
      <dgm:t>
        <a:bodyPr/>
        <a:lstStyle/>
        <a:p>
          <a:r>
            <a:rPr lang="et-EE"/>
            <a:t> </a:t>
          </a:r>
          <a:r>
            <a:rPr lang="et-EE" b="1"/>
            <a:t>Tegevus:</a:t>
          </a:r>
          <a:r>
            <a:rPr lang="et-EE"/>
            <a:t> HTM ja MKM koondavad saadud info ja tagasiside, sünteesivad teekaardi dokumendi</a:t>
          </a:r>
        </a:p>
      </dgm:t>
    </dgm:pt>
    <dgm:pt modelId="{DD009235-A128-43AE-8802-F3C596838FA4}" type="parTrans" cxnId="{5A04C943-9B15-4327-A8BC-7C164F2E3080}">
      <dgm:prSet/>
      <dgm:spPr/>
      <dgm:t>
        <a:bodyPr/>
        <a:lstStyle/>
        <a:p>
          <a:endParaRPr lang="et-EE"/>
        </a:p>
      </dgm:t>
    </dgm:pt>
    <dgm:pt modelId="{3ACE2C22-D4EA-4B24-A1C1-7D95D61C15A2}" type="sibTrans" cxnId="{5A04C943-9B15-4327-A8BC-7C164F2E3080}">
      <dgm:prSet/>
      <dgm:spPr/>
      <dgm:t>
        <a:bodyPr/>
        <a:lstStyle/>
        <a:p>
          <a:endParaRPr lang="et-EE"/>
        </a:p>
      </dgm:t>
    </dgm:pt>
    <dgm:pt modelId="{2DEFC6A3-6B34-4C72-BFDC-3D8A13717C5F}">
      <dgm:prSet phldrT="[Tekst]"/>
      <dgm:spPr/>
      <dgm:t>
        <a:bodyPr/>
        <a:lstStyle/>
        <a:p>
          <a:r>
            <a:rPr lang="et-EE"/>
            <a:t> </a:t>
          </a:r>
          <a:r>
            <a:rPr lang="et-EE" b="1"/>
            <a:t>Tulemus: </a:t>
          </a:r>
          <a:r>
            <a:rPr lang="et-EE"/>
            <a:t>valmib ja kinnitatakse fookusvaldkonna teekaart</a:t>
          </a:r>
        </a:p>
      </dgm:t>
    </dgm:pt>
    <dgm:pt modelId="{0BE6014C-EE62-4A7A-8FA7-1925669BBBF1}" type="parTrans" cxnId="{2502624A-183D-4C33-836F-1665B9B35ECB}">
      <dgm:prSet/>
      <dgm:spPr/>
      <dgm:t>
        <a:bodyPr/>
        <a:lstStyle/>
        <a:p>
          <a:endParaRPr lang="et-EE"/>
        </a:p>
      </dgm:t>
    </dgm:pt>
    <dgm:pt modelId="{797B6293-EF19-4A96-857C-F277ACB9236A}" type="sibTrans" cxnId="{2502624A-183D-4C33-836F-1665B9B35ECB}">
      <dgm:prSet/>
      <dgm:spPr/>
      <dgm:t>
        <a:bodyPr/>
        <a:lstStyle/>
        <a:p>
          <a:endParaRPr lang="et-EE"/>
        </a:p>
      </dgm:t>
    </dgm:pt>
    <dgm:pt modelId="{0E39D5DD-1FDE-4140-B74E-14C55E3D0342}">
      <dgm:prSet phldrT="[Tekst]"/>
      <dgm:spPr/>
      <dgm:t>
        <a:bodyPr/>
        <a:lstStyle/>
        <a:p>
          <a:r>
            <a:rPr lang="et-EE"/>
            <a:t> Kaardistamise tulemuste  tagasisidestamine, kokkulepped</a:t>
          </a:r>
          <a:endParaRPr lang="et-EE" b="1"/>
        </a:p>
      </dgm:t>
    </dgm:pt>
    <dgm:pt modelId="{CF980631-692C-4627-A64D-8A602B60AAB7}" type="parTrans" cxnId="{37D49177-88D7-42E2-844A-0A7576D89A37}">
      <dgm:prSet/>
      <dgm:spPr/>
      <dgm:t>
        <a:bodyPr/>
        <a:lstStyle/>
        <a:p>
          <a:endParaRPr lang="et-EE"/>
        </a:p>
      </dgm:t>
    </dgm:pt>
    <dgm:pt modelId="{43E524E4-57D0-4189-A31C-90D02F9AE395}" type="sibTrans" cxnId="{37D49177-88D7-42E2-844A-0A7576D89A37}">
      <dgm:prSet/>
      <dgm:spPr/>
      <dgm:t>
        <a:bodyPr/>
        <a:lstStyle/>
        <a:p>
          <a:endParaRPr lang="et-EE"/>
        </a:p>
      </dgm:t>
    </dgm:pt>
    <dgm:pt modelId="{651A810E-6675-4E85-A0DC-1D08344318BA}">
      <dgm:prSet phldrT="[Tekst]"/>
      <dgm:spPr/>
      <dgm:t>
        <a:bodyPr/>
        <a:lstStyle/>
        <a:p>
          <a:r>
            <a:rPr lang="et-EE" b="1"/>
            <a:t> Aeg: </a:t>
          </a:r>
          <a:r>
            <a:rPr lang="et-EE" b="0"/>
            <a:t>jaanuar - september 2021</a:t>
          </a:r>
        </a:p>
      </dgm:t>
    </dgm:pt>
    <dgm:pt modelId="{EEB7D80F-FC33-4E3D-AC00-7F2C9F1FBFC6}" type="parTrans" cxnId="{EDC6F6E2-6873-4CF7-992C-B9E8892FB0B6}">
      <dgm:prSet/>
      <dgm:spPr/>
      <dgm:t>
        <a:bodyPr/>
        <a:lstStyle/>
        <a:p>
          <a:endParaRPr lang="et-EE"/>
        </a:p>
      </dgm:t>
    </dgm:pt>
    <dgm:pt modelId="{20D40D22-FB64-467E-89C4-BDE406970C2F}" type="sibTrans" cxnId="{EDC6F6E2-6873-4CF7-992C-B9E8892FB0B6}">
      <dgm:prSet/>
      <dgm:spPr/>
      <dgm:t>
        <a:bodyPr/>
        <a:lstStyle/>
        <a:p>
          <a:endParaRPr lang="et-EE"/>
        </a:p>
      </dgm:t>
    </dgm:pt>
    <dgm:pt modelId="{C2FFBAE9-C425-46C5-9798-D01AF568D056}">
      <dgm:prSet phldrT="[Tekst]"/>
      <dgm:spPr/>
      <dgm:t>
        <a:bodyPr/>
        <a:lstStyle/>
        <a:p>
          <a:r>
            <a:rPr lang="et-EE" b="1" dirty="0"/>
            <a:t> Aeg: </a:t>
          </a:r>
          <a:r>
            <a:rPr lang="et-EE" b="0" dirty="0"/>
            <a:t>oktoober 2021 - märts 2022</a:t>
          </a:r>
        </a:p>
      </dgm:t>
    </dgm:pt>
    <dgm:pt modelId="{10B2D807-ECBC-452F-8447-7B25FE206844}" type="parTrans" cxnId="{CA093723-34DC-47E9-8AEE-5915683DB8D1}">
      <dgm:prSet/>
      <dgm:spPr/>
      <dgm:t>
        <a:bodyPr/>
        <a:lstStyle/>
        <a:p>
          <a:endParaRPr lang="et-EE"/>
        </a:p>
      </dgm:t>
    </dgm:pt>
    <dgm:pt modelId="{01516CAD-C907-473F-8957-42C61D92B017}" type="sibTrans" cxnId="{CA093723-34DC-47E9-8AEE-5915683DB8D1}">
      <dgm:prSet/>
      <dgm:spPr/>
      <dgm:t>
        <a:bodyPr/>
        <a:lstStyle/>
        <a:p>
          <a:endParaRPr lang="et-EE"/>
        </a:p>
      </dgm:t>
    </dgm:pt>
    <dgm:pt modelId="{786571F8-F3A6-435E-B00A-BB0FBFCD2528}">
      <dgm:prSet phldrT="[Tekst]"/>
      <dgm:spPr/>
      <dgm:t>
        <a:bodyPr/>
        <a:lstStyle/>
        <a:p>
          <a:r>
            <a:rPr lang="et-EE" dirty="0"/>
            <a:t> </a:t>
          </a:r>
          <a:r>
            <a:rPr lang="et-EE" b="1" dirty="0"/>
            <a:t>Aeg:</a:t>
          </a:r>
          <a:r>
            <a:rPr lang="et-EE" dirty="0"/>
            <a:t> märts 2022</a:t>
          </a:r>
        </a:p>
      </dgm:t>
    </dgm:pt>
    <dgm:pt modelId="{29D33D68-B102-4B73-BE14-E7878B1F8D66}" type="parTrans" cxnId="{984A0257-B5E7-41D4-863A-7632600990BD}">
      <dgm:prSet/>
      <dgm:spPr/>
      <dgm:t>
        <a:bodyPr/>
        <a:lstStyle/>
        <a:p>
          <a:endParaRPr lang="et-EE"/>
        </a:p>
      </dgm:t>
    </dgm:pt>
    <dgm:pt modelId="{73E2AE21-D304-4233-BBEA-52C3F3337C81}" type="sibTrans" cxnId="{984A0257-B5E7-41D4-863A-7632600990BD}">
      <dgm:prSet/>
      <dgm:spPr/>
      <dgm:t>
        <a:bodyPr/>
        <a:lstStyle/>
        <a:p>
          <a:endParaRPr lang="et-EE"/>
        </a:p>
      </dgm:t>
    </dgm:pt>
    <dgm:pt modelId="{5C1E081F-DAD1-4A51-91F5-6AD7E883E6C7}">
      <dgm:prSet phldrT="[Tekst]"/>
      <dgm:spPr/>
      <dgm:t>
        <a:bodyPr/>
        <a:lstStyle/>
        <a:p>
          <a:r>
            <a:rPr lang="et-EE" dirty="0"/>
            <a:t> Teekaardi kinnitavad HTM-MKM ministrid</a:t>
          </a:r>
          <a:endParaRPr lang="et-EE" b="1" dirty="0">
            <a:solidFill>
              <a:srgbClr val="FF0000"/>
            </a:solidFill>
          </a:endParaRPr>
        </a:p>
      </dgm:t>
    </dgm:pt>
    <dgm:pt modelId="{1153FFB1-7E7E-4AC3-95F1-3E2C471AA4BD}" type="parTrans" cxnId="{EB94C63A-90AA-40BA-96EA-6FDA8795040F}">
      <dgm:prSet/>
      <dgm:spPr/>
      <dgm:t>
        <a:bodyPr/>
        <a:lstStyle/>
        <a:p>
          <a:endParaRPr lang="et-EE"/>
        </a:p>
      </dgm:t>
    </dgm:pt>
    <dgm:pt modelId="{6078251B-3CC2-4166-8E98-411721AA1081}" type="sibTrans" cxnId="{EB94C63A-90AA-40BA-96EA-6FDA8795040F}">
      <dgm:prSet/>
      <dgm:spPr/>
      <dgm:t>
        <a:bodyPr/>
        <a:lstStyle/>
        <a:p>
          <a:endParaRPr lang="et-EE"/>
        </a:p>
      </dgm:t>
    </dgm:pt>
    <dgm:pt modelId="{B928E385-F419-4CFD-9319-C7D64600ACCC}">
      <dgm:prSet phldrT="[Tekst]"/>
      <dgm:spPr/>
      <dgm:t>
        <a:bodyPr/>
        <a:lstStyle/>
        <a:p>
          <a:r>
            <a:rPr lang="et-EE" b="1"/>
            <a:t>Teekaart kinnitatakse 3-4 aastaks</a:t>
          </a:r>
          <a:r>
            <a:rPr lang="et-EE"/>
            <a:t>, et arvestada muutuvaid vajadusi ja võimalusi. Teekaardi uuendamiseks käivitatakse uus protsess, sh arutelud siht- ja sidusrühmadega.</a:t>
          </a:r>
        </a:p>
      </dgm:t>
    </dgm:pt>
    <dgm:pt modelId="{2EEA94F8-6F28-4881-BF4C-5F14C3A412C5}" type="parTrans" cxnId="{884E8A85-13DF-4652-97DF-2933B7CCA1F7}">
      <dgm:prSet/>
      <dgm:spPr/>
      <dgm:t>
        <a:bodyPr/>
        <a:lstStyle/>
        <a:p>
          <a:endParaRPr lang="et-EE"/>
        </a:p>
      </dgm:t>
    </dgm:pt>
    <dgm:pt modelId="{2D471E1F-CB4C-4A90-A32C-13F357FE3DDA}" type="sibTrans" cxnId="{884E8A85-13DF-4652-97DF-2933B7CCA1F7}">
      <dgm:prSet/>
      <dgm:spPr/>
      <dgm:t>
        <a:bodyPr/>
        <a:lstStyle/>
        <a:p>
          <a:endParaRPr lang="et-EE"/>
        </a:p>
      </dgm:t>
    </dgm:pt>
    <dgm:pt modelId="{B53A0513-F86D-449C-8322-C8F9B85A12C9}" type="pres">
      <dgm:prSet presAssocID="{D7FB46BC-AB4D-42F1-B8C7-CC9D56E109F0}" presName="linearFlow" presStyleCnt="0">
        <dgm:presLayoutVars>
          <dgm:dir/>
          <dgm:animLvl val="lvl"/>
          <dgm:resizeHandles val="exact"/>
        </dgm:presLayoutVars>
      </dgm:prSet>
      <dgm:spPr/>
    </dgm:pt>
    <dgm:pt modelId="{B7B548A9-480A-40A8-A528-D6400B099265}" type="pres">
      <dgm:prSet presAssocID="{5EED8612-EBA6-49B0-B699-78BAC5246089}" presName="composite" presStyleCnt="0"/>
      <dgm:spPr/>
    </dgm:pt>
    <dgm:pt modelId="{B99FF003-D59B-43DD-A0B0-A5178893E5F2}" type="pres">
      <dgm:prSet presAssocID="{5EED8612-EBA6-49B0-B699-78BAC5246089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4161C06-C3A5-467B-9C22-78DC94AA2B5C}" type="pres">
      <dgm:prSet presAssocID="{5EED8612-EBA6-49B0-B699-78BAC5246089}" presName="parSh" presStyleLbl="node1" presStyleIdx="0" presStyleCnt="3"/>
      <dgm:spPr/>
    </dgm:pt>
    <dgm:pt modelId="{791E5EF0-A673-430F-86CC-04355C1C633F}" type="pres">
      <dgm:prSet presAssocID="{5EED8612-EBA6-49B0-B699-78BAC5246089}" presName="desTx" presStyleLbl="fgAcc1" presStyleIdx="0" presStyleCnt="3">
        <dgm:presLayoutVars>
          <dgm:bulletEnabled val="1"/>
        </dgm:presLayoutVars>
      </dgm:prSet>
      <dgm:spPr/>
    </dgm:pt>
    <dgm:pt modelId="{753BE011-08E5-478C-8384-38F25ECB0CA5}" type="pres">
      <dgm:prSet presAssocID="{D7D17A0F-0A2A-4260-B553-1819796A7E36}" presName="sibTrans" presStyleLbl="sibTrans2D1" presStyleIdx="0" presStyleCnt="2"/>
      <dgm:spPr/>
    </dgm:pt>
    <dgm:pt modelId="{5851FDFB-B30A-4F99-9D8C-BB3EB09FF74A}" type="pres">
      <dgm:prSet presAssocID="{D7D17A0F-0A2A-4260-B553-1819796A7E36}" presName="connTx" presStyleLbl="sibTrans2D1" presStyleIdx="0" presStyleCnt="2"/>
      <dgm:spPr/>
    </dgm:pt>
    <dgm:pt modelId="{E71B4649-43BF-4843-ABF4-D8C11C8EC0B9}" type="pres">
      <dgm:prSet presAssocID="{59342AE1-E1A1-4A9D-9757-D376D6336E57}" presName="composite" presStyleCnt="0"/>
      <dgm:spPr/>
    </dgm:pt>
    <dgm:pt modelId="{53869871-7A9D-4ED8-8034-78ACD43310CD}" type="pres">
      <dgm:prSet presAssocID="{59342AE1-E1A1-4A9D-9757-D376D6336E5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A3296BE-304E-47C2-B2A7-BD147309FF84}" type="pres">
      <dgm:prSet presAssocID="{59342AE1-E1A1-4A9D-9757-D376D6336E57}" presName="parSh" presStyleLbl="node1" presStyleIdx="1" presStyleCnt="3"/>
      <dgm:spPr/>
    </dgm:pt>
    <dgm:pt modelId="{769F849D-AA8F-4D32-BA36-E20334B5DD6F}" type="pres">
      <dgm:prSet presAssocID="{59342AE1-E1A1-4A9D-9757-D376D6336E57}" presName="desTx" presStyleLbl="fgAcc1" presStyleIdx="1" presStyleCnt="3">
        <dgm:presLayoutVars>
          <dgm:bulletEnabled val="1"/>
        </dgm:presLayoutVars>
      </dgm:prSet>
      <dgm:spPr/>
    </dgm:pt>
    <dgm:pt modelId="{70203D52-683E-4A3A-945E-8D7A41616356}" type="pres">
      <dgm:prSet presAssocID="{63BCF630-8FED-4B13-82C4-9BF657B4FE7B}" presName="sibTrans" presStyleLbl="sibTrans2D1" presStyleIdx="1" presStyleCnt="2"/>
      <dgm:spPr/>
    </dgm:pt>
    <dgm:pt modelId="{28176713-A283-4D29-B5B8-13BA1F18D28A}" type="pres">
      <dgm:prSet presAssocID="{63BCF630-8FED-4B13-82C4-9BF657B4FE7B}" presName="connTx" presStyleLbl="sibTrans2D1" presStyleIdx="1" presStyleCnt="2"/>
      <dgm:spPr/>
    </dgm:pt>
    <dgm:pt modelId="{4466CF57-EAE3-4FC1-8958-6FA4A704C90B}" type="pres">
      <dgm:prSet presAssocID="{D728B725-72CC-43A4-AA6A-A8CD50559E79}" presName="composite" presStyleCnt="0"/>
      <dgm:spPr/>
    </dgm:pt>
    <dgm:pt modelId="{FC0DCB2E-0CA1-4565-BDC2-FECEA2AD082E}" type="pres">
      <dgm:prSet presAssocID="{D728B725-72CC-43A4-AA6A-A8CD50559E7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C6376E2-996A-4B0D-B059-53F5E166AF5C}" type="pres">
      <dgm:prSet presAssocID="{D728B725-72CC-43A4-AA6A-A8CD50559E79}" presName="parSh" presStyleLbl="node1" presStyleIdx="2" presStyleCnt="3"/>
      <dgm:spPr/>
    </dgm:pt>
    <dgm:pt modelId="{3336B62F-27F1-42A9-97E3-E544ADBBC65D}" type="pres">
      <dgm:prSet presAssocID="{D728B725-72CC-43A4-AA6A-A8CD50559E79}" presName="desTx" presStyleLbl="fgAcc1" presStyleIdx="2" presStyleCnt="3">
        <dgm:presLayoutVars>
          <dgm:bulletEnabled val="1"/>
        </dgm:presLayoutVars>
      </dgm:prSet>
      <dgm:spPr/>
    </dgm:pt>
  </dgm:ptLst>
  <dgm:cxnLst>
    <dgm:cxn modelId="{3F25B800-BE74-45A4-90DE-65B34143D244}" type="presOf" srcId="{D7D17A0F-0A2A-4260-B553-1819796A7E36}" destId="{5851FDFB-B30A-4F99-9D8C-BB3EB09FF74A}" srcOrd="1" destOrd="0" presId="urn:microsoft.com/office/officeart/2005/8/layout/process3"/>
    <dgm:cxn modelId="{4DAEAB0A-D4C6-442C-A1CA-5304FFC4C166}" srcId="{D7FB46BC-AB4D-42F1-B8C7-CC9D56E109F0}" destId="{59342AE1-E1A1-4A9D-9757-D376D6336E57}" srcOrd="1" destOrd="0" parTransId="{8512575B-505C-4CA3-862D-5766BD27FA72}" sibTransId="{63BCF630-8FED-4B13-82C4-9BF657B4FE7B}"/>
    <dgm:cxn modelId="{7F09EA0B-ECB3-4350-88D9-059E630BB402}" type="presOf" srcId="{651A810E-6675-4E85-A0DC-1D08344318BA}" destId="{791E5EF0-A673-430F-86CC-04355C1C633F}" srcOrd="0" destOrd="1" presId="urn:microsoft.com/office/officeart/2005/8/layout/process3"/>
    <dgm:cxn modelId="{CA093723-34DC-47E9-8AEE-5915683DB8D1}" srcId="{59342AE1-E1A1-4A9D-9757-D376D6336E57}" destId="{C2FFBAE9-C425-46C5-9798-D01AF568D056}" srcOrd="2" destOrd="0" parTransId="{10B2D807-ECBC-452F-8447-7B25FE206844}" sibTransId="{01516CAD-C907-473F-8957-42C61D92B017}"/>
    <dgm:cxn modelId="{053DE839-4139-487E-A1AB-C1A93A301E73}" type="presOf" srcId="{03E3A4EE-9AA6-4684-8A20-F1F78E503325}" destId="{769F849D-AA8F-4D32-BA36-E20334B5DD6F}" srcOrd="0" destOrd="0" presId="urn:microsoft.com/office/officeart/2005/8/layout/process3"/>
    <dgm:cxn modelId="{EB94C63A-90AA-40BA-96EA-6FDA8795040F}" srcId="{D728B725-72CC-43A4-AA6A-A8CD50559E79}" destId="{5C1E081F-DAD1-4A51-91F5-6AD7E883E6C7}" srcOrd="1" destOrd="0" parTransId="{1153FFB1-7E7E-4AC3-95F1-3E2C471AA4BD}" sibTransId="{6078251B-3CC2-4166-8E98-411721AA1081}"/>
    <dgm:cxn modelId="{149C2540-C26C-4CCF-AC3C-D022687E4507}" srcId="{D7FB46BC-AB4D-42F1-B8C7-CC9D56E109F0}" destId="{5EED8612-EBA6-49B0-B699-78BAC5246089}" srcOrd="0" destOrd="0" parTransId="{172A02B7-E310-41F4-9297-72BA627316DF}" sibTransId="{D7D17A0F-0A2A-4260-B553-1819796A7E36}"/>
    <dgm:cxn modelId="{5A04C943-9B15-4327-A8BC-7C164F2E3080}" srcId="{D728B725-72CC-43A4-AA6A-A8CD50559E79}" destId="{C7DCD00F-CE6B-4111-B7BD-2EC9ED6C46E2}" srcOrd="0" destOrd="0" parTransId="{DD009235-A128-43AE-8802-F3C596838FA4}" sibTransId="{3ACE2C22-D4EA-4B24-A1C1-7D95D61C15A2}"/>
    <dgm:cxn modelId="{D0078864-AE30-4AC1-BA10-645F4FEBE641}" type="presOf" srcId="{D728B725-72CC-43A4-AA6A-A8CD50559E79}" destId="{2C6376E2-996A-4B0D-B059-53F5E166AF5C}" srcOrd="1" destOrd="0" presId="urn:microsoft.com/office/officeart/2005/8/layout/process3"/>
    <dgm:cxn modelId="{1EB3CB66-C764-4E71-89F9-CD17C6638199}" type="presOf" srcId="{2DEFC6A3-6B34-4C72-BFDC-3D8A13717C5F}" destId="{3336B62F-27F1-42A9-97E3-E544ADBBC65D}" srcOrd="0" destOrd="3" presId="urn:microsoft.com/office/officeart/2005/8/layout/process3"/>
    <dgm:cxn modelId="{2502624A-183D-4C33-836F-1665B9B35ECB}" srcId="{D728B725-72CC-43A4-AA6A-A8CD50559E79}" destId="{2DEFC6A3-6B34-4C72-BFDC-3D8A13717C5F}" srcOrd="3" destOrd="0" parTransId="{0BE6014C-EE62-4A7A-8FA7-1925669BBBF1}" sibTransId="{797B6293-EF19-4A96-857C-F277ACB9236A}"/>
    <dgm:cxn modelId="{81F47A4F-8B22-4076-AE07-F8B32A7A3F44}" type="presOf" srcId="{63BCF630-8FED-4B13-82C4-9BF657B4FE7B}" destId="{70203D52-683E-4A3A-945E-8D7A41616356}" srcOrd="0" destOrd="0" presId="urn:microsoft.com/office/officeart/2005/8/layout/process3"/>
    <dgm:cxn modelId="{7A539A6F-3C54-49ED-8646-7C9E90BEE81F}" type="presOf" srcId="{59342AE1-E1A1-4A9D-9757-D376D6336E57}" destId="{FA3296BE-304E-47C2-B2A7-BD147309FF84}" srcOrd="1" destOrd="0" presId="urn:microsoft.com/office/officeart/2005/8/layout/process3"/>
    <dgm:cxn modelId="{C0EC1954-DE5C-4B0E-9345-1532B4620830}" type="presOf" srcId="{D7D17A0F-0A2A-4260-B553-1819796A7E36}" destId="{753BE011-08E5-478C-8384-38F25ECB0CA5}" srcOrd="0" destOrd="0" presId="urn:microsoft.com/office/officeart/2005/8/layout/process3"/>
    <dgm:cxn modelId="{74F0C354-ED6F-4126-83E3-9A5EC37ACEC8}" type="presOf" srcId="{D7FB46BC-AB4D-42F1-B8C7-CC9D56E109F0}" destId="{B53A0513-F86D-449C-8322-C8F9B85A12C9}" srcOrd="0" destOrd="0" presId="urn:microsoft.com/office/officeart/2005/8/layout/process3"/>
    <dgm:cxn modelId="{A1852075-94D8-4E3D-873C-60CD9F8D52A5}" type="presOf" srcId="{B928E385-F419-4CFD-9319-C7D64600ACCC}" destId="{3336B62F-27F1-42A9-97E3-E544ADBBC65D}" srcOrd="0" destOrd="4" presId="urn:microsoft.com/office/officeart/2005/8/layout/process3"/>
    <dgm:cxn modelId="{984A0257-B5E7-41D4-863A-7632600990BD}" srcId="{D728B725-72CC-43A4-AA6A-A8CD50559E79}" destId="{786571F8-F3A6-435E-B00A-BB0FBFCD2528}" srcOrd="2" destOrd="0" parTransId="{29D33D68-B102-4B73-BE14-E7878B1F8D66}" sibTransId="{73E2AE21-D304-4233-BBEA-52C3F3337C81}"/>
    <dgm:cxn modelId="{37D49177-88D7-42E2-844A-0A7576D89A37}" srcId="{59342AE1-E1A1-4A9D-9757-D376D6336E57}" destId="{0E39D5DD-1FDE-4140-B74E-14C55E3D0342}" srcOrd="1" destOrd="0" parTransId="{CF980631-692C-4627-A64D-8A602B60AAB7}" sibTransId="{43E524E4-57D0-4189-A31C-90D02F9AE395}"/>
    <dgm:cxn modelId="{CE47CF7C-6D92-4222-A5BB-9B74F7759C0A}" type="presOf" srcId="{0E39D5DD-1FDE-4140-B74E-14C55E3D0342}" destId="{769F849D-AA8F-4D32-BA36-E20334B5DD6F}" srcOrd="0" destOrd="1" presId="urn:microsoft.com/office/officeart/2005/8/layout/process3"/>
    <dgm:cxn modelId="{884E8A85-13DF-4652-97DF-2933B7CCA1F7}" srcId="{D728B725-72CC-43A4-AA6A-A8CD50559E79}" destId="{B928E385-F419-4CFD-9319-C7D64600ACCC}" srcOrd="4" destOrd="0" parTransId="{2EEA94F8-6F28-4881-BF4C-5F14C3A412C5}" sibTransId="{2D471E1F-CB4C-4A90-A32C-13F357FE3DDA}"/>
    <dgm:cxn modelId="{02C7488D-144C-43C8-9F86-0192848E8AD1}" type="presOf" srcId="{5EED8612-EBA6-49B0-B699-78BAC5246089}" destId="{B99FF003-D59B-43DD-A0B0-A5178893E5F2}" srcOrd="0" destOrd="0" presId="urn:microsoft.com/office/officeart/2005/8/layout/process3"/>
    <dgm:cxn modelId="{AECC7C96-534B-4F4E-882A-2FB68F8BAE7F}" srcId="{59342AE1-E1A1-4A9D-9757-D376D6336E57}" destId="{03E3A4EE-9AA6-4684-8A20-F1F78E503325}" srcOrd="0" destOrd="0" parTransId="{D9FA443E-707B-4B6A-842B-4744F3A15436}" sibTransId="{5B0B2443-F9CF-4B33-90DB-75D548780652}"/>
    <dgm:cxn modelId="{432E2797-7716-4898-B438-A0C1ACBAD324}" type="presOf" srcId="{617371CA-7021-4255-9D1D-11E8350F7715}" destId="{791E5EF0-A673-430F-86CC-04355C1C633F}" srcOrd="0" destOrd="0" presId="urn:microsoft.com/office/officeart/2005/8/layout/process3"/>
    <dgm:cxn modelId="{A8BCCC98-458B-44E4-8E2B-A24482CDFB26}" srcId="{5EED8612-EBA6-49B0-B699-78BAC5246089}" destId="{BFFDDDAC-D0FA-4BBC-8A4F-371776FD45AE}" srcOrd="2" destOrd="0" parTransId="{C34EC92F-AA41-4D70-9A0F-6D00DDDFDBBD}" sibTransId="{401242C2-6399-4A1E-A66B-71294E0E6E64}"/>
    <dgm:cxn modelId="{1F2BDAA7-A891-45D9-8A0A-B8F3E2C2CF70}" type="presOf" srcId="{786571F8-F3A6-435E-B00A-BB0FBFCD2528}" destId="{3336B62F-27F1-42A9-97E3-E544ADBBC65D}" srcOrd="0" destOrd="2" presId="urn:microsoft.com/office/officeart/2005/8/layout/process3"/>
    <dgm:cxn modelId="{F71524B6-AE94-4983-B84A-DB09E0F6A8DA}" type="presOf" srcId="{D56F6EFF-72E0-451A-8330-DFAB1211BABD}" destId="{769F849D-AA8F-4D32-BA36-E20334B5DD6F}" srcOrd="0" destOrd="3" presId="urn:microsoft.com/office/officeart/2005/8/layout/process3"/>
    <dgm:cxn modelId="{630994C1-513C-43D2-B651-B62EF772D94A}" type="presOf" srcId="{5C1E081F-DAD1-4A51-91F5-6AD7E883E6C7}" destId="{3336B62F-27F1-42A9-97E3-E544ADBBC65D}" srcOrd="0" destOrd="1" presId="urn:microsoft.com/office/officeart/2005/8/layout/process3"/>
    <dgm:cxn modelId="{E1468CC8-21EF-47C3-A9D8-20C2701EA7B5}" type="presOf" srcId="{63BCF630-8FED-4B13-82C4-9BF657B4FE7B}" destId="{28176713-A283-4D29-B5B8-13BA1F18D28A}" srcOrd="1" destOrd="0" presId="urn:microsoft.com/office/officeart/2005/8/layout/process3"/>
    <dgm:cxn modelId="{A8BCBDCD-8D37-440A-996D-C61E488020C0}" srcId="{5EED8612-EBA6-49B0-B699-78BAC5246089}" destId="{617371CA-7021-4255-9D1D-11E8350F7715}" srcOrd="0" destOrd="0" parTransId="{67FDA465-18CE-4202-BB26-05425CF5478E}" sibTransId="{900E9F8D-6E84-4B2F-807D-C6DC5ADC59CB}"/>
    <dgm:cxn modelId="{71CDFED0-1E63-4F51-A8C0-14685FB16CB9}" srcId="{D7FB46BC-AB4D-42F1-B8C7-CC9D56E109F0}" destId="{D728B725-72CC-43A4-AA6A-A8CD50559E79}" srcOrd="2" destOrd="0" parTransId="{A75B2593-8187-4616-B73C-CEABB313C61D}" sibTransId="{0FFB6421-93C8-4ED3-AA4E-D63E8D3A53F5}"/>
    <dgm:cxn modelId="{5F0824D1-DC3D-46B0-BAE9-8CA9C59E258F}" type="presOf" srcId="{59342AE1-E1A1-4A9D-9757-D376D6336E57}" destId="{53869871-7A9D-4ED8-8034-78ACD43310CD}" srcOrd="0" destOrd="0" presId="urn:microsoft.com/office/officeart/2005/8/layout/process3"/>
    <dgm:cxn modelId="{C24A92D8-447A-42D8-BFA9-088A8F4F4EBA}" srcId="{59342AE1-E1A1-4A9D-9757-D376D6336E57}" destId="{D56F6EFF-72E0-451A-8330-DFAB1211BABD}" srcOrd="3" destOrd="0" parTransId="{E5238532-8E1D-4585-BD8F-6F76F699B33F}" sibTransId="{92BBCF7B-2763-4279-BB2D-FD1CAD5DBEC0}"/>
    <dgm:cxn modelId="{EDC6F6E2-6873-4CF7-992C-B9E8892FB0B6}" srcId="{5EED8612-EBA6-49B0-B699-78BAC5246089}" destId="{651A810E-6675-4E85-A0DC-1D08344318BA}" srcOrd="1" destOrd="0" parTransId="{EEB7D80F-FC33-4E3D-AC00-7F2C9F1FBFC6}" sibTransId="{20D40D22-FB64-467E-89C4-BDE406970C2F}"/>
    <dgm:cxn modelId="{7C79BBE6-F397-40DE-9021-69D84CEC6271}" type="presOf" srcId="{D728B725-72CC-43A4-AA6A-A8CD50559E79}" destId="{FC0DCB2E-0CA1-4565-BDC2-FECEA2AD082E}" srcOrd="0" destOrd="0" presId="urn:microsoft.com/office/officeart/2005/8/layout/process3"/>
    <dgm:cxn modelId="{F8CD40F4-9D31-4A8E-BC8E-8EA0EFB8F1CE}" type="presOf" srcId="{C7DCD00F-CE6B-4111-B7BD-2EC9ED6C46E2}" destId="{3336B62F-27F1-42A9-97E3-E544ADBBC65D}" srcOrd="0" destOrd="0" presId="urn:microsoft.com/office/officeart/2005/8/layout/process3"/>
    <dgm:cxn modelId="{EA003AF6-5140-47D8-BF55-FCB3363DCCEE}" type="presOf" srcId="{BFFDDDAC-D0FA-4BBC-8A4F-371776FD45AE}" destId="{791E5EF0-A673-430F-86CC-04355C1C633F}" srcOrd="0" destOrd="2" presId="urn:microsoft.com/office/officeart/2005/8/layout/process3"/>
    <dgm:cxn modelId="{BC66F1FC-2249-43EB-94E8-945132206640}" type="presOf" srcId="{C2FFBAE9-C425-46C5-9798-D01AF568D056}" destId="{769F849D-AA8F-4D32-BA36-E20334B5DD6F}" srcOrd="0" destOrd="2" presId="urn:microsoft.com/office/officeart/2005/8/layout/process3"/>
    <dgm:cxn modelId="{D6500FFE-7F43-45DF-A4A9-F603F0D3779E}" type="presOf" srcId="{5EED8612-EBA6-49B0-B699-78BAC5246089}" destId="{A4161C06-C3A5-467B-9C22-78DC94AA2B5C}" srcOrd="1" destOrd="0" presId="urn:microsoft.com/office/officeart/2005/8/layout/process3"/>
    <dgm:cxn modelId="{132C5C15-ED36-415E-919F-F95622061EED}" type="presParOf" srcId="{B53A0513-F86D-449C-8322-C8F9B85A12C9}" destId="{B7B548A9-480A-40A8-A528-D6400B099265}" srcOrd="0" destOrd="0" presId="urn:microsoft.com/office/officeart/2005/8/layout/process3"/>
    <dgm:cxn modelId="{6E0BFBE8-975F-45A8-86A5-237A8B89BD65}" type="presParOf" srcId="{B7B548A9-480A-40A8-A528-D6400B099265}" destId="{B99FF003-D59B-43DD-A0B0-A5178893E5F2}" srcOrd="0" destOrd="0" presId="urn:microsoft.com/office/officeart/2005/8/layout/process3"/>
    <dgm:cxn modelId="{5CA37DC2-B978-40B5-AA29-E1F5D8D53F8F}" type="presParOf" srcId="{B7B548A9-480A-40A8-A528-D6400B099265}" destId="{A4161C06-C3A5-467B-9C22-78DC94AA2B5C}" srcOrd="1" destOrd="0" presId="urn:microsoft.com/office/officeart/2005/8/layout/process3"/>
    <dgm:cxn modelId="{B1A6E68F-2BDF-4B57-8E5D-99435A63E8C7}" type="presParOf" srcId="{B7B548A9-480A-40A8-A528-D6400B099265}" destId="{791E5EF0-A673-430F-86CC-04355C1C633F}" srcOrd="2" destOrd="0" presId="urn:microsoft.com/office/officeart/2005/8/layout/process3"/>
    <dgm:cxn modelId="{3AFA015B-5535-47C2-93E8-BFD8FD2F6B19}" type="presParOf" srcId="{B53A0513-F86D-449C-8322-C8F9B85A12C9}" destId="{753BE011-08E5-478C-8384-38F25ECB0CA5}" srcOrd="1" destOrd="0" presId="urn:microsoft.com/office/officeart/2005/8/layout/process3"/>
    <dgm:cxn modelId="{9A2D8B18-1E9D-4E95-931A-10629695ABAB}" type="presParOf" srcId="{753BE011-08E5-478C-8384-38F25ECB0CA5}" destId="{5851FDFB-B30A-4F99-9D8C-BB3EB09FF74A}" srcOrd="0" destOrd="0" presId="urn:microsoft.com/office/officeart/2005/8/layout/process3"/>
    <dgm:cxn modelId="{178BDF75-2DA0-4AAF-91F4-C3CB69311A5B}" type="presParOf" srcId="{B53A0513-F86D-449C-8322-C8F9B85A12C9}" destId="{E71B4649-43BF-4843-ABF4-D8C11C8EC0B9}" srcOrd="2" destOrd="0" presId="urn:microsoft.com/office/officeart/2005/8/layout/process3"/>
    <dgm:cxn modelId="{70107FEB-2708-4D2D-915A-97816C965B7E}" type="presParOf" srcId="{E71B4649-43BF-4843-ABF4-D8C11C8EC0B9}" destId="{53869871-7A9D-4ED8-8034-78ACD43310CD}" srcOrd="0" destOrd="0" presId="urn:microsoft.com/office/officeart/2005/8/layout/process3"/>
    <dgm:cxn modelId="{0103E979-A65C-4C54-8B30-D6ECA7BF140E}" type="presParOf" srcId="{E71B4649-43BF-4843-ABF4-D8C11C8EC0B9}" destId="{FA3296BE-304E-47C2-B2A7-BD147309FF84}" srcOrd="1" destOrd="0" presId="urn:microsoft.com/office/officeart/2005/8/layout/process3"/>
    <dgm:cxn modelId="{3558A813-0290-4D90-B1FD-C065D8A547BA}" type="presParOf" srcId="{E71B4649-43BF-4843-ABF4-D8C11C8EC0B9}" destId="{769F849D-AA8F-4D32-BA36-E20334B5DD6F}" srcOrd="2" destOrd="0" presId="urn:microsoft.com/office/officeart/2005/8/layout/process3"/>
    <dgm:cxn modelId="{B8ED9CBD-3445-4825-9609-89EFF630375F}" type="presParOf" srcId="{B53A0513-F86D-449C-8322-C8F9B85A12C9}" destId="{70203D52-683E-4A3A-945E-8D7A41616356}" srcOrd="3" destOrd="0" presId="urn:microsoft.com/office/officeart/2005/8/layout/process3"/>
    <dgm:cxn modelId="{E5BAA039-6A6C-4936-8332-D0F55F51BF49}" type="presParOf" srcId="{70203D52-683E-4A3A-945E-8D7A41616356}" destId="{28176713-A283-4D29-B5B8-13BA1F18D28A}" srcOrd="0" destOrd="0" presId="urn:microsoft.com/office/officeart/2005/8/layout/process3"/>
    <dgm:cxn modelId="{71DA010D-D4EC-48C1-B4AE-0F6801BE9038}" type="presParOf" srcId="{B53A0513-F86D-449C-8322-C8F9B85A12C9}" destId="{4466CF57-EAE3-4FC1-8958-6FA4A704C90B}" srcOrd="4" destOrd="0" presId="urn:microsoft.com/office/officeart/2005/8/layout/process3"/>
    <dgm:cxn modelId="{FD99172C-5448-4C4B-A879-73808DB5CE8D}" type="presParOf" srcId="{4466CF57-EAE3-4FC1-8958-6FA4A704C90B}" destId="{FC0DCB2E-0CA1-4565-BDC2-FECEA2AD082E}" srcOrd="0" destOrd="0" presId="urn:microsoft.com/office/officeart/2005/8/layout/process3"/>
    <dgm:cxn modelId="{E5AE23F7-10EC-4B1A-B716-ACE30346A36D}" type="presParOf" srcId="{4466CF57-EAE3-4FC1-8958-6FA4A704C90B}" destId="{2C6376E2-996A-4B0D-B059-53F5E166AF5C}" srcOrd="1" destOrd="0" presId="urn:microsoft.com/office/officeart/2005/8/layout/process3"/>
    <dgm:cxn modelId="{9BC1EE7C-3D55-400C-A2B1-609BA4CAB656}" type="presParOf" srcId="{4466CF57-EAE3-4FC1-8958-6FA4A704C90B}" destId="{3336B62F-27F1-42A9-97E3-E544ADBBC6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61C06-C3A5-467B-9C22-78DC94AA2B5C}">
      <dsp:nvSpPr>
        <dsp:cNvPr id="0" name=""/>
        <dsp:cNvSpPr/>
      </dsp:nvSpPr>
      <dsp:spPr>
        <a:xfrm>
          <a:off x="5727" y="272811"/>
          <a:ext cx="2604195" cy="6048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24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b="1" kern="1200"/>
            <a:t>1. etapp: KAARDISTAMINE</a:t>
          </a:r>
        </a:p>
      </dsp:txBody>
      <dsp:txXfrm>
        <a:off x="5727" y="272811"/>
        <a:ext cx="2604195" cy="403200"/>
      </dsp:txXfrm>
    </dsp:sp>
    <dsp:sp modelId="{791E5EF0-A673-430F-86CC-04355C1C633F}">
      <dsp:nvSpPr>
        <dsp:cNvPr id="0" name=""/>
        <dsp:cNvSpPr/>
      </dsp:nvSpPr>
      <dsp:spPr>
        <a:xfrm>
          <a:off x="539116" y="676011"/>
          <a:ext cx="2604195" cy="473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b="1" kern="1200"/>
            <a:t> Tegevus: </a:t>
          </a:r>
          <a:r>
            <a:rPr lang="et-EE" sz="1400" kern="1200"/>
            <a:t>HTM ja MKM koguvad infot: valdkondlikud arengukavad, uuringud, sisend valdkondlikelt ministeeriumidelt alamsuundadeks, tegevusteks ja võimalikeks mõõdikuteks, arutelud väiksemates ringides ja ekspertkogudes (siht- ja sidusrühmade esindajad)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b="1" kern="1200"/>
            <a:t> Aeg: </a:t>
          </a:r>
          <a:r>
            <a:rPr lang="et-EE" sz="1400" b="0" kern="1200"/>
            <a:t>jaanuar - september 2021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/>
            <a:t> </a:t>
          </a:r>
          <a:r>
            <a:rPr lang="et-EE" sz="1400" b="1" kern="1200"/>
            <a:t>Tulemus: </a:t>
          </a:r>
          <a:r>
            <a:rPr lang="et-EE" sz="1400" kern="1200"/>
            <a:t>valdkonna hetkeolukord (teadus- ja ettevõtlusmaastiku kaardistus), valdkonna arengu sihid ja mõõdikud, suunised prioriteetsete suundade valikuks, kaasamisprotsessi ettealmistus</a:t>
          </a:r>
        </a:p>
      </dsp:txBody>
      <dsp:txXfrm>
        <a:off x="615390" y="752285"/>
        <a:ext cx="2451647" cy="4585052"/>
      </dsp:txXfrm>
    </dsp:sp>
    <dsp:sp modelId="{753BE011-08E5-478C-8384-38F25ECB0CA5}">
      <dsp:nvSpPr>
        <dsp:cNvPr id="0" name=""/>
        <dsp:cNvSpPr/>
      </dsp:nvSpPr>
      <dsp:spPr>
        <a:xfrm>
          <a:off x="3004709" y="150227"/>
          <a:ext cx="836947" cy="64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1100" kern="1200"/>
        </a:p>
      </dsp:txBody>
      <dsp:txXfrm>
        <a:off x="3004709" y="279901"/>
        <a:ext cx="642436" cy="389021"/>
      </dsp:txXfrm>
    </dsp:sp>
    <dsp:sp modelId="{FA3296BE-304E-47C2-B2A7-BD147309FF84}">
      <dsp:nvSpPr>
        <dsp:cNvPr id="0" name=""/>
        <dsp:cNvSpPr/>
      </dsp:nvSpPr>
      <dsp:spPr>
        <a:xfrm>
          <a:off x="4189069" y="272811"/>
          <a:ext cx="2604195" cy="6048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24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b="1" kern="1200"/>
            <a:t>2. etapp: KAASAMINE </a:t>
          </a:r>
        </a:p>
      </dsp:txBody>
      <dsp:txXfrm>
        <a:off x="4189069" y="272811"/>
        <a:ext cx="2604195" cy="403200"/>
      </dsp:txXfrm>
    </dsp:sp>
    <dsp:sp modelId="{769F849D-AA8F-4D32-BA36-E20334B5DD6F}">
      <dsp:nvSpPr>
        <dsp:cNvPr id="0" name=""/>
        <dsp:cNvSpPr/>
      </dsp:nvSpPr>
      <dsp:spPr>
        <a:xfrm>
          <a:off x="4722459" y="676011"/>
          <a:ext cx="2604195" cy="473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/>
            <a:t> </a:t>
          </a:r>
          <a:r>
            <a:rPr lang="et-EE" sz="1400" b="1" kern="1200"/>
            <a:t>Tegevus:</a:t>
          </a:r>
          <a:r>
            <a:rPr lang="et-EE" sz="1400" kern="1200"/>
            <a:t> arutelud ja kokkulepped siht- ja sidusrühmadega (teadlased, ettevõtjad jt partnerid)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/>
            <a:t> Kaardistamise tulemuste  tagasisidestamine, kokkulepped</a:t>
          </a:r>
          <a:endParaRPr lang="et-EE" sz="14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b="1" kern="1200" dirty="0"/>
            <a:t> Aeg: </a:t>
          </a:r>
          <a:r>
            <a:rPr lang="et-EE" sz="1400" b="0" kern="1200" dirty="0"/>
            <a:t>oktoober 2021 - märts 2022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/>
            <a:t> </a:t>
          </a:r>
          <a:r>
            <a:rPr lang="et-EE" sz="1400" b="1" kern="1200"/>
            <a:t>Tulemus: </a:t>
          </a:r>
          <a:r>
            <a:rPr lang="et-EE" sz="1400" kern="1200"/>
            <a:t>kokkulepe prioriteetsete suundade valikuks, sihtide ja mõõdikute seadmiseks, prioriteetsete suundade sisu täpsem kirjeldus, valdkonna arenguks vajalike tegevuste ja rahastusvõimaluste määratlemine</a:t>
          </a:r>
        </a:p>
      </dsp:txBody>
      <dsp:txXfrm>
        <a:off x="4798733" y="752285"/>
        <a:ext cx="2451647" cy="4585052"/>
      </dsp:txXfrm>
    </dsp:sp>
    <dsp:sp modelId="{70203D52-683E-4A3A-945E-8D7A41616356}">
      <dsp:nvSpPr>
        <dsp:cNvPr id="0" name=""/>
        <dsp:cNvSpPr/>
      </dsp:nvSpPr>
      <dsp:spPr>
        <a:xfrm>
          <a:off x="7188052" y="150227"/>
          <a:ext cx="836947" cy="64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1100" kern="1200"/>
        </a:p>
      </dsp:txBody>
      <dsp:txXfrm>
        <a:off x="7188052" y="279901"/>
        <a:ext cx="642436" cy="389021"/>
      </dsp:txXfrm>
    </dsp:sp>
    <dsp:sp modelId="{2C6376E2-996A-4B0D-B059-53F5E166AF5C}">
      <dsp:nvSpPr>
        <dsp:cNvPr id="0" name=""/>
        <dsp:cNvSpPr/>
      </dsp:nvSpPr>
      <dsp:spPr>
        <a:xfrm>
          <a:off x="8372412" y="272811"/>
          <a:ext cx="2604195" cy="6048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24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b="1" kern="1200"/>
            <a:t>3. etapp: TEEKAART</a:t>
          </a:r>
        </a:p>
      </dsp:txBody>
      <dsp:txXfrm>
        <a:off x="8372412" y="272811"/>
        <a:ext cx="2604195" cy="403200"/>
      </dsp:txXfrm>
    </dsp:sp>
    <dsp:sp modelId="{3336B62F-27F1-42A9-97E3-E544ADBBC65D}">
      <dsp:nvSpPr>
        <dsp:cNvPr id="0" name=""/>
        <dsp:cNvSpPr/>
      </dsp:nvSpPr>
      <dsp:spPr>
        <a:xfrm>
          <a:off x="8905801" y="676011"/>
          <a:ext cx="2604195" cy="473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/>
            <a:t> </a:t>
          </a:r>
          <a:r>
            <a:rPr lang="et-EE" sz="1400" b="1" kern="1200"/>
            <a:t>Tegevus:</a:t>
          </a:r>
          <a:r>
            <a:rPr lang="et-EE" sz="1400" kern="1200"/>
            <a:t> HTM ja MKM koondavad saadud info ja tagasiside, sünteesivad teekaardi dokumendi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/>
            <a:t> Teekaardi kinnitavad HTM-MKM ministrid</a:t>
          </a:r>
          <a:endParaRPr lang="et-EE" sz="1400" b="1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/>
            <a:t> </a:t>
          </a:r>
          <a:r>
            <a:rPr lang="et-EE" sz="1400" b="1" kern="1200" dirty="0"/>
            <a:t>Aeg:</a:t>
          </a:r>
          <a:r>
            <a:rPr lang="et-EE" sz="1400" kern="1200" dirty="0"/>
            <a:t> märts 2022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/>
            <a:t> </a:t>
          </a:r>
          <a:r>
            <a:rPr lang="et-EE" sz="1400" b="1" kern="1200"/>
            <a:t>Tulemus: </a:t>
          </a:r>
          <a:r>
            <a:rPr lang="et-EE" sz="1400" kern="1200"/>
            <a:t>valmib ja kinnitatakse fookusvaldkonna teekaart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b="1" kern="1200"/>
            <a:t>Teekaart kinnitatakse 3-4 aastaks</a:t>
          </a:r>
          <a:r>
            <a:rPr lang="et-EE" sz="1400" kern="1200"/>
            <a:t>, et arvestada muutuvaid vajadusi ja võimalusi. Teekaardi uuendamiseks käivitatakse uus protsess, sh arutelud siht- ja sidusrühmadega.</a:t>
          </a:r>
        </a:p>
      </dsp:txBody>
      <dsp:txXfrm>
        <a:off x="8982075" y="752285"/>
        <a:ext cx="2451647" cy="4585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>
            <a:extLst>
              <a:ext uri="{FF2B5EF4-FFF2-40B4-BE49-F238E27FC236}">
                <a16:creationId xmlns:a16="http://schemas.microsoft.com/office/drawing/2014/main" id="{056128F3-BD04-4CFC-B182-EA3F9D61C2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1DEBADB8-CAD2-4E70-BDAE-DCEF611B6A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8ECB9-1587-4FBB-974D-C8B3C0CA6281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90C3E150-235D-4B7C-90F1-43B236CE5D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0B1C4FDD-84FB-41D2-93DC-C51FAD2845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F413E-1A61-480A-84C5-DC9A89285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608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4C01A-D788-4923-A4D6-F6BF7A5B072D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8EFAD-6C77-4B57-858D-B1ABC7D3A0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5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Praeguseks on lisandunud ettevõtete loetellu ka </a:t>
            </a:r>
            <a:r>
              <a:rPr lang="et-EE" dirty="0" err="1"/>
              <a:t>Fibenol</a:t>
            </a:r>
            <a:r>
              <a:rPr lang="et-EE" dirty="0"/>
              <a:t> OÜ, mis kanti äriregistrisse 29.12.2020.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8EFAD-6C77-4B57-858D-B1ABC7D3A00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46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64DD-8543-46FA-98EC-2688834A13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9DF9E-0EDF-41C2-9A64-C47ED6951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86EB4E15-6716-4608-9CDD-3C29FF655B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6484" y="468000"/>
            <a:ext cx="1633385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49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sti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8198D-3ABF-4207-9E61-9040ECB641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997686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CD39-497E-4281-98B6-7AB29617F5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2821598"/>
            <a:ext cx="5157787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0CFA0-FD7D-4DFF-8285-DE9C94DDFC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997686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81980-7CA7-40CC-9E8C-E2CC362D211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612" y="2821598"/>
            <a:ext cx="5183188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EDB458-107A-4876-87BB-69FB81F7E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8200292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D9E63F43-5832-4BA0-99EC-2DFB8B195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6484" y="468000"/>
            <a:ext cx="1633385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22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pilt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6483" y="468000"/>
            <a:ext cx="1633387" cy="815843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9DA752A-A2B0-4B34-8538-E1331A6895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943100"/>
            <a:ext cx="4116265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isu kohatäide 2">
            <a:extLst>
              <a:ext uri="{FF2B5EF4-FFF2-40B4-BE49-F238E27FC236}">
                <a16:creationId xmlns:a16="http://schemas.microsoft.com/office/drawing/2014/main" id="{B9214274-5EED-4731-BAE8-5DBFE5E775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125" y="1943100"/>
            <a:ext cx="6161088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20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pilt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-1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6484" y="468000"/>
            <a:ext cx="1633385" cy="81584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9DA752A-A2B0-4B34-8538-E1331A6895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943100"/>
            <a:ext cx="4116265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4CDB810C-5431-4EC0-94A7-44BF7C4392F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125" y="1943100"/>
            <a:ext cx="6161088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156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6483" y="468000"/>
            <a:ext cx="1633387" cy="815843"/>
          </a:xfrm>
          <a:prstGeom prst="rect">
            <a:avLst/>
          </a:prstGeom>
        </p:spPr>
      </p:pic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0AB34D0-B3A1-4A8A-8FE8-F7659C6C59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73750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1" name="Teksti kohatäide 2">
            <a:extLst>
              <a:ext uri="{FF2B5EF4-FFF2-40B4-BE49-F238E27FC236}">
                <a16:creationId xmlns:a16="http://schemas.microsoft.com/office/drawing/2014/main" id="{23B01275-57FD-4A23-9152-159204260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3667" y="5867712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Lisage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7" name="Sisu kohatäide 4">
            <a:extLst>
              <a:ext uri="{FF2B5EF4-FFF2-40B4-BE49-F238E27FC236}">
                <a16:creationId xmlns:a16="http://schemas.microsoft.com/office/drawing/2014/main" id="{85E3949B-815C-442E-AA24-A14C20540DF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3667" y="1942856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8" name="Sisu kohatäide 4">
            <a:extLst>
              <a:ext uri="{FF2B5EF4-FFF2-40B4-BE49-F238E27FC236}">
                <a16:creationId xmlns:a16="http://schemas.microsoft.com/office/drawing/2014/main" id="{552C31B5-F62A-4EDD-BAD6-9FE40984414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199" y="1942855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833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lti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6484" y="468000"/>
            <a:ext cx="1633385" cy="815842"/>
          </a:xfrm>
          <a:prstGeom prst="rect">
            <a:avLst/>
          </a:prstGeom>
        </p:spPr>
      </p:pic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0AB34D0-B3A1-4A8A-8FE8-F7659C6C59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73750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Lisage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1" name="Teksti kohatäide 2">
            <a:extLst>
              <a:ext uri="{FF2B5EF4-FFF2-40B4-BE49-F238E27FC236}">
                <a16:creationId xmlns:a16="http://schemas.microsoft.com/office/drawing/2014/main" id="{23B01275-57FD-4A23-9152-159204260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3667" y="5867712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Lisage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0" name="Sisu kohatäide 4">
            <a:extLst>
              <a:ext uri="{FF2B5EF4-FFF2-40B4-BE49-F238E27FC236}">
                <a16:creationId xmlns:a16="http://schemas.microsoft.com/office/drawing/2014/main" id="{9E68A62E-51C9-40EB-A1A0-552142AE95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3667" y="1942856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2" name="Sisu kohatäide 4">
            <a:extLst>
              <a:ext uri="{FF2B5EF4-FFF2-40B4-BE49-F238E27FC236}">
                <a16:creationId xmlns:a16="http://schemas.microsoft.com/office/drawing/2014/main" id="{A46574CF-F450-4BAC-B71D-A2EAF3F6820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199" y="1942855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168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ti/joonist j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u kohatäide 3">
            <a:extLst>
              <a:ext uri="{FF2B5EF4-FFF2-40B4-BE49-F238E27FC236}">
                <a16:creationId xmlns:a16="http://schemas.microsoft.com/office/drawing/2014/main" id="{8553F907-BE94-4425-B378-00EF85BA1CD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5" name="Sisu kohatäide 3">
            <a:extLst>
              <a:ext uri="{FF2B5EF4-FFF2-40B4-BE49-F238E27FC236}">
                <a16:creationId xmlns:a16="http://schemas.microsoft.com/office/drawing/2014/main" id="{E42083A8-95B8-42E2-805F-CCE365EF0E6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6" name="Sisu kohatäide 3">
            <a:extLst>
              <a:ext uri="{FF2B5EF4-FFF2-40B4-BE49-F238E27FC236}">
                <a16:creationId xmlns:a16="http://schemas.microsoft.com/office/drawing/2014/main" id="{F6E9E510-B05B-4D40-808B-5EA7CA34BA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7" name="Sisu kohatäide 3">
            <a:extLst>
              <a:ext uri="{FF2B5EF4-FFF2-40B4-BE49-F238E27FC236}">
                <a16:creationId xmlns:a16="http://schemas.microsoft.com/office/drawing/2014/main" id="{C7CB8FA2-06DD-415F-9906-6ED10EDC791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0" y="3429000"/>
            <a:ext cx="6096000" cy="3429000"/>
          </a:xfrm>
          <a:noFill/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323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pi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8A99FC-17D3-43B0-9C0A-F8F6A7B58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2" y="0"/>
            <a:ext cx="7734300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AF70A102-6DDE-4480-8A6C-124FC809D0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6484" y="468000"/>
            <a:ext cx="1633385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20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64DD-8543-46FA-98EC-2688834A13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9DF9E-0EDF-41C2-9A64-C47ED6951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86EB4E15-6716-4608-9CDD-3C29FF655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6483" y="468000"/>
            <a:ext cx="1633387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4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tekst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FE34-CECB-4F19-9C31-18A466EEB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2" y="0"/>
            <a:ext cx="8118230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0364-4435-4352-A6D1-142D6189B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112" y="2017835"/>
            <a:ext cx="10490688" cy="415912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76E22C1-CDD9-45C8-A5C2-66F8AD208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6483" y="468000"/>
            <a:ext cx="1633387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8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tekst t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>
            <a:extLst>
              <a:ext uri="{FF2B5EF4-FFF2-40B4-BE49-F238E27FC236}">
                <a16:creationId xmlns:a16="http://schemas.microsoft.com/office/drawing/2014/main" id="{35380A04-F7E3-4519-AD4C-5E1425B17923}"/>
              </a:ext>
            </a:extLst>
          </p:cNvPr>
          <p:cNvSpPr/>
          <p:nvPr userDrawn="1"/>
        </p:nvSpPr>
        <p:spPr>
          <a:xfrm>
            <a:off x="0" y="0"/>
            <a:ext cx="12192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CFE34-CECB-4F19-9C31-18A466EEB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1" y="0"/>
            <a:ext cx="8135815" cy="1768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0364-4435-4352-A6D1-142D6189B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112" y="2017835"/>
            <a:ext cx="10490688" cy="415912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76E22C1-CDD9-45C8-A5C2-66F8AD208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6484" y="468000"/>
            <a:ext cx="1633385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79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tekst tume mustri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FE34-CECB-4F19-9C31-18A466EEB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1" y="0"/>
            <a:ext cx="8135815" cy="1768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0364-4435-4352-A6D1-142D6189B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112" y="2017835"/>
            <a:ext cx="10490688" cy="415912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76E22C1-CDD9-45C8-A5C2-66F8AD2084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6484" y="468000"/>
            <a:ext cx="1633385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41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tekstikasti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CBFF-728D-45F3-BBEB-078527BEE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23413"/>
            <a:ext cx="5181600" cy="39557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188AD-F07D-4AB2-8A94-F0E2D3EBB24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023413"/>
            <a:ext cx="5181600" cy="39557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86562F-AB3F-46FF-8F9F-1117E969E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8090388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07341EE1-3AC7-4544-B29E-EDF47DCF3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6483" y="468000"/>
            <a:ext cx="1633387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8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tekstikasti t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CBFF-728D-45F3-BBEB-078527BEE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F343B94A-FA31-419C-86D9-7226C86B2018}"/>
              </a:ext>
            </a:extLst>
          </p:cNvPr>
          <p:cNvSpPr/>
          <p:nvPr userDrawn="1"/>
        </p:nvSpPr>
        <p:spPr>
          <a:xfrm>
            <a:off x="0" y="0"/>
            <a:ext cx="12192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504563-DD08-41DB-9E1E-46D34567C5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0"/>
            <a:ext cx="8100646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215657BB-D60D-4A92-8D31-B84ED99FB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6484" y="468000"/>
            <a:ext cx="1633385" cy="81584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7F3EBF-F9D3-468D-942B-DBFD8DA7C1F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2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792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tekstikasti tume mustri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CBFF-728D-45F3-BBEB-078527BEE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504563-DD08-41DB-9E1E-46D34567C5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0"/>
            <a:ext cx="8100646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215657BB-D60D-4A92-8D31-B84ED99FBB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6484" y="468000"/>
            <a:ext cx="1633385" cy="81584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7F3EBF-F9D3-468D-942B-DBFD8DA7C1F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2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493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sti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8198D-3ABF-4207-9E61-9040ECB641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997686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CD39-497E-4281-98B6-7AB29617F5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2821598"/>
            <a:ext cx="5157787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0CFA0-FD7D-4DFF-8285-DE9C94DDFC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997686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81980-7CA7-40CC-9E8C-E2CC362D211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612" y="2821598"/>
            <a:ext cx="5183188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EDB458-107A-4876-87BB-69FB81F7E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"/>
            <a:ext cx="8200292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D9E63F43-5832-4BA0-99EC-2DFB8B1956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6483" y="468000"/>
            <a:ext cx="1633387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8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B445C-DE68-4E0E-B816-49898BF4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B24F0-4944-4A0A-B599-F0F8EB6D3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8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60" r:id="rId4"/>
    <p:sldLayoutId id="2147483667" r:id="rId5"/>
    <p:sldLayoutId id="2147483652" r:id="rId6"/>
    <p:sldLayoutId id="2147483661" r:id="rId7"/>
    <p:sldLayoutId id="2147483668" r:id="rId8"/>
    <p:sldLayoutId id="2147483653" r:id="rId9"/>
    <p:sldLayoutId id="2147483662" r:id="rId10"/>
    <p:sldLayoutId id="2147483656" r:id="rId11"/>
    <p:sldLayoutId id="2147483663" r:id="rId12"/>
    <p:sldLayoutId id="2147483664" r:id="rId13"/>
    <p:sldLayoutId id="2147483665" r:id="rId14"/>
    <p:sldLayoutId id="2147483666" r:id="rId15"/>
    <p:sldLayoutId id="214748365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FB393E18-448C-4B0B-9CD4-1F5CD580D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4000" b="1" i="0" u="none" strike="noStrike" baseline="0" dirty="0">
                <a:solidFill>
                  <a:srgbClr val="FFFFFF"/>
                </a:solidFill>
                <a:latin typeface="ChambersSansPro-Bold"/>
              </a:rPr>
              <a:t>KOHALIKE RESSURSSIDE VÄÄRINDAMINE</a:t>
            </a:r>
            <a:br>
              <a:rPr lang="et-EE" sz="4000" b="1" i="0" u="none" strike="noStrike" baseline="0" dirty="0">
                <a:solidFill>
                  <a:srgbClr val="FFFFFF"/>
                </a:solidFill>
                <a:latin typeface="ChambersSansPro-Bold"/>
              </a:rPr>
            </a:br>
            <a:r>
              <a:rPr lang="et-EE" sz="8000" b="1" i="0" u="none" strike="noStrike" baseline="0" dirty="0">
                <a:solidFill>
                  <a:srgbClr val="FFFFFF"/>
                </a:solidFill>
                <a:latin typeface="ChambersSansPro-Bold"/>
              </a:rPr>
              <a:t>PUIT</a:t>
            </a:r>
            <a:endParaRPr lang="en-GB" dirty="0"/>
          </a:p>
        </p:txBody>
      </p:sp>
      <p:sp>
        <p:nvSpPr>
          <p:cNvPr id="7" name="Alapealkiri 6">
            <a:extLst>
              <a:ext uri="{FF2B5EF4-FFF2-40B4-BE49-F238E27FC236}">
                <a16:creationId xmlns:a16="http://schemas.microsoft.com/office/drawing/2014/main" id="{773323BB-FD99-4FAD-8279-43691CAD3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i-FI" sz="3200" b="1" i="0" u="none" strike="noStrike" baseline="0" dirty="0" err="1">
                <a:solidFill>
                  <a:srgbClr val="FFFFFF"/>
                </a:solidFill>
                <a:latin typeface="ChambersSansPro-Bold"/>
              </a:rPr>
              <a:t>Teadus</a:t>
            </a:r>
            <a:r>
              <a:rPr lang="fi-FI" sz="3200" b="1" i="0" u="none" strike="noStrike" baseline="0" dirty="0">
                <a:solidFill>
                  <a:srgbClr val="FFFFFF"/>
                </a:solidFill>
                <a:latin typeface="ChambersSansPro-Bold"/>
              </a:rPr>
              <a:t>- ja </a:t>
            </a:r>
            <a:r>
              <a:rPr lang="fi-FI" sz="3200" b="1" i="0" u="none" strike="noStrike" baseline="0" dirty="0" err="1">
                <a:solidFill>
                  <a:srgbClr val="FFFFFF"/>
                </a:solidFill>
                <a:latin typeface="ChambersSansPro-Bold"/>
              </a:rPr>
              <a:t>arendustegevuse</a:t>
            </a:r>
            <a:r>
              <a:rPr lang="fi-FI" sz="3200" b="1" i="0" u="none" strike="noStrike" baseline="0" dirty="0">
                <a:solidFill>
                  <a:srgbClr val="FFFFFF"/>
                </a:solidFill>
                <a:latin typeface="ChambersSansPro-Bold"/>
              </a:rPr>
              <a:t>, </a:t>
            </a:r>
            <a:r>
              <a:rPr lang="fi-FI" sz="3200" b="1" i="0" u="none" strike="noStrike" baseline="0" dirty="0" err="1">
                <a:solidFill>
                  <a:srgbClr val="FFFFFF"/>
                </a:solidFill>
                <a:latin typeface="ChambersSansPro-Bold"/>
              </a:rPr>
              <a:t>innovatsiooni</a:t>
            </a:r>
            <a:r>
              <a:rPr lang="fi-FI" sz="3200" b="1" i="0" u="none" strike="noStrike" baseline="0" dirty="0">
                <a:solidFill>
                  <a:srgbClr val="FFFFFF"/>
                </a:solidFill>
                <a:latin typeface="ChambersSansPro-Bold"/>
              </a:rPr>
              <a:t> </a:t>
            </a:r>
            <a:r>
              <a:rPr lang="fi-FI" sz="3200" b="1" i="0" u="none" strike="noStrike" baseline="0" dirty="0" err="1">
                <a:solidFill>
                  <a:srgbClr val="FFFFFF"/>
                </a:solidFill>
                <a:latin typeface="ChambersSansPro-Bold"/>
              </a:rPr>
              <a:t>ning</a:t>
            </a:r>
            <a:br>
              <a:rPr lang="fi-FI" sz="3200" b="1" i="0" u="none" strike="noStrike" baseline="0" dirty="0">
                <a:solidFill>
                  <a:srgbClr val="FFFFFF"/>
                </a:solidFill>
                <a:latin typeface="ChambersSansPro-Bold"/>
              </a:rPr>
            </a:br>
            <a:r>
              <a:rPr lang="et-EE" sz="3200" b="1" i="0" u="none" strike="noStrike" baseline="0" dirty="0">
                <a:solidFill>
                  <a:srgbClr val="FFFFFF"/>
                </a:solidFill>
                <a:latin typeface="ChambersSansPro-Bold"/>
              </a:rPr>
              <a:t>ettevõtluse (TAIE) arengukava</a:t>
            </a:r>
            <a:br>
              <a:rPr lang="et-EE" sz="3200" b="1" i="0" u="none" strike="noStrike" baseline="0" dirty="0">
                <a:solidFill>
                  <a:srgbClr val="FFFFFF"/>
                </a:solidFill>
                <a:latin typeface="ChambersSansPro-Bold"/>
              </a:rPr>
            </a:br>
            <a:r>
              <a:rPr lang="et-EE" sz="3200" b="1" i="0" u="none" strike="noStrike" baseline="0" dirty="0">
                <a:solidFill>
                  <a:srgbClr val="FFFFFF"/>
                </a:solidFill>
                <a:latin typeface="ChambersSansPro-Bold"/>
              </a:rPr>
              <a:t>2021–2035</a:t>
            </a:r>
            <a:br>
              <a:rPr lang="et-EE" sz="3200" b="1" i="0" u="none" strike="noStrike" baseline="0" dirty="0">
                <a:solidFill>
                  <a:srgbClr val="FFFFFF"/>
                </a:solidFill>
                <a:latin typeface="ChambersSansPro-Bold"/>
              </a:rPr>
            </a:br>
            <a:r>
              <a:rPr lang="fi-FI" sz="3200" b="1" i="0" u="none" strike="noStrike" baseline="0" dirty="0" err="1">
                <a:solidFill>
                  <a:srgbClr val="FFFFFF"/>
                </a:solidFill>
                <a:latin typeface="ChambersSansPro-Bold"/>
              </a:rPr>
              <a:t>Fookusvaldkonna</a:t>
            </a:r>
            <a:r>
              <a:rPr lang="fi-FI" sz="3200" b="1" i="0" u="none" strike="noStrike" baseline="0" dirty="0">
                <a:solidFill>
                  <a:srgbClr val="FFFFFF"/>
                </a:solidFill>
                <a:latin typeface="ChambersSansPro-Bold"/>
              </a:rPr>
              <a:t> </a:t>
            </a:r>
            <a:r>
              <a:rPr lang="fi-FI" sz="3200" b="1" i="0" u="none" strike="noStrike" baseline="0" dirty="0" err="1">
                <a:solidFill>
                  <a:srgbClr val="FFFFFF"/>
                </a:solidFill>
                <a:latin typeface="ChambersSansPro-Bold"/>
              </a:rPr>
              <a:t>teekaart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5892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AD0CA58C-06D5-4A95-BC08-B3BA4622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Puidusektori majanduslik mõõde 2014-2020</a:t>
            </a:r>
            <a:endParaRPr lang="en-GB" dirty="0"/>
          </a:p>
        </p:txBody>
      </p:sp>
      <p:sp>
        <p:nvSpPr>
          <p:cNvPr id="7" name="Sisu kohatäide 6">
            <a:extLst>
              <a:ext uri="{FF2B5EF4-FFF2-40B4-BE49-F238E27FC236}">
                <a16:creationId xmlns:a16="http://schemas.microsoft.com/office/drawing/2014/main" id="{76F1FCF6-7564-4D13-968D-4FDF96A2B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solidFill>
                  <a:schemeClr val="bg1"/>
                </a:solidFill>
              </a:rPr>
              <a:t>3,5% ettevõtluses hõivatute koguarvust</a:t>
            </a:r>
          </a:p>
          <a:p>
            <a:r>
              <a:rPr lang="et-EE" dirty="0">
                <a:solidFill>
                  <a:schemeClr val="bg1"/>
                </a:solidFill>
              </a:rPr>
              <a:t>4% ettevõtluse lisandväärtusest</a:t>
            </a:r>
          </a:p>
          <a:p>
            <a:r>
              <a:rPr lang="et-EE" dirty="0">
                <a:solidFill>
                  <a:schemeClr val="bg1"/>
                </a:solidFill>
              </a:rPr>
              <a:t>17% Eesti ekspordist</a:t>
            </a:r>
          </a:p>
          <a:p>
            <a:r>
              <a:rPr lang="et-EE" dirty="0">
                <a:solidFill>
                  <a:schemeClr val="bg1"/>
                </a:solidFill>
              </a:rPr>
              <a:t>1000 ettevõtet valdkonnas</a:t>
            </a:r>
          </a:p>
          <a:p>
            <a:r>
              <a:rPr lang="et-EE" dirty="0">
                <a:solidFill>
                  <a:schemeClr val="bg1"/>
                </a:solidFill>
              </a:rPr>
              <a:t>15000 töötajat valdkonnas</a:t>
            </a:r>
          </a:p>
          <a:p>
            <a:r>
              <a:rPr lang="et-EE" dirty="0">
                <a:solidFill>
                  <a:schemeClr val="bg1"/>
                </a:solidFill>
              </a:rPr>
              <a:t>Eelkõige puidu mehhaaniline väärindamine (mööbel, ehitus jne)</a:t>
            </a:r>
          </a:p>
          <a:p>
            <a:r>
              <a:rPr lang="et-EE" dirty="0">
                <a:solidFill>
                  <a:schemeClr val="bg1"/>
                </a:solidFill>
              </a:rPr>
              <a:t>Keemiline väärindamine praktiliselt puudub</a:t>
            </a:r>
          </a:p>
          <a:p>
            <a:r>
              <a:rPr lang="et-EE" dirty="0">
                <a:solidFill>
                  <a:schemeClr val="bg1"/>
                </a:solidFill>
              </a:rPr>
              <a:t>Estonian Cell AS ja Horizon Tselluloosi ja Paberi 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19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u kohatäide 2">
            <a:extLst>
              <a:ext uri="{FF2B5EF4-FFF2-40B4-BE49-F238E27FC236}">
                <a16:creationId xmlns:a16="http://schemas.microsoft.com/office/drawing/2014/main" id="{A46833E9-E0FE-57D6-2246-2A43AFA538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4000" y="3494653"/>
            <a:ext cx="5181600" cy="3016221"/>
          </a:xfrm>
        </p:spPr>
      </p:pic>
      <p:sp>
        <p:nvSpPr>
          <p:cNvPr id="7" name="Pealkiri 11">
            <a:extLst>
              <a:ext uri="{FF2B5EF4-FFF2-40B4-BE49-F238E27FC236}">
                <a16:creationId xmlns:a16="http://schemas.microsoft.com/office/drawing/2014/main" id="{AB2242E1-5D5E-3DB9-762A-00FD25BE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Eelisarendatavad suunad</a:t>
            </a:r>
            <a:endParaRPr lang="en-GB" dirty="0"/>
          </a:p>
        </p:txBody>
      </p:sp>
      <p:sp>
        <p:nvSpPr>
          <p:cNvPr id="6" name="Sisu kohatäide 3">
            <a:extLst>
              <a:ext uri="{FF2B5EF4-FFF2-40B4-BE49-F238E27FC236}">
                <a16:creationId xmlns:a16="http://schemas.microsoft.com/office/drawing/2014/main" id="{A948C55E-E9E6-3AA4-26F7-2150AB2DC2A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2" y="3494653"/>
            <a:ext cx="5181600" cy="3016222"/>
          </a:xfrm>
        </p:spPr>
        <p:txBody>
          <a:bodyPr>
            <a:normAutofit lnSpcReduction="10000"/>
          </a:bodyPr>
          <a:lstStyle/>
          <a:p>
            <a:r>
              <a:rPr lang="et-EE" b="1" dirty="0">
                <a:solidFill>
                  <a:schemeClr val="accent1"/>
                </a:solidFill>
              </a:rPr>
              <a:t>Kõige olulisem arenguvaldkond: Puidu keemiline ja molekulaarne väärindamine</a:t>
            </a:r>
          </a:p>
          <a:p>
            <a:r>
              <a:rPr lang="et-EE" dirty="0">
                <a:solidFill>
                  <a:schemeClr val="accent1"/>
                </a:solidFill>
              </a:rPr>
              <a:t>Teaduspõhine metsakasvatus</a:t>
            </a:r>
          </a:p>
          <a:p>
            <a:r>
              <a:rPr lang="et-EE" dirty="0">
                <a:solidFill>
                  <a:schemeClr val="accent1"/>
                </a:solidFill>
              </a:rPr>
              <a:t>Puidu mehaaniline väärindamine</a:t>
            </a:r>
          </a:p>
          <a:p>
            <a:r>
              <a:rPr lang="et-EE" dirty="0">
                <a:solidFill>
                  <a:schemeClr val="accent3"/>
                </a:solidFill>
              </a:rPr>
              <a:t>Puidu kui teisese toorme ja puidujäätmete väärindamine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1B0D91-65A5-1A5E-904F-70CEA69D41F1}"/>
              </a:ext>
            </a:extLst>
          </p:cNvPr>
          <p:cNvSpPr txBox="1"/>
          <p:nvPr/>
        </p:nvSpPr>
        <p:spPr>
          <a:xfrm>
            <a:off x="204952" y="2191407"/>
            <a:ext cx="11666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>
                <a:solidFill>
                  <a:schemeClr val="bg1"/>
                </a:solidFill>
              </a:rPr>
              <a:t>Valdkond hõlmab kogu puitmaterjali väärtusahelat puu kasvamisest kuni lõpptoote valmimise ja turustamiseni. </a:t>
            </a:r>
          </a:p>
        </p:txBody>
      </p:sp>
    </p:spTree>
    <p:extLst>
      <p:ext uri="{BB962C8B-B14F-4D97-AF65-F5344CB8AC3E}">
        <p14:creationId xmlns:p14="http://schemas.microsoft.com/office/powerpoint/2010/main" val="558569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alkiri 11">
            <a:extLst>
              <a:ext uri="{FF2B5EF4-FFF2-40B4-BE49-F238E27FC236}">
                <a16:creationId xmlns:a16="http://schemas.microsoft.com/office/drawing/2014/main" id="{AE5A19E1-A9DD-45FA-A10D-910F7908A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Puidu keemiline ja molekulaarne väärindamine</a:t>
            </a:r>
            <a:endParaRPr lang="en-GB" dirty="0"/>
          </a:p>
        </p:txBody>
      </p:sp>
      <p:pic>
        <p:nvPicPr>
          <p:cNvPr id="5" name="Pilt 4" descr="Abstract background of glass molecules">
            <a:extLst>
              <a:ext uri="{FF2B5EF4-FFF2-40B4-BE49-F238E27FC236}">
                <a16:creationId xmlns:a16="http://schemas.microsoft.com/office/drawing/2014/main" id="{A8B04509-46B3-E325-D8AA-4A075B265D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00604" y="1540597"/>
            <a:ext cx="9691396" cy="5451410"/>
          </a:xfrm>
          <a:prstGeom prst="rect">
            <a:avLst/>
          </a:prstGeom>
          <a:effectLst/>
        </p:spPr>
      </p:pic>
      <p:sp>
        <p:nvSpPr>
          <p:cNvPr id="14" name="Sisu kohatäide 13">
            <a:extLst>
              <a:ext uri="{FF2B5EF4-FFF2-40B4-BE49-F238E27FC236}">
                <a16:creationId xmlns:a16="http://schemas.microsoft.com/office/drawing/2014/main" id="{DC869A98-EB91-4259-80F5-F26FEF968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494170"/>
            <a:ext cx="6374363" cy="3996251"/>
          </a:xfrm>
          <a:gradFill>
            <a:gsLst>
              <a:gs pos="0">
                <a:schemeClr val="bg1">
                  <a:alpha val="0"/>
                </a:schemeClr>
              </a:gs>
              <a:gs pos="83000">
                <a:schemeClr val="bg1">
                  <a:lumMod val="45000"/>
                  <a:lumOff val="55000"/>
                  <a:alpha val="75000"/>
                </a:schemeClr>
              </a:gs>
              <a:gs pos="100000">
                <a:schemeClr val="bg1">
                  <a:lumMod val="30000"/>
                  <a:lumOff val="70000"/>
                  <a:alpha val="90000"/>
                </a:schemeClr>
              </a:gs>
            </a:gsLst>
            <a:lin ang="0" scaled="0"/>
          </a:gradFill>
          <a:effectLst>
            <a:softEdge rad="419100"/>
          </a:effectLst>
        </p:spPr>
        <p:txBody>
          <a:bodyPr/>
          <a:lstStyle/>
          <a:p>
            <a:pPr algn="l"/>
            <a:endParaRPr lang="et-EE" sz="1800" b="0" i="0" u="none" strike="noStrike" baseline="0" dirty="0">
              <a:latin typeface="Roboto-Light"/>
            </a:endParaRPr>
          </a:p>
          <a:p>
            <a:pPr algn="l"/>
            <a:r>
              <a:rPr lang="et-EE" sz="1800" b="0" i="0" u="none" strike="noStrike" baseline="0" dirty="0">
                <a:latin typeface="Roboto-Light"/>
              </a:rPr>
              <a:t>selge majanduslik mõju kogu puidu väärindamise väärtusahelale, sest selle kaudu saab jõuliselt tõsta kogu sektori lisandväärtust;</a:t>
            </a:r>
          </a:p>
          <a:p>
            <a:pPr algn="l"/>
            <a:r>
              <a:rPr lang="et-EE" sz="1800" b="0" i="0" u="none" strike="noStrike" baseline="0" dirty="0">
                <a:latin typeface="Roboto-Light"/>
              </a:rPr>
              <a:t>võimalus väärtusahela pikendamiseni lõpptoodeteks;</a:t>
            </a:r>
          </a:p>
          <a:p>
            <a:pPr algn="l"/>
            <a:r>
              <a:rPr lang="et-EE" sz="1800" b="0" i="0" u="none" strike="noStrike" baseline="0" dirty="0">
                <a:latin typeface="Roboto-Light"/>
              </a:rPr>
              <a:t>kõrge lisandväärtust ja ekspordivõimalus;</a:t>
            </a:r>
          </a:p>
          <a:p>
            <a:pPr algn="l"/>
            <a:r>
              <a:rPr lang="et-EE" sz="1800" b="0" i="0" u="none" strike="noStrike" baseline="0" dirty="0">
                <a:latin typeface="Roboto-Light"/>
              </a:rPr>
              <a:t>ressursisõltumatust fossiilse päritoluga toorme ja materjalide asendamisel.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5CCA7F15-C36C-43E5-B91D-2E0632AA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Toetatavad tegevused </a:t>
            </a:r>
            <a:endParaRPr lang="en-GB" dirty="0"/>
          </a:p>
        </p:txBody>
      </p:sp>
      <p:sp>
        <p:nvSpPr>
          <p:cNvPr id="5" name="Sisu kohatäide 4">
            <a:extLst>
              <a:ext uri="{FF2B5EF4-FFF2-40B4-BE49-F238E27FC236}">
                <a16:creationId xmlns:a16="http://schemas.microsoft.com/office/drawing/2014/main" id="{A6BD32B7-4111-4EBC-A1AB-90BFBC897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2" y="2017835"/>
            <a:ext cx="9077047" cy="4159128"/>
          </a:xfrm>
        </p:spPr>
        <p:txBody>
          <a:bodyPr>
            <a:normAutofit lnSpcReduction="10000"/>
          </a:bodyPr>
          <a:lstStyle/>
          <a:p>
            <a:r>
              <a:rPr lang="et-EE" dirty="0"/>
              <a:t>Valdkonna teadusvõimekuse kasv</a:t>
            </a:r>
          </a:p>
          <a:p>
            <a:r>
              <a:rPr lang="et-EE" dirty="0"/>
              <a:t>Teadustulemuste ja loodud tehnoloogiate kasutuselevõtt</a:t>
            </a:r>
          </a:p>
          <a:p>
            <a:r>
              <a:rPr lang="et-EE" dirty="0"/>
              <a:t>Testimise võimaluste ja </a:t>
            </a:r>
            <a:r>
              <a:rPr lang="et-EE" dirty="0" err="1"/>
              <a:t>keskkonade</a:t>
            </a:r>
            <a:r>
              <a:rPr lang="et-EE" dirty="0"/>
              <a:t> arendamine</a:t>
            </a:r>
          </a:p>
          <a:p>
            <a:r>
              <a:rPr lang="et-EE" dirty="0"/>
              <a:t>Teadlaste ja inseneride järel- ja juurdekasvu tagamine</a:t>
            </a:r>
          </a:p>
          <a:p>
            <a:r>
              <a:rPr lang="et-EE" dirty="0"/>
              <a:t>Teadmussiirde arendamine</a:t>
            </a:r>
          </a:p>
          <a:p>
            <a:pPr lvl="1"/>
            <a:r>
              <a:rPr lang="et-EE" dirty="0"/>
              <a:t>Laiem koostöö TA asutuste, ettevõtjate ja avaliku sektori vahel</a:t>
            </a:r>
          </a:p>
          <a:p>
            <a:pPr lvl="1"/>
            <a:r>
              <a:rPr lang="et-EE" dirty="0"/>
              <a:t>Rahvusvaheline koostöö</a:t>
            </a:r>
          </a:p>
          <a:p>
            <a:pPr lvl="1"/>
            <a:r>
              <a:rPr lang="et-EE" dirty="0"/>
              <a:t>Tööstussümbioos (ühe tööstuse kõrvalsaadus = teise tooraine)</a:t>
            </a:r>
          </a:p>
          <a:p>
            <a:r>
              <a:rPr lang="et-EE" dirty="0"/>
              <a:t>Investeeringute ja ekspordi edendamine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97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9878FB08-8186-6CB9-425E-9A2BBBBE2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68" r="-164" b="665"/>
          <a:stretch/>
        </p:blipFill>
        <p:spPr>
          <a:xfrm>
            <a:off x="4764665" y="240525"/>
            <a:ext cx="4927461" cy="6531750"/>
          </a:xfrm>
          <a:prstGeom prst="rect">
            <a:avLst/>
          </a:prstGeom>
        </p:spPr>
      </p:pic>
      <p:sp>
        <p:nvSpPr>
          <p:cNvPr id="7" name="Pealkiri 6">
            <a:extLst>
              <a:ext uri="{FF2B5EF4-FFF2-40B4-BE49-F238E27FC236}">
                <a16:creationId xmlns:a16="http://schemas.microsoft.com/office/drawing/2014/main" id="{52125688-EF64-D937-107A-56680737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9331"/>
            <a:ext cx="6843086" cy="1800000"/>
          </a:xfrm>
          <a:solidFill>
            <a:schemeClr val="accent1"/>
          </a:solidFill>
        </p:spPr>
        <p:txBody>
          <a:bodyPr/>
          <a:lstStyle/>
          <a:p>
            <a:r>
              <a:rPr lang="et-EE" dirty="0"/>
              <a:t>Võtmetegevused valdkonna arendamisel</a:t>
            </a:r>
          </a:p>
        </p:txBody>
      </p:sp>
    </p:spTree>
    <p:extLst>
      <p:ext uri="{BB962C8B-B14F-4D97-AF65-F5344CB8AC3E}">
        <p14:creationId xmlns:p14="http://schemas.microsoft.com/office/powerpoint/2010/main" val="3860438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ühm 8">
            <a:extLst>
              <a:ext uri="{FF2B5EF4-FFF2-40B4-BE49-F238E27FC236}">
                <a16:creationId xmlns:a16="http://schemas.microsoft.com/office/drawing/2014/main" id="{0C16C452-BE62-939A-1388-8665FAE7DAA8}"/>
              </a:ext>
            </a:extLst>
          </p:cNvPr>
          <p:cNvGrpSpPr/>
          <p:nvPr/>
        </p:nvGrpSpPr>
        <p:grpSpPr>
          <a:xfrm>
            <a:off x="6252288" y="1828799"/>
            <a:ext cx="5034557" cy="5011201"/>
            <a:chOff x="4610099" y="1828799"/>
            <a:chExt cx="5034557" cy="5011201"/>
          </a:xfrm>
        </p:grpSpPr>
        <p:pic>
          <p:nvPicPr>
            <p:cNvPr id="8" name="Pilt 7">
              <a:extLst>
                <a:ext uri="{FF2B5EF4-FFF2-40B4-BE49-F238E27FC236}">
                  <a16:creationId xmlns:a16="http://schemas.microsoft.com/office/drawing/2014/main" id="{ED6B2A23-58F9-D2D1-EEC2-EC062D9DD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2933" y="1828799"/>
              <a:ext cx="1957124" cy="3014155"/>
            </a:xfrm>
            <a:prstGeom prst="rect">
              <a:avLst/>
            </a:prstGeom>
          </p:spPr>
        </p:pic>
        <p:pic>
          <p:nvPicPr>
            <p:cNvPr id="3" name="Pilt 2">
              <a:extLst>
                <a:ext uri="{FF2B5EF4-FFF2-40B4-BE49-F238E27FC236}">
                  <a16:creationId xmlns:a16="http://schemas.microsoft.com/office/drawing/2014/main" id="{F15D4640-CC7B-E445-DA83-DCADA34EBD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404" b="299"/>
            <a:stretch/>
          </p:blipFill>
          <p:spPr>
            <a:xfrm>
              <a:off x="4610099" y="2160000"/>
              <a:ext cx="5034557" cy="4680000"/>
            </a:xfrm>
            <a:prstGeom prst="rect">
              <a:avLst/>
            </a:prstGeom>
          </p:spPr>
        </p:pic>
      </p:grpSp>
      <p:pic>
        <p:nvPicPr>
          <p:cNvPr id="11" name="Pilt 10">
            <a:extLst>
              <a:ext uri="{FF2B5EF4-FFF2-40B4-BE49-F238E27FC236}">
                <a16:creationId xmlns:a16="http://schemas.microsoft.com/office/drawing/2014/main" id="{59A05EEF-CC25-118C-FF76-B4D0000A9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" y="2276475"/>
            <a:ext cx="5931796" cy="405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49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D9CC183E-2AFA-697D-49E3-CC9BEFF7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Kuidas mõõdetakse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998AB3A-78D6-D546-2FE7-8FEC8D11F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712392"/>
              </p:ext>
            </p:extLst>
          </p:nvPr>
        </p:nvGraphicFramePr>
        <p:xfrm>
          <a:off x="972207" y="1896767"/>
          <a:ext cx="10247586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6967">
                  <a:extLst>
                    <a:ext uri="{9D8B030D-6E8A-4147-A177-3AD203B41FA5}">
                      <a16:colId xmlns:a16="http://schemas.microsoft.com/office/drawing/2014/main" val="3365535827"/>
                    </a:ext>
                  </a:extLst>
                </a:gridCol>
                <a:gridCol w="4560619">
                  <a:extLst>
                    <a:ext uri="{9D8B030D-6E8A-4147-A177-3AD203B41FA5}">
                      <a16:colId xmlns:a16="http://schemas.microsoft.com/office/drawing/2014/main" val="900997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Mõõdik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Selgitus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4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Ettevõtete TA kulutused (eurodes)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Peegeldab valdkonna</a:t>
                      </a:r>
                    </a:p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ettevõtete teadusmahukust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3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Ettevõtete lisandväärtuse kasv töötaja kohta (tuhandetes</a:t>
                      </a:r>
                    </a:p>
                    <a:p>
                      <a:r>
                        <a:rPr lang="et-EE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eurodes)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Töötaja kohta loodud keskmine majanduslik</a:t>
                      </a:r>
                    </a:p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lisandväärtus on valdkonna majanduskasvu</a:t>
                      </a:r>
                    </a:p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peegeldaja.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62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Eksport töötaja kohta (eurodes)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Peegeldab valdkonna ettevõtete rahvusvahelist</a:t>
                      </a:r>
                    </a:p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konkurentsivõimet</a:t>
                      </a:r>
                      <a:endParaRPr lang="et-EE" dirty="0"/>
                    </a:p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79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investeeringud mittemateriaalsesse põhivarasse</a:t>
                      </a:r>
                    </a:p>
                    <a:p>
                      <a:r>
                        <a:rPr lang="et-EE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(tuhat eurot)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Peegeldab valdkonna ettevõtete konkurentsivõimet</a:t>
                      </a:r>
                      <a:endParaRPr lang="et-EE" dirty="0"/>
                    </a:p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105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26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D9CC183E-2AFA-697D-49E3-CC9BEFF7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Kuidas mõõdetakse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998AB3A-78D6-D546-2FE7-8FEC8D11F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647584"/>
              </p:ext>
            </p:extLst>
          </p:nvPr>
        </p:nvGraphicFramePr>
        <p:xfrm>
          <a:off x="1253358" y="1902479"/>
          <a:ext cx="9958552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933">
                  <a:extLst>
                    <a:ext uri="{9D8B030D-6E8A-4147-A177-3AD203B41FA5}">
                      <a16:colId xmlns:a16="http://schemas.microsoft.com/office/drawing/2014/main" val="3365535827"/>
                    </a:ext>
                  </a:extLst>
                </a:gridCol>
                <a:gridCol w="4560619">
                  <a:extLst>
                    <a:ext uri="{9D8B030D-6E8A-4147-A177-3AD203B41FA5}">
                      <a16:colId xmlns:a16="http://schemas.microsoft.com/office/drawing/2014/main" val="900997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Mõõdik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Selgitus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4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 maailmas enimtsiteeritud teadusartikli hulka kuuluvate Eesti artiklite osakaal valdkonnas (%)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Peegeldab valdkonna teaduse tipptaset ja vaadet, et rakendusteni jõudmine eeldab tipptasemel alusteadust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3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Era- ja avaliku sektori </a:t>
                      </a:r>
                      <a:r>
                        <a:rPr lang="et-EE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ühispublikatsioonid</a:t>
                      </a:r>
                      <a:r>
                        <a:rPr lang="et-EE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(%)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Peegeldab valdkonnas toimuvat koostööd avaliku ja erasektori vahel, ettevõtluse TA-küpsust ja innovatsioonisüsteemi avatust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62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Teadusasutuste lepingulise koostöö maht ettevõtetega (eurodes)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Peegeldab teaduse mõjukust ja teadmussiirde</a:t>
                      </a:r>
                    </a:p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toimimist, </a:t>
                      </a:r>
                      <a:r>
                        <a:rPr lang="et-E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TA-alast</a:t>
                      </a:r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koostööd erasektoriga, TA teenuste ettevõtetele müügi mahtu/mahu kasvu.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79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Valdkonna noorteadlaste (alla 35 a) suhtarv vanematesse teadlastesse (35 a ja vanemad)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TA-spetsialistide järel- ja juurdekasvu peegeldaja, valdkonna elujõulisus ja jätkusuutlikkus vanuselise struktuuri kontekstis.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105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389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D9CC183E-2AFA-697D-49E3-CC9BEFF7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Kuidas mõõdetakse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998AB3A-78D6-D546-2FE7-8FEC8D11F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7788"/>
              </p:ext>
            </p:extLst>
          </p:nvPr>
        </p:nvGraphicFramePr>
        <p:xfrm>
          <a:off x="1253358" y="1902479"/>
          <a:ext cx="995855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933">
                  <a:extLst>
                    <a:ext uri="{9D8B030D-6E8A-4147-A177-3AD203B41FA5}">
                      <a16:colId xmlns:a16="http://schemas.microsoft.com/office/drawing/2014/main" val="3365535827"/>
                    </a:ext>
                  </a:extLst>
                </a:gridCol>
                <a:gridCol w="4560619">
                  <a:extLst>
                    <a:ext uri="{9D8B030D-6E8A-4147-A177-3AD203B41FA5}">
                      <a16:colId xmlns:a16="http://schemas.microsoft.com/office/drawing/2014/main" val="900997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Mõõdik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Selgitus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4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Doktorantide ja kaitstud doktorikraadide arv valdkonnas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teadlaste ja inseneride arvu kasv erasektoris</a:t>
                      </a:r>
                    </a:p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üks TAIE arengukava siht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3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Eesti patenditaotluse arv valdkonnas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Patenditaotlused peegeldavad paremini teadmussiirde alast aktiivsust valdkonnas.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626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651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alkiri 11">
            <a:extLst>
              <a:ext uri="{FF2B5EF4-FFF2-40B4-BE49-F238E27FC236}">
                <a16:creationId xmlns:a16="http://schemas.microsoft.com/office/drawing/2014/main" id="{682B4F62-B255-4E06-A620-F54F363DD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Lisainfo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176E7-D732-0828-B25C-A14653CA1C90}"/>
              </a:ext>
            </a:extLst>
          </p:cNvPr>
          <p:cNvSpPr txBox="1"/>
          <p:nvPr/>
        </p:nvSpPr>
        <p:spPr>
          <a:xfrm>
            <a:off x="3095625" y="2971800"/>
            <a:ext cx="6000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0" dirty="0"/>
              <a:t>WWW.TAIE.EE</a:t>
            </a:r>
          </a:p>
        </p:txBody>
      </p:sp>
    </p:spTree>
    <p:extLst>
      <p:ext uri="{BB962C8B-B14F-4D97-AF65-F5344CB8AC3E}">
        <p14:creationId xmlns:p14="http://schemas.microsoft.com/office/powerpoint/2010/main" val="65193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E7FED8C1-B341-4701-9928-1B56A858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TAIE ARENGUKAVA</a:t>
            </a:r>
            <a:endParaRPr lang="en-GB" dirty="0"/>
          </a:p>
        </p:txBody>
      </p:sp>
      <p:sp>
        <p:nvSpPr>
          <p:cNvPr id="7" name="Sisu kohatäide 6">
            <a:extLst>
              <a:ext uri="{FF2B5EF4-FFF2-40B4-BE49-F238E27FC236}">
                <a16:creationId xmlns:a16="http://schemas.microsoft.com/office/drawing/2014/main" id="{1C144A8F-CF4A-48AC-9479-2C29A47E5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1" y="2012996"/>
            <a:ext cx="10490688" cy="4159128"/>
          </a:xfrm>
        </p:spPr>
        <p:txBody>
          <a:bodyPr/>
          <a:lstStyle/>
          <a:p>
            <a:pPr marL="0" indent="0">
              <a:buNone/>
            </a:pPr>
            <a:r>
              <a:rPr lang="et-EE" dirty="0" err="1">
                <a:solidFill>
                  <a:schemeClr val="tx1"/>
                </a:solidFill>
              </a:rPr>
              <a:t>abariigi</a:t>
            </a:r>
            <a:r>
              <a:rPr lang="et-EE" dirty="0">
                <a:solidFill>
                  <a:schemeClr val="tx1"/>
                </a:solidFill>
              </a:rPr>
              <a:t> Valitsus kinnitas arengukava 15.07.2021</a:t>
            </a:r>
          </a:p>
          <a:p>
            <a:pPr marL="0" indent="0">
              <a:buNone/>
            </a:pPr>
            <a:endParaRPr lang="et-EE" dirty="0">
              <a:solidFill>
                <a:schemeClr val="tx1"/>
              </a:solidFill>
            </a:endParaRPr>
          </a:p>
          <a:p>
            <a:r>
              <a:rPr lang="et-EE" b="1" dirty="0">
                <a:solidFill>
                  <a:schemeClr val="accent1"/>
                </a:solidFill>
                <a:latin typeface="Roboto" panose="02000000000000000000" pitchFamily="2" charset="0"/>
              </a:rPr>
              <a:t>K</a:t>
            </a:r>
            <a:r>
              <a:rPr lang="et-EE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oondab ühte dokumenti teadus- ja arendustegevuse, innovatsiooni ning ettevõtluse arendamisega seonduvad sihid ja tegevussuunad järgmiseks 15 aastaks. </a:t>
            </a:r>
          </a:p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40C236-701B-5945-29E0-85ED6AA1AE51}"/>
              </a:ext>
            </a:extLst>
          </p:cNvPr>
          <p:cNvSpPr txBox="1"/>
          <p:nvPr/>
        </p:nvSpPr>
        <p:spPr>
          <a:xfrm>
            <a:off x="11141981" y="5807631"/>
            <a:ext cx="72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/>
              <a:t>2035</a:t>
            </a:r>
          </a:p>
        </p:txBody>
      </p:sp>
      <p:grpSp>
        <p:nvGrpSpPr>
          <p:cNvPr id="20" name="Rühm 19">
            <a:extLst>
              <a:ext uri="{FF2B5EF4-FFF2-40B4-BE49-F238E27FC236}">
                <a16:creationId xmlns:a16="http://schemas.microsoft.com/office/drawing/2014/main" id="{C97096F4-5D5B-66CF-91F1-07C9FFA05CA4}"/>
              </a:ext>
            </a:extLst>
          </p:cNvPr>
          <p:cNvGrpSpPr/>
          <p:nvPr/>
        </p:nvGrpSpPr>
        <p:grpSpPr>
          <a:xfrm>
            <a:off x="1175657" y="5371202"/>
            <a:ext cx="9955763" cy="954953"/>
            <a:chOff x="1175657" y="5371202"/>
            <a:chExt cx="9955763" cy="954953"/>
          </a:xfrm>
        </p:grpSpPr>
        <p:sp>
          <p:nvSpPr>
            <p:cNvPr id="2" name="Nool: paremnool 1">
              <a:extLst>
                <a:ext uri="{FF2B5EF4-FFF2-40B4-BE49-F238E27FC236}">
                  <a16:creationId xmlns:a16="http://schemas.microsoft.com/office/drawing/2014/main" id="{7F7D3DB4-8815-9B16-8C55-D169C08BB9CF}"/>
                </a:ext>
              </a:extLst>
            </p:cNvPr>
            <p:cNvSpPr/>
            <p:nvPr/>
          </p:nvSpPr>
          <p:spPr>
            <a:xfrm>
              <a:off x="1175657" y="5589037"/>
              <a:ext cx="9955763" cy="73711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cxnSp>
          <p:nvCxnSpPr>
            <p:cNvPr id="5" name="Sirgkonnektor 4">
              <a:extLst>
                <a:ext uri="{FF2B5EF4-FFF2-40B4-BE49-F238E27FC236}">
                  <a16:creationId xmlns:a16="http://schemas.microsoft.com/office/drawing/2014/main" id="{76AC1EA3-F7A3-D236-0646-874D2189E798}"/>
                </a:ext>
              </a:extLst>
            </p:cNvPr>
            <p:cNvCxnSpPr/>
            <p:nvPr/>
          </p:nvCxnSpPr>
          <p:spPr>
            <a:xfrm>
              <a:off x="1670179" y="5589037"/>
              <a:ext cx="0" cy="368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irgkonnektor 7">
              <a:extLst>
                <a:ext uri="{FF2B5EF4-FFF2-40B4-BE49-F238E27FC236}">
                  <a16:creationId xmlns:a16="http://schemas.microsoft.com/office/drawing/2014/main" id="{A34F8F83-B7F0-167D-A432-FE16EDEEB57E}"/>
                </a:ext>
              </a:extLst>
            </p:cNvPr>
            <p:cNvCxnSpPr/>
            <p:nvPr/>
          </p:nvCxnSpPr>
          <p:spPr>
            <a:xfrm>
              <a:off x="2397967" y="5589037"/>
              <a:ext cx="0" cy="368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irgkonnektor 8">
              <a:extLst>
                <a:ext uri="{FF2B5EF4-FFF2-40B4-BE49-F238E27FC236}">
                  <a16:creationId xmlns:a16="http://schemas.microsoft.com/office/drawing/2014/main" id="{9DFAF3BE-47E2-0805-8A32-CE88CAA98F40}"/>
                </a:ext>
              </a:extLst>
            </p:cNvPr>
            <p:cNvCxnSpPr/>
            <p:nvPr/>
          </p:nvCxnSpPr>
          <p:spPr>
            <a:xfrm>
              <a:off x="3125755" y="5589037"/>
              <a:ext cx="0" cy="368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irgkonnektor 9">
              <a:extLst>
                <a:ext uri="{FF2B5EF4-FFF2-40B4-BE49-F238E27FC236}">
                  <a16:creationId xmlns:a16="http://schemas.microsoft.com/office/drawing/2014/main" id="{F37A878F-D6DF-55C6-7F0F-D128980507F4}"/>
                </a:ext>
              </a:extLst>
            </p:cNvPr>
            <p:cNvCxnSpPr/>
            <p:nvPr/>
          </p:nvCxnSpPr>
          <p:spPr>
            <a:xfrm>
              <a:off x="3853543" y="5589037"/>
              <a:ext cx="0" cy="368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irgkonnektor 10">
              <a:extLst>
                <a:ext uri="{FF2B5EF4-FFF2-40B4-BE49-F238E27FC236}">
                  <a16:creationId xmlns:a16="http://schemas.microsoft.com/office/drawing/2014/main" id="{B3F79FD8-8583-3E75-6BAA-45DB8906275B}"/>
                </a:ext>
              </a:extLst>
            </p:cNvPr>
            <p:cNvCxnSpPr/>
            <p:nvPr/>
          </p:nvCxnSpPr>
          <p:spPr>
            <a:xfrm>
              <a:off x="4581331" y="5589037"/>
              <a:ext cx="0" cy="368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irgkonnektor 11">
              <a:extLst>
                <a:ext uri="{FF2B5EF4-FFF2-40B4-BE49-F238E27FC236}">
                  <a16:creationId xmlns:a16="http://schemas.microsoft.com/office/drawing/2014/main" id="{DFAB4082-BA87-42F7-4D0E-BB36399C0332}"/>
                </a:ext>
              </a:extLst>
            </p:cNvPr>
            <p:cNvCxnSpPr/>
            <p:nvPr/>
          </p:nvCxnSpPr>
          <p:spPr>
            <a:xfrm>
              <a:off x="5309119" y="5589037"/>
              <a:ext cx="0" cy="368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irgkonnektor 12">
              <a:extLst>
                <a:ext uri="{FF2B5EF4-FFF2-40B4-BE49-F238E27FC236}">
                  <a16:creationId xmlns:a16="http://schemas.microsoft.com/office/drawing/2014/main" id="{D6F46DDD-4BF3-5321-B1A4-F05F4BBEC478}"/>
                </a:ext>
              </a:extLst>
            </p:cNvPr>
            <p:cNvCxnSpPr/>
            <p:nvPr/>
          </p:nvCxnSpPr>
          <p:spPr>
            <a:xfrm>
              <a:off x="6036907" y="5589037"/>
              <a:ext cx="0" cy="368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irgkonnektor 13">
              <a:extLst>
                <a:ext uri="{FF2B5EF4-FFF2-40B4-BE49-F238E27FC236}">
                  <a16:creationId xmlns:a16="http://schemas.microsoft.com/office/drawing/2014/main" id="{F81FC634-781F-A71E-B2D2-17B3802EFCEC}"/>
                </a:ext>
              </a:extLst>
            </p:cNvPr>
            <p:cNvCxnSpPr/>
            <p:nvPr/>
          </p:nvCxnSpPr>
          <p:spPr>
            <a:xfrm>
              <a:off x="6764695" y="5589037"/>
              <a:ext cx="0" cy="368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irgkonnektor 14">
              <a:extLst>
                <a:ext uri="{FF2B5EF4-FFF2-40B4-BE49-F238E27FC236}">
                  <a16:creationId xmlns:a16="http://schemas.microsoft.com/office/drawing/2014/main" id="{DBC5F7A3-B1B8-B509-C126-DE69F71E8D34}"/>
                </a:ext>
              </a:extLst>
            </p:cNvPr>
            <p:cNvCxnSpPr/>
            <p:nvPr/>
          </p:nvCxnSpPr>
          <p:spPr>
            <a:xfrm>
              <a:off x="7492483" y="5589037"/>
              <a:ext cx="0" cy="368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irgkonnektor 15">
              <a:extLst>
                <a:ext uri="{FF2B5EF4-FFF2-40B4-BE49-F238E27FC236}">
                  <a16:creationId xmlns:a16="http://schemas.microsoft.com/office/drawing/2014/main" id="{AF387E06-D81C-38C1-43F6-EF022D94333D}"/>
                </a:ext>
              </a:extLst>
            </p:cNvPr>
            <p:cNvCxnSpPr/>
            <p:nvPr/>
          </p:nvCxnSpPr>
          <p:spPr>
            <a:xfrm>
              <a:off x="8220271" y="5589037"/>
              <a:ext cx="0" cy="368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irgkonnektor 16">
              <a:extLst>
                <a:ext uri="{FF2B5EF4-FFF2-40B4-BE49-F238E27FC236}">
                  <a16:creationId xmlns:a16="http://schemas.microsoft.com/office/drawing/2014/main" id="{76584207-1097-DDCB-D1FA-42D240F29673}"/>
                </a:ext>
              </a:extLst>
            </p:cNvPr>
            <p:cNvCxnSpPr/>
            <p:nvPr/>
          </p:nvCxnSpPr>
          <p:spPr>
            <a:xfrm>
              <a:off x="8948059" y="5589037"/>
              <a:ext cx="0" cy="368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irgkonnektor 17">
              <a:extLst>
                <a:ext uri="{FF2B5EF4-FFF2-40B4-BE49-F238E27FC236}">
                  <a16:creationId xmlns:a16="http://schemas.microsoft.com/office/drawing/2014/main" id="{559E69DA-C155-7359-CBF3-CA7E9BBB76C3}"/>
                </a:ext>
              </a:extLst>
            </p:cNvPr>
            <p:cNvCxnSpPr/>
            <p:nvPr/>
          </p:nvCxnSpPr>
          <p:spPr>
            <a:xfrm>
              <a:off x="9675847" y="5589037"/>
              <a:ext cx="0" cy="368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irgkonnektor 18">
              <a:extLst>
                <a:ext uri="{FF2B5EF4-FFF2-40B4-BE49-F238E27FC236}">
                  <a16:creationId xmlns:a16="http://schemas.microsoft.com/office/drawing/2014/main" id="{20DBE448-39F5-A58B-52BD-F94E022D1B11}"/>
                </a:ext>
              </a:extLst>
            </p:cNvPr>
            <p:cNvCxnSpPr/>
            <p:nvPr/>
          </p:nvCxnSpPr>
          <p:spPr>
            <a:xfrm>
              <a:off x="10403635" y="5589037"/>
              <a:ext cx="0" cy="368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Võrdkülgne kolmnurk 25">
              <a:extLst>
                <a:ext uri="{FF2B5EF4-FFF2-40B4-BE49-F238E27FC236}">
                  <a16:creationId xmlns:a16="http://schemas.microsoft.com/office/drawing/2014/main" id="{ED308FD4-E58C-F333-AB92-0E8A22AA125E}"/>
                </a:ext>
              </a:extLst>
            </p:cNvPr>
            <p:cNvSpPr/>
            <p:nvPr/>
          </p:nvSpPr>
          <p:spPr>
            <a:xfrm rot="10800000">
              <a:off x="3492061" y="5371202"/>
              <a:ext cx="252233" cy="280736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</p:spTree>
    <p:extLst>
      <p:ext uri="{BB962C8B-B14F-4D97-AF65-F5344CB8AC3E}">
        <p14:creationId xmlns:p14="http://schemas.microsoft.com/office/powerpoint/2010/main" val="68849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076699AC-4310-46A0-B7AB-A4AA1D52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417" y="2435290"/>
            <a:ext cx="2757166" cy="1800000"/>
          </a:xfrm>
        </p:spPr>
        <p:txBody>
          <a:bodyPr/>
          <a:lstStyle/>
          <a:p>
            <a:r>
              <a:rPr lang="et-EE" dirty="0"/>
              <a:t>Küsimused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76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ACE7822-37D5-4DF3-1646-805E85D2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Arengukavaga tagatakse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AA1CFF1-C91E-42B1-0A8C-947FBB9A7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t-EE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ühiskonna toimimiseks vajalik teadussüsteemi baasvõimekus (teadussüsteemi suund),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t-EE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kõrge lisandväärtusega rahvusvaheliselt konkurentsivõimelise ettevõtluse arengut soosiv ettevõtluskeskkond (ettevõtluskeskkonna suund)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t-EE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sünergiat ja lisandväärtust loov teadussüsteem ettevõtlussektori ja riigi ühistegevuste abil Eesti arenguvajadustele fokusseeritud valdkondades, mille kaudu sünnivad riigile uued teadmusmahukad lahendused ning uued ärivõimalused ettevõtlussektorile (teadmussiirde suund).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5648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E36AD5DA-231C-C18C-1F27-2A1E99121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549" y="1922113"/>
            <a:ext cx="9239554" cy="5197249"/>
          </a:xfrm>
          <a:prstGeom prst="rect">
            <a:avLst/>
          </a:prstGeom>
        </p:spPr>
      </p:pic>
      <p:sp>
        <p:nvSpPr>
          <p:cNvPr id="5" name="Pealkiri 1">
            <a:extLst>
              <a:ext uri="{FF2B5EF4-FFF2-40B4-BE49-F238E27FC236}">
                <a16:creationId xmlns:a16="http://schemas.microsoft.com/office/drawing/2014/main" id="{CA95D6B0-3E7F-DBC0-3976-98BCA029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12" y="0"/>
            <a:ext cx="8118230" cy="1800000"/>
          </a:xfrm>
        </p:spPr>
        <p:txBody>
          <a:bodyPr/>
          <a:lstStyle/>
          <a:p>
            <a:r>
              <a:rPr lang="et-EE" dirty="0"/>
              <a:t>TAIE kolm põhisuunda</a:t>
            </a:r>
          </a:p>
        </p:txBody>
      </p:sp>
    </p:spTree>
    <p:extLst>
      <p:ext uri="{BB962C8B-B14F-4D97-AF65-F5344CB8AC3E}">
        <p14:creationId xmlns:p14="http://schemas.microsoft.com/office/powerpoint/2010/main" val="282893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517BFEFC-106A-5F50-F54D-F0CB363D7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2932" y="1312210"/>
            <a:ext cx="6055568" cy="5359178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B683A44B-8F47-9E3B-242A-25BF12B3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TAIE muudab Eestit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AD834-047A-787D-C637-58F861BFE96A}"/>
              </a:ext>
            </a:extLst>
          </p:cNvPr>
          <p:cNvSpPr txBox="1"/>
          <p:nvPr/>
        </p:nvSpPr>
        <p:spPr>
          <a:xfrm>
            <a:off x="345232" y="2071396"/>
            <a:ext cx="54397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t-EE" sz="2400" b="0" i="0" dirty="0">
                <a:effectLst/>
                <a:latin typeface="Roboto" panose="02000000000000000000" pitchFamily="2" charset="0"/>
              </a:rPr>
              <a:t>Kolme suuna koosmõjus kutsutakse esile kolm suuremat muutust:</a:t>
            </a:r>
          </a:p>
          <a:p>
            <a:pPr algn="l"/>
            <a:endParaRPr lang="et-EE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t-EE" sz="2400" b="0" i="0" dirty="0">
                <a:effectLst/>
                <a:latin typeface="Roboto" panose="02000000000000000000" pitchFamily="2" charset="0"/>
              </a:rPr>
              <a:t>TAIE lahendab ühiskonna arenguvajadusi,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t-EE" sz="2400" b="0" i="0" dirty="0">
                <a:effectLst/>
                <a:latin typeface="Roboto" panose="02000000000000000000" pitchFamily="2" charset="0"/>
              </a:rPr>
              <a:t>kasvab teaduse ja teadlaste mõjusus ja mõjukus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t-EE" sz="2400" b="0" i="0" dirty="0">
                <a:effectLst/>
                <a:latin typeface="Roboto" panose="02000000000000000000" pitchFamily="2" charset="0"/>
              </a:rPr>
              <a:t>ettevõtlus muutub TAI-mahukamaks.</a:t>
            </a:r>
          </a:p>
          <a:p>
            <a:br>
              <a:rPr lang="et-EE" sz="2400" dirty="0"/>
            </a:br>
            <a:endParaRPr lang="et-EE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DBF06-4085-9683-8BC0-AB292ED4FB5F}"/>
              </a:ext>
            </a:extLst>
          </p:cNvPr>
          <p:cNvSpPr txBox="1"/>
          <p:nvPr/>
        </p:nvSpPr>
        <p:spPr>
          <a:xfrm>
            <a:off x="409903" y="5857048"/>
            <a:ext cx="383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b="1" dirty="0"/>
              <a:t>www.taie.ee</a:t>
            </a:r>
          </a:p>
        </p:txBody>
      </p:sp>
    </p:spTree>
    <p:extLst>
      <p:ext uri="{BB962C8B-B14F-4D97-AF65-F5344CB8AC3E}">
        <p14:creationId xmlns:p14="http://schemas.microsoft.com/office/powerpoint/2010/main" val="324233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683A44B-8F47-9E3B-242A-25BF12B3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TAIE </a:t>
            </a:r>
            <a:r>
              <a:rPr lang="et-EE" dirty="0" err="1"/>
              <a:t>väärindab</a:t>
            </a:r>
            <a:r>
              <a:rPr lang="et-EE" dirty="0"/>
              <a:t> kohalikke ressursse</a:t>
            </a:r>
          </a:p>
        </p:txBody>
      </p:sp>
      <p:pic>
        <p:nvPicPr>
          <p:cNvPr id="8" name="Sisu kohatäide 4" descr="Aerial view of forest road">
            <a:extLst>
              <a:ext uri="{FF2B5EF4-FFF2-40B4-BE49-F238E27FC236}">
                <a16:creationId xmlns:a16="http://schemas.microsoft.com/office/drawing/2014/main" id="{4CA02948-9BA0-EEE0-34B1-DAAAA27B9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716"/>
            <a:ext cx="7333350" cy="5494283"/>
          </a:xfrm>
          <a:prstGeom prst="rect">
            <a:avLst/>
          </a:prstGeom>
        </p:spPr>
      </p:pic>
      <p:sp>
        <p:nvSpPr>
          <p:cNvPr id="9" name="Ristkülik 8">
            <a:extLst>
              <a:ext uri="{FF2B5EF4-FFF2-40B4-BE49-F238E27FC236}">
                <a16:creationId xmlns:a16="http://schemas.microsoft.com/office/drawing/2014/main" id="{5004E78B-13D5-4C14-593B-EA34864AB614}"/>
              </a:ext>
            </a:extLst>
          </p:cNvPr>
          <p:cNvSpPr/>
          <p:nvPr/>
        </p:nvSpPr>
        <p:spPr>
          <a:xfrm>
            <a:off x="3311213" y="1363716"/>
            <a:ext cx="4540469" cy="549428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7000">
                <a:srgbClr val="FFFFFF">
                  <a:alpha val="70000"/>
                </a:srgbClr>
              </a:gs>
              <a:gs pos="41000">
                <a:schemeClr val="bg1">
                  <a:alpha val="98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B061C9-7F7D-8218-B9D4-617AD6880472}"/>
              </a:ext>
            </a:extLst>
          </p:cNvPr>
          <p:cNvSpPr txBox="1"/>
          <p:nvPr/>
        </p:nvSpPr>
        <p:spPr>
          <a:xfrm>
            <a:off x="5266944" y="2094921"/>
            <a:ext cx="66391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/>
              <a:t>Teadus- ja arendustegevuse, innovatsiooni ning ettevõtluse toel </a:t>
            </a:r>
            <a:r>
              <a:rPr lang="et-EE" sz="3200" dirty="0" err="1"/>
              <a:t>väärindatakse</a:t>
            </a:r>
            <a:r>
              <a:rPr lang="et-EE" sz="3200" dirty="0"/>
              <a:t> kohalikke ressursse kestlikult, elurikkusega arvestavalt ja kõrge ressursitootlikkusega, keskendudes nii esmasele kui ka sekundaarsele toormele ning võimendades </a:t>
            </a:r>
            <a:r>
              <a:rPr lang="et-EE" sz="3200" dirty="0" err="1"/>
              <a:t>bio</a:t>
            </a:r>
            <a:r>
              <a:rPr lang="et-EE" sz="3200" dirty="0"/>
              <a:t>- ja ringmajandust.</a:t>
            </a:r>
          </a:p>
        </p:txBody>
      </p:sp>
    </p:spTree>
    <p:extLst>
      <p:ext uri="{BB962C8B-B14F-4D97-AF65-F5344CB8AC3E}">
        <p14:creationId xmlns:p14="http://schemas.microsoft.com/office/powerpoint/2010/main" val="179689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943450C-B881-8507-9ABA-4A065732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Fookusvaldkonnad</a:t>
            </a:r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CCFD4ECF-6CD6-F468-46B3-A0176BF14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1884" y="2062065"/>
            <a:ext cx="8926994" cy="3847014"/>
          </a:xfrm>
          <a:prstGeom prst="rect">
            <a:avLst/>
          </a:prstGeom>
        </p:spPr>
      </p:pic>
      <p:sp>
        <p:nvSpPr>
          <p:cNvPr id="15" name="Sisu kohatäide 14">
            <a:extLst>
              <a:ext uri="{FF2B5EF4-FFF2-40B4-BE49-F238E27FC236}">
                <a16:creationId xmlns:a16="http://schemas.microsoft.com/office/drawing/2014/main" id="{2BBF9F3D-AF66-BDCC-DAF2-849DF9D48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535110" y="2401721"/>
            <a:ext cx="3262632" cy="3684588"/>
          </a:xfrm>
        </p:spPr>
        <p:txBody>
          <a:bodyPr/>
          <a:lstStyle/>
          <a:p>
            <a:r>
              <a:rPr lang="et-EE" dirty="0"/>
              <a:t>Puit</a:t>
            </a:r>
          </a:p>
          <a:p>
            <a:r>
              <a:rPr lang="et-EE" dirty="0"/>
              <a:t>Toit</a:t>
            </a:r>
          </a:p>
          <a:p>
            <a:r>
              <a:rPr lang="et-EE" dirty="0"/>
              <a:t>Maapõueressursid</a:t>
            </a:r>
          </a:p>
          <a:p>
            <a:r>
              <a:rPr lang="et-EE" dirty="0"/>
              <a:t>Teisene toore ja jäätmed</a:t>
            </a:r>
          </a:p>
        </p:txBody>
      </p:sp>
      <p:cxnSp>
        <p:nvCxnSpPr>
          <p:cNvPr id="19" name="Konnektor: nurkne 18">
            <a:extLst>
              <a:ext uri="{FF2B5EF4-FFF2-40B4-BE49-F238E27FC236}">
                <a16:creationId xmlns:a16="http://schemas.microsoft.com/office/drawing/2014/main" id="{0B1385E7-D5CE-AEF7-D824-804E565DC691}"/>
              </a:ext>
            </a:extLst>
          </p:cNvPr>
          <p:cNvCxnSpPr/>
          <p:nvPr/>
        </p:nvCxnSpPr>
        <p:spPr>
          <a:xfrm flipV="1">
            <a:off x="5756988" y="2612571"/>
            <a:ext cx="2547257" cy="1716833"/>
          </a:xfrm>
          <a:prstGeom prst="bentConnector3">
            <a:avLst/>
          </a:prstGeom>
          <a:ln w="57150">
            <a:solidFill>
              <a:srgbClr val="6638B6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Konnektor: nurkne 22">
            <a:extLst>
              <a:ext uri="{FF2B5EF4-FFF2-40B4-BE49-F238E27FC236}">
                <a16:creationId xmlns:a16="http://schemas.microsoft.com/office/drawing/2014/main" id="{9E1B8E0C-68A5-814F-3859-3699318DCD78}"/>
              </a:ext>
            </a:extLst>
          </p:cNvPr>
          <p:cNvCxnSpPr/>
          <p:nvPr/>
        </p:nvCxnSpPr>
        <p:spPr>
          <a:xfrm flipV="1">
            <a:off x="5754414" y="3137338"/>
            <a:ext cx="2538248" cy="1190296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Konnektor: nurkne 24">
            <a:extLst>
              <a:ext uri="{FF2B5EF4-FFF2-40B4-BE49-F238E27FC236}">
                <a16:creationId xmlns:a16="http://schemas.microsoft.com/office/drawing/2014/main" id="{599E2D15-0147-F69F-2069-BCCE1026B28F}"/>
              </a:ext>
            </a:extLst>
          </p:cNvPr>
          <p:cNvCxnSpPr/>
          <p:nvPr/>
        </p:nvCxnSpPr>
        <p:spPr>
          <a:xfrm flipV="1">
            <a:off x="5756988" y="3626069"/>
            <a:ext cx="2547257" cy="703335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Konnektor: nurkne 26">
            <a:extLst>
              <a:ext uri="{FF2B5EF4-FFF2-40B4-BE49-F238E27FC236}">
                <a16:creationId xmlns:a16="http://schemas.microsoft.com/office/drawing/2014/main" id="{D07AEB92-906B-AC6E-FA47-F0A6B163E333}"/>
              </a:ext>
            </a:extLst>
          </p:cNvPr>
          <p:cNvCxnSpPr/>
          <p:nvPr/>
        </p:nvCxnSpPr>
        <p:spPr>
          <a:xfrm flipV="1">
            <a:off x="5754414" y="4162097"/>
            <a:ext cx="2549831" cy="165537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37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3F1A67BA-75EA-9B5E-B5B3-9059B8E8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Teekaart</a:t>
            </a:r>
          </a:p>
        </p:txBody>
      </p:sp>
      <p:grpSp>
        <p:nvGrpSpPr>
          <p:cNvPr id="7" name="Rühm 6">
            <a:extLst>
              <a:ext uri="{FF2B5EF4-FFF2-40B4-BE49-F238E27FC236}">
                <a16:creationId xmlns:a16="http://schemas.microsoft.com/office/drawing/2014/main" id="{7398474D-BB6D-7D86-4EB2-3541CD21B64F}"/>
              </a:ext>
            </a:extLst>
          </p:cNvPr>
          <p:cNvGrpSpPr/>
          <p:nvPr/>
        </p:nvGrpSpPr>
        <p:grpSpPr>
          <a:xfrm>
            <a:off x="3467100" y="680624"/>
            <a:ext cx="5257800" cy="1784250"/>
            <a:chOff x="0" y="3968"/>
            <a:chExt cx="5257800" cy="1784250"/>
          </a:xfrm>
        </p:grpSpPr>
        <p:sp>
          <p:nvSpPr>
            <p:cNvPr id="14" name="Ristkülik: ümarnurkne 13">
              <a:extLst>
                <a:ext uri="{FF2B5EF4-FFF2-40B4-BE49-F238E27FC236}">
                  <a16:creationId xmlns:a16="http://schemas.microsoft.com/office/drawing/2014/main" id="{F4569044-793E-0FC6-4734-8445F2AB9A10}"/>
                </a:ext>
              </a:extLst>
            </p:cNvPr>
            <p:cNvSpPr/>
            <p:nvPr/>
          </p:nvSpPr>
          <p:spPr>
            <a:xfrm>
              <a:off x="0" y="3968"/>
              <a:ext cx="5257800" cy="1784250"/>
            </a:xfrm>
            <a:prstGeom prst="roundRect">
              <a:avLst/>
            </a:prstGeom>
            <a:solidFill>
              <a:srgbClr val="4851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t-EE"/>
            </a:p>
          </p:txBody>
        </p:sp>
        <p:sp>
          <p:nvSpPr>
            <p:cNvPr id="15" name="Ristkülik: ümarnurkne 4">
              <a:extLst>
                <a:ext uri="{FF2B5EF4-FFF2-40B4-BE49-F238E27FC236}">
                  <a16:creationId xmlns:a16="http://schemas.microsoft.com/office/drawing/2014/main" id="{E8522484-3595-DA01-3690-187CF0129D2C}"/>
                </a:ext>
              </a:extLst>
            </p:cNvPr>
            <p:cNvSpPr txBox="1"/>
            <p:nvPr/>
          </p:nvSpPr>
          <p:spPr>
            <a:xfrm>
              <a:off x="87100" y="91068"/>
              <a:ext cx="5083600" cy="1610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t-EE" sz="2500" b="1" kern="1200" dirty="0"/>
                <a:t>Kokkulepe</a:t>
              </a:r>
              <a:r>
                <a:rPr lang="et-EE" sz="2500" kern="1200" dirty="0"/>
                <a:t>, mis sisaldab valdkonna sihtide, prioriteetsete arengusuundade ja arenguks vajalike tegevuste kirjeldust </a:t>
              </a:r>
              <a:endParaRPr lang="en-US" sz="2500" kern="1200" dirty="0"/>
            </a:p>
          </p:txBody>
        </p:sp>
      </p:grpSp>
      <p:grpSp>
        <p:nvGrpSpPr>
          <p:cNvPr id="8" name="Rühm 7">
            <a:extLst>
              <a:ext uri="{FF2B5EF4-FFF2-40B4-BE49-F238E27FC236}">
                <a16:creationId xmlns:a16="http://schemas.microsoft.com/office/drawing/2014/main" id="{0F4CA9BA-805A-B995-7FBD-44A6D93141AA}"/>
              </a:ext>
            </a:extLst>
          </p:cNvPr>
          <p:cNvGrpSpPr/>
          <p:nvPr/>
        </p:nvGrpSpPr>
        <p:grpSpPr>
          <a:xfrm>
            <a:off x="3467100" y="2536874"/>
            <a:ext cx="5257800" cy="1784250"/>
            <a:chOff x="0" y="1860218"/>
            <a:chExt cx="5257800" cy="1784250"/>
          </a:xfrm>
        </p:grpSpPr>
        <p:sp>
          <p:nvSpPr>
            <p:cNvPr id="12" name="Ristkülik: ümarnurkne 11">
              <a:extLst>
                <a:ext uri="{FF2B5EF4-FFF2-40B4-BE49-F238E27FC236}">
                  <a16:creationId xmlns:a16="http://schemas.microsoft.com/office/drawing/2014/main" id="{2F3B435B-D97A-1A8E-AC6C-921E9F5D76F6}"/>
                </a:ext>
              </a:extLst>
            </p:cNvPr>
            <p:cNvSpPr/>
            <p:nvPr/>
          </p:nvSpPr>
          <p:spPr>
            <a:xfrm>
              <a:off x="0" y="1860218"/>
              <a:ext cx="5257800" cy="1784250"/>
            </a:xfrm>
            <a:prstGeom prst="roundRect">
              <a:avLst/>
            </a:prstGeom>
            <a:solidFill>
              <a:srgbClr val="006DB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t-EE"/>
            </a:p>
          </p:txBody>
        </p:sp>
        <p:sp>
          <p:nvSpPr>
            <p:cNvPr id="13" name="Ristkülik: ümarnurkne 6">
              <a:extLst>
                <a:ext uri="{FF2B5EF4-FFF2-40B4-BE49-F238E27FC236}">
                  <a16:creationId xmlns:a16="http://schemas.microsoft.com/office/drawing/2014/main" id="{23B0E118-4C38-89B4-E329-7582A854D9B1}"/>
                </a:ext>
              </a:extLst>
            </p:cNvPr>
            <p:cNvSpPr txBox="1"/>
            <p:nvPr/>
          </p:nvSpPr>
          <p:spPr>
            <a:xfrm>
              <a:off x="87100" y="1947318"/>
              <a:ext cx="5083600" cy="1610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t-EE" sz="2500" kern="1200"/>
                <a:t>Hea alus edasisele </a:t>
              </a:r>
              <a:r>
                <a:rPr lang="et-EE" sz="2500" b="1" kern="1200"/>
                <a:t>koosloomelisele tegutsemisele </a:t>
              </a:r>
              <a:r>
                <a:rPr lang="et-EE" sz="2500" kern="1200"/>
                <a:t>valdkonna arendamisel</a:t>
              </a:r>
              <a:endParaRPr lang="en-US" sz="2500" kern="1200"/>
            </a:p>
          </p:txBody>
        </p:sp>
      </p:grpSp>
      <p:grpSp>
        <p:nvGrpSpPr>
          <p:cNvPr id="9" name="Rühm 8">
            <a:extLst>
              <a:ext uri="{FF2B5EF4-FFF2-40B4-BE49-F238E27FC236}">
                <a16:creationId xmlns:a16="http://schemas.microsoft.com/office/drawing/2014/main" id="{0CBF30DE-6FF7-FC43-3D9E-1C11030E0A41}"/>
              </a:ext>
            </a:extLst>
          </p:cNvPr>
          <p:cNvGrpSpPr/>
          <p:nvPr/>
        </p:nvGrpSpPr>
        <p:grpSpPr>
          <a:xfrm>
            <a:off x="3467100" y="4393125"/>
            <a:ext cx="5257800" cy="1784250"/>
            <a:chOff x="0" y="3716469"/>
            <a:chExt cx="5257800" cy="1784250"/>
          </a:xfrm>
        </p:grpSpPr>
        <p:sp>
          <p:nvSpPr>
            <p:cNvPr id="10" name="Ristkülik: ümarnurkne 9">
              <a:extLst>
                <a:ext uri="{FF2B5EF4-FFF2-40B4-BE49-F238E27FC236}">
                  <a16:creationId xmlns:a16="http://schemas.microsoft.com/office/drawing/2014/main" id="{55FB5AB5-1075-D82C-6EBD-0CEAFFA90FE9}"/>
                </a:ext>
              </a:extLst>
            </p:cNvPr>
            <p:cNvSpPr/>
            <p:nvPr/>
          </p:nvSpPr>
          <p:spPr>
            <a:xfrm>
              <a:off x="0" y="3716469"/>
              <a:ext cx="5257800" cy="1784250"/>
            </a:xfrm>
            <a:prstGeom prst="roundRect">
              <a:avLst/>
            </a:prstGeom>
            <a:solidFill>
              <a:srgbClr val="4EB0C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t-EE"/>
            </a:p>
          </p:txBody>
        </p:sp>
        <p:sp>
          <p:nvSpPr>
            <p:cNvPr id="11" name="Ristkülik: ümarnurkne 8">
              <a:extLst>
                <a:ext uri="{FF2B5EF4-FFF2-40B4-BE49-F238E27FC236}">
                  <a16:creationId xmlns:a16="http://schemas.microsoft.com/office/drawing/2014/main" id="{FBE0343B-5E73-BA03-8386-30FED09A6320}"/>
                </a:ext>
              </a:extLst>
            </p:cNvPr>
            <p:cNvSpPr txBox="1"/>
            <p:nvPr/>
          </p:nvSpPr>
          <p:spPr>
            <a:xfrm>
              <a:off x="87100" y="3803569"/>
              <a:ext cx="5083600" cy="1610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t-EE" sz="2500" b="1" kern="1200" dirty="0"/>
                <a:t>Otseseks sisendiks </a:t>
              </a:r>
              <a:r>
                <a:rPr lang="et-EE" sz="2500" kern="1200" dirty="0"/>
                <a:t>valdkonnale suunatavate rahastusinstrumentide ja meetmete kujundamisele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884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5B68437-4433-4B12-B963-E44F8255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>
            <a:normAutofit/>
          </a:bodyPr>
          <a:lstStyle/>
          <a:p>
            <a:r>
              <a:rPr lang="et-EE" b="1"/>
              <a:t>Kuidas teekaart sünnib?</a:t>
            </a:r>
          </a:p>
        </p:txBody>
      </p:sp>
      <p:graphicFrame>
        <p:nvGraphicFramePr>
          <p:cNvPr id="4" name="Sisu kohatäide 3">
            <a:extLst>
              <a:ext uri="{FF2B5EF4-FFF2-40B4-BE49-F238E27FC236}">
                <a16:creationId xmlns:a16="http://schemas.microsoft.com/office/drawing/2014/main" id="{3FFA13BB-1261-4F58-BEE2-D43DD6CF73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8625" y="1171576"/>
          <a:ext cx="11515725" cy="568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9366616"/>
      </p:ext>
    </p:extLst>
  </p:cSld>
  <p:clrMapOvr>
    <a:masterClrMapping/>
  </p:clrMapOvr>
</p:sld>
</file>

<file path=ppt/theme/theme1.xml><?xml version="1.0" encoding="utf-8"?>
<a:theme xmlns:a="http://schemas.openxmlformats.org/drawingml/2006/main" name="ETAg ">
  <a:themeElements>
    <a:clrScheme name="Kohandatud 2">
      <a:dk1>
        <a:srgbClr val="6638B6"/>
      </a:dk1>
      <a:lt1>
        <a:srgbClr val="FFFFFF"/>
      </a:lt1>
      <a:dk2>
        <a:srgbClr val="000000"/>
      </a:dk2>
      <a:lt2>
        <a:srgbClr val="FFFFFF"/>
      </a:lt2>
      <a:accent1>
        <a:srgbClr val="6638B6"/>
      </a:accent1>
      <a:accent2>
        <a:srgbClr val="000000"/>
      </a:accent2>
      <a:accent3>
        <a:srgbClr val="8560C5"/>
      </a:accent3>
      <a:accent4>
        <a:srgbClr val="333333"/>
      </a:accent4>
      <a:accent5>
        <a:srgbClr val="B29BDB"/>
      </a:accent5>
      <a:accent6>
        <a:srgbClr val="808080"/>
      </a:accent6>
      <a:hlink>
        <a:srgbClr val="6638B6"/>
      </a:hlink>
      <a:folHlink>
        <a:srgbClr val="B29B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uitsukla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804</Words>
  <Application>Microsoft Office PowerPoint</Application>
  <PresentationFormat>Laiekraan</PresentationFormat>
  <Paragraphs>121</Paragraphs>
  <Slides>20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ChambersSansPro-Bold</vt:lpstr>
      <vt:lpstr>Roboto</vt:lpstr>
      <vt:lpstr>Roboto-Light</vt:lpstr>
      <vt:lpstr>ETAg </vt:lpstr>
      <vt:lpstr>KOHALIKE RESSURSSIDE VÄÄRINDAMINE PUIT</vt:lpstr>
      <vt:lpstr>TAIE ARENGUKAVA</vt:lpstr>
      <vt:lpstr>Arengukavaga tagatakse</vt:lpstr>
      <vt:lpstr>TAIE kolm põhisuunda</vt:lpstr>
      <vt:lpstr>TAIE muudab Eestit</vt:lpstr>
      <vt:lpstr>TAIE väärindab kohalikke ressursse</vt:lpstr>
      <vt:lpstr>Fookusvaldkonnad</vt:lpstr>
      <vt:lpstr>Teekaart</vt:lpstr>
      <vt:lpstr>Kuidas teekaart sünnib?</vt:lpstr>
      <vt:lpstr>Puidusektori majanduslik mõõde 2014-2020</vt:lpstr>
      <vt:lpstr>Eelisarendatavad suunad</vt:lpstr>
      <vt:lpstr>Puidu keemiline ja molekulaarne väärindamine</vt:lpstr>
      <vt:lpstr>Toetatavad tegevused </vt:lpstr>
      <vt:lpstr>Võtmetegevused valdkonna arendamisel</vt:lpstr>
      <vt:lpstr>PowerPointi esitlus</vt:lpstr>
      <vt:lpstr>Kuidas mõõdetakse</vt:lpstr>
      <vt:lpstr>Kuidas mõõdetakse</vt:lpstr>
      <vt:lpstr>Kuidas mõõdetakse</vt:lpstr>
      <vt:lpstr>Lisainfo</vt:lpstr>
      <vt:lpstr>Küsimused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Külli Kalmus</dc:creator>
  <cp:lastModifiedBy>Mats Hansen</cp:lastModifiedBy>
  <cp:revision>67</cp:revision>
  <dcterms:created xsi:type="dcterms:W3CDTF">2022-03-02T09:21:52Z</dcterms:created>
  <dcterms:modified xsi:type="dcterms:W3CDTF">2024-08-28T11:59:09Z</dcterms:modified>
</cp:coreProperties>
</file>