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8" r:id="rId3"/>
    <p:sldId id="259" r:id="rId4"/>
    <p:sldId id="286" r:id="rId5"/>
    <p:sldId id="288" r:id="rId6"/>
    <p:sldId id="290" r:id="rId7"/>
    <p:sldId id="287" r:id="rId8"/>
    <p:sldId id="273" r:id="rId9"/>
    <p:sldId id="289" r:id="rId10"/>
    <p:sldId id="291" r:id="rId11"/>
    <p:sldId id="276" r:id="rId12"/>
    <p:sldId id="277" r:id="rId13"/>
    <p:sldId id="278" r:id="rId14"/>
    <p:sldId id="279" r:id="rId15"/>
    <p:sldId id="280" r:id="rId16"/>
    <p:sldId id="281" r:id="rId17"/>
    <p:sldId id="282" r:id="rId18"/>
    <p:sldId id="283" r:id="rId19"/>
    <p:sldId id="292" r:id="rId20"/>
    <p:sldId id="284" r:id="rId21"/>
    <p:sldId id="293" r:id="rId22"/>
    <p:sldId id="285" r:id="rId23"/>
    <p:sldId id="296" r:id="rId24"/>
    <p:sldId id="297" r:id="rId25"/>
    <p:sldId id="298" r:id="rId26"/>
    <p:sldId id="299" r:id="rId27"/>
    <p:sldId id="294" r:id="rId28"/>
    <p:sldId id="295" r:id="rId29"/>
    <p:sldId id="300" r:id="rId30"/>
    <p:sldId id="301" r:id="rId31"/>
    <p:sldId id="302" r:id="rId32"/>
    <p:sldId id="303" r:id="rId33"/>
    <p:sldId id="30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8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5" autoAdjust="0"/>
    <p:restoredTop sz="97474" autoAdjust="0"/>
  </p:normalViewPr>
  <p:slideViewPr>
    <p:cSldViewPr snapToGrid="0" showGuides="1">
      <p:cViewPr varScale="1">
        <p:scale>
          <a:sx n="61" d="100"/>
          <a:sy n="61" d="100"/>
        </p:scale>
        <p:origin x="83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2" d="100"/>
          <a:sy n="122" d="100"/>
        </p:scale>
        <p:origin x="3956" y="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056128F3-BD04-4CFC-B182-EA3F9D61C2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a:extLst>
              <a:ext uri="{FF2B5EF4-FFF2-40B4-BE49-F238E27FC236}">
                <a16:creationId xmlns:a16="http://schemas.microsoft.com/office/drawing/2014/main" id="{1DEBADB8-CAD2-4E70-BDAE-DCEF611B6AF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E8ECB9-1587-4FBB-974D-C8B3C0CA6281}" type="datetimeFigureOut">
              <a:rPr lang="en-GB" smtClean="0"/>
              <a:t>01/11/2023</a:t>
            </a:fld>
            <a:endParaRPr lang="en-GB"/>
          </a:p>
        </p:txBody>
      </p:sp>
      <p:sp>
        <p:nvSpPr>
          <p:cNvPr id="4" name="Jaluse kohatäide 3">
            <a:extLst>
              <a:ext uri="{FF2B5EF4-FFF2-40B4-BE49-F238E27FC236}">
                <a16:creationId xmlns:a16="http://schemas.microsoft.com/office/drawing/2014/main" id="{90C3E150-235D-4B7C-90F1-43B236CE5D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aidinumbri kohatäide 4">
            <a:extLst>
              <a:ext uri="{FF2B5EF4-FFF2-40B4-BE49-F238E27FC236}">
                <a16:creationId xmlns:a16="http://schemas.microsoft.com/office/drawing/2014/main" id="{0B1C4FDD-84FB-41D2-93DC-C51FAD2845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EF413E-1A61-480A-84C5-DC9A89285BCD}" type="slidenum">
              <a:rPr lang="en-GB" smtClean="0"/>
              <a:t>‹#›</a:t>
            </a:fld>
            <a:endParaRPr lang="en-GB"/>
          </a:p>
        </p:txBody>
      </p:sp>
    </p:spTree>
    <p:extLst>
      <p:ext uri="{BB962C8B-B14F-4D97-AF65-F5344CB8AC3E}">
        <p14:creationId xmlns:p14="http://schemas.microsoft.com/office/powerpoint/2010/main" val="2755608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4C01A-D788-4923-A4D6-F6BF7A5B072D}" type="datetimeFigureOut">
              <a:rPr lang="en-GB" smtClean="0"/>
              <a:t>01/11/2023</a:t>
            </a:fld>
            <a:endParaRPr lang="en-GB"/>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GB"/>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8EFAD-6C77-4B57-858D-B1ABC7D3A00E}" type="slidenum">
              <a:rPr lang="en-GB" smtClean="0"/>
              <a:t>‹#›</a:t>
            </a:fld>
            <a:endParaRPr lang="en-GB"/>
          </a:p>
        </p:txBody>
      </p:sp>
    </p:spTree>
    <p:extLst>
      <p:ext uri="{BB962C8B-B14F-4D97-AF65-F5344CB8AC3E}">
        <p14:creationId xmlns:p14="http://schemas.microsoft.com/office/powerpoint/2010/main" val="291958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leht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4DD-8543-46FA-98EC-2688834A139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err="1"/>
              <a:t>Klõpsake</a:t>
            </a:r>
            <a:r>
              <a:rPr lang="en-US" dirty="0"/>
              <a:t> </a:t>
            </a:r>
            <a:r>
              <a:rPr lang="en-US" dirty="0" err="1"/>
              <a:t>pealkirja</a:t>
            </a:r>
            <a:r>
              <a:rPr lang="en-US" dirty="0"/>
              <a:t> </a:t>
            </a:r>
            <a:r>
              <a:rPr lang="en-US" dirty="0" err="1"/>
              <a:t>lisamiseks</a:t>
            </a:r>
            <a:endParaRPr lang="en-US" dirty="0"/>
          </a:p>
        </p:txBody>
      </p:sp>
      <p:sp>
        <p:nvSpPr>
          <p:cNvPr id="3" name="Subtitle 2">
            <a:extLst>
              <a:ext uri="{FF2B5EF4-FFF2-40B4-BE49-F238E27FC236}">
                <a16:creationId xmlns:a16="http://schemas.microsoft.com/office/drawing/2014/main" id="{5B99DF9E-0EDF-41C2-9A64-C47ED6951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lt 7">
            <a:extLst>
              <a:ext uri="{FF2B5EF4-FFF2-40B4-BE49-F238E27FC236}">
                <a16:creationId xmlns:a16="http://schemas.microsoft.com/office/drawing/2014/main" id="{86EB4E15-6716-4608-9CDD-3C29FF655B1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8036494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kasti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C8198D-3ABF-4207-9E61-9040ECB64194}"/>
              </a:ext>
            </a:extLst>
          </p:cNvPr>
          <p:cNvSpPr>
            <a:spLocks noGrp="1"/>
          </p:cNvSpPr>
          <p:nvPr>
            <p:ph type="body" idx="1" hasCustomPrompt="1"/>
          </p:nvPr>
        </p:nvSpPr>
        <p:spPr>
          <a:xfrm>
            <a:off x="838200" y="1997686"/>
            <a:ext cx="5157787"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PEALKIRI</a:t>
            </a:r>
          </a:p>
        </p:txBody>
      </p:sp>
      <p:sp>
        <p:nvSpPr>
          <p:cNvPr id="4" name="Content Placeholder 3">
            <a:extLst>
              <a:ext uri="{FF2B5EF4-FFF2-40B4-BE49-F238E27FC236}">
                <a16:creationId xmlns:a16="http://schemas.microsoft.com/office/drawing/2014/main" id="{C3A6CD39-497E-4281-98B6-7AB29617F5CE}"/>
              </a:ext>
            </a:extLst>
          </p:cNvPr>
          <p:cNvSpPr>
            <a:spLocks noGrp="1"/>
          </p:cNvSpPr>
          <p:nvPr>
            <p:ph sz="half" idx="2" hasCustomPrompt="1"/>
          </p:nvPr>
        </p:nvSpPr>
        <p:spPr>
          <a:xfrm>
            <a:off x="838200" y="2821598"/>
            <a:ext cx="5157787" cy="3684588"/>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560CFA0-FD7D-4DFF-8285-DE9C94DDFCBA}"/>
              </a:ext>
            </a:extLst>
          </p:cNvPr>
          <p:cNvSpPr>
            <a:spLocks noGrp="1"/>
          </p:cNvSpPr>
          <p:nvPr>
            <p:ph type="body" sz="quarter" idx="3" hasCustomPrompt="1"/>
          </p:nvPr>
        </p:nvSpPr>
        <p:spPr>
          <a:xfrm>
            <a:off x="6170612" y="1997686"/>
            <a:ext cx="5183188"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PEALKIRI</a:t>
            </a:r>
          </a:p>
        </p:txBody>
      </p:sp>
      <p:sp>
        <p:nvSpPr>
          <p:cNvPr id="6" name="Content Placeholder 5">
            <a:extLst>
              <a:ext uri="{FF2B5EF4-FFF2-40B4-BE49-F238E27FC236}">
                <a16:creationId xmlns:a16="http://schemas.microsoft.com/office/drawing/2014/main" id="{82A81980-7CA7-40CC-9E8C-E2CC362D2114}"/>
              </a:ext>
            </a:extLst>
          </p:cNvPr>
          <p:cNvSpPr>
            <a:spLocks noGrp="1"/>
          </p:cNvSpPr>
          <p:nvPr>
            <p:ph sz="quarter" idx="4" hasCustomPrompt="1"/>
          </p:nvPr>
        </p:nvSpPr>
        <p:spPr>
          <a:xfrm>
            <a:off x="6170612" y="2821598"/>
            <a:ext cx="5183188" cy="3684588"/>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64EDB458-107A-4876-87BB-69FB81F7E147}"/>
              </a:ext>
            </a:extLst>
          </p:cNvPr>
          <p:cNvSpPr>
            <a:spLocks noGrp="1"/>
          </p:cNvSpPr>
          <p:nvPr>
            <p:ph type="title" hasCustomPrompt="1"/>
          </p:nvPr>
        </p:nvSpPr>
        <p:spPr>
          <a:xfrm>
            <a:off x="838200" y="0"/>
            <a:ext cx="8200292" cy="1800000"/>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11" name="Pilt 10">
            <a:extLst>
              <a:ext uri="{FF2B5EF4-FFF2-40B4-BE49-F238E27FC236}">
                <a16:creationId xmlns:a16="http://schemas.microsoft.com/office/drawing/2014/main" id="{D9E63F43-5832-4BA0-99EC-2DFB8B1956A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63052221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pilt hel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9" name="Pilt 8" descr="Pilt, millel on kujutatud tekst&#10;&#10;Kirjeldus on genereeritud automaatselt">
            <a:extLst>
              <a:ext uri="{FF2B5EF4-FFF2-40B4-BE49-F238E27FC236}">
                <a16:creationId xmlns:a16="http://schemas.microsoft.com/office/drawing/2014/main" id="{DFA82078-C1B9-47D5-96B6-A7114D83D2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
        <p:nvSpPr>
          <p:cNvPr id="14" name="Content Placeholder 3">
            <a:extLst>
              <a:ext uri="{FF2B5EF4-FFF2-40B4-BE49-F238E27FC236}">
                <a16:creationId xmlns:a16="http://schemas.microsoft.com/office/drawing/2014/main" id="{D9DA752A-A2B0-4B34-8538-E1331A689529}"/>
              </a:ext>
            </a:extLst>
          </p:cNvPr>
          <p:cNvSpPr>
            <a:spLocks noGrp="1"/>
          </p:cNvSpPr>
          <p:nvPr>
            <p:ph sz="half" idx="2" hasCustomPrompt="1"/>
          </p:nvPr>
        </p:nvSpPr>
        <p:spPr>
          <a:xfrm>
            <a:off x="838200" y="1943100"/>
            <a:ext cx="4116265" cy="391795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isu kohatäide 2">
            <a:extLst>
              <a:ext uri="{FF2B5EF4-FFF2-40B4-BE49-F238E27FC236}">
                <a16:creationId xmlns:a16="http://schemas.microsoft.com/office/drawing/2014/main" id="{B9214274-5EED-4731-BAE8-5DBFE5E77575}"/>
              </a:ext>
            </a:extLst>
          </p:cNvPr>
          <p:cNvSpPr>
            <a:spLocks noGrp="1"/>
          </p:cNvSpPr>
          <p:nvPr>
            <p:ph sz="quarter" idx="11" hasCustomPrompt="1"/>
          </p:nvPr>
        </p:nvSpPr>
        <p:spPr>
          <a:xfrm>
            <a:off x="5191125" y="1943100"/>
            <a:ext cx="6161088" cy="391795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Tree>
    <p:extLst>
      <p:ext uri="{BB962C8B-B14F-4D97-AF65-F5344CB8AC3E}">
        <p14:creationId xmlns:p14="http://schemas.microsoft.com/office/powerpoint/2010/main" val="423620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pilt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1"/>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9" name="Pilt 8">
            <a:extLst>
              <a:ext uri="{FF2B5EF4-FFF2-40B4-BE49-F238E27FC236}">
                <a16:creationId xmlns:a16="http://schemas.microsoft.com/office/drawing/2014/main" id="{DFA82078-C1B9-47D5-96B6-A7114D83D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4" name="Content Placeholder 3">
            <a:extLst>
              <a:ext uri="{FF2B5EF4-FFF2-40B4-BE49-F238E27FC236}">
                <a16:creationId xmlns:a16="http://schemas.microsoft.com/office/drawing/2014/main" id="{D9DA752A-A2B0-4B34-8538-E1331A689529}"/>
              </a:ext>
            </a:extLst>
          </p:cNvPr>
          <p:cNvSpPr>
            <a:spLocks noGrp="1"/>
          </p:cNvSpPr>
          <p:nvPr>
            <p:ph sz="half" idx="2" hasCustomPrompt="1"/>
          </p:nvPr>
        </p:nvSpPr>
        <p:spPr>
          <a:xfrm>
            <a:off x="838200" y="1943100"/>
            <a:ext cx="4116265" cy="391795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isu kohatäide 2">
            <a:extLst>
              <a:ext uri="{FF2B5EF4-FFF2-40B4-BE49-F238E27FC236}">
                <a16:creationId xmlns:a16="http://schemas.microsoft.com/office/drawing/2014/main" id="{4CDB810C-5431-4EC0-94A7-44BF7C4392F8}"/>
              </a:ext>
            </a:extLst>
          </p:cNvPr>
          <p:cNvSpPr>
            <a:spLocks noGrp="1"/>
          </p:cNvSpPr>
          <p:nvPr>
            <p:ph sz="quarter" idx="11" hasCustomPrompt="1"/>
          </p:nvPr>
        </p:nvSpPr>
        <p:spPr>
          <a:xfrm>
            <a:off x="5191125" y="1943100"/>
            <a:ext cx="6161088" cy="391795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Tree>
    <p:extLst>
      <p:ext uri="{BB962C8B-B14F-4D97-AF65-F5344CB8AC3E}">
        <p14:creationId xmlns:p14="http://schemas.microsoft.com/office/powerpoint/2010/main" val="247715677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pilti">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9" name="Pilt 8" descr="Pilt, millel on kujutatud tekst&#10;&#10;Kirjeldus on genereeritud automaatselt">
            <a:extLst>
              <a:ext uri="{FF2B5EF4-FFF2-40B4-BE49-F238E27FC236}">
                <a16:creationId xmlns:a16="http://schemas.microsoft.com/office/drawing/2014/main" id="{DFA82078-C1B9-47D5-96B6-A7114D83D2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
        <p:nvSpPr>
          <p:cNvPr id="3" name="Teksti kohatäide 2">
            <a:extLst>
              <a:ext uri="{FF2B5EF4-FFF2-40B4-BE49-F238E27FC236}">
                <a16:creationId xmlns:a16="http://schemas.microsoft.com/office/drawing/2014/main" id="{70AB34D0-B3A1-4A8A-8FE8-F7659C6C59EF}"/>
              </a:ext>
            </a:extLst>
          </p:cNvPr>
          <p:cNvSpPr>
            <a:spLocks noGrp="1"/>
          </p:cNvSpPr>
          <p:nvPr>
            <p:ph type="body" sz="quarter" idx="13" hasCustomPrompt="1"/>
          </p:nvPr>
        </p:nvSpPr>
        <p:spPr>
          <a:xfrm>
            <a:off x="838200" y="5873750"/>
            <a:ext cx="5180013" cy="522288"/>
          </a:xfrm>
        </p:spPr>
        <p:txBody>
          <a:bodyPr/>
          <a:lstStyle>
            <a:lvl1pPr>
              <a:defRPr/>
            </a:lvl1pPr>
          </a:lstStyle>
          <a:p>
            <a:pPr lvl="0"/>
            <a:r>
              <a:rPr lang="en-US" dirty="0" err="1"/>
              <a:t>Lisage</a:t>
            </a:r>
            <a:r>
              <a:rPr lang="en-US" dirty="0"/>
              <a:t> </a:t>
            </a:r>
            <a:r>
              <a:rPr lang="en-US" dirty="0" err="1"/>
              <a:t>tekst</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1" name="Teksti kohatäide 2">
            <a:extLst>
              <a:ext uri="{FF2B5EF4-FFF2-40B4-BE49-F238E27FC236}">
                <a16:creationId xmlns:a16="http://schemas.microsoft.com/office/drawing/2014/main" id="{23B01275-57FD-4A23-9152-1592042608A4}"/>
              </a:ext>
            </a:extLst>
          </p:cNvPr>
          <p:cNvSpPr>
            <a:spLocks noGrp="1"/>
          </p:cNvSpPr>
          <p:nvPr>
            <p:ph type="body" sz="quarter" idx="14" hasCustomPrompt="1"/>
          </p:nvPr>
        </p:nvSpPr>
        <p:spPr>
          <a:xfrm>
            <a:off x="6173667" y="5867712"/>
            <a:ext cx="5180013" cy="522288"/>
          </a:xfrm>
        </p:spPr>
        <p:txBody>
          <a:bodyPr/>
          <a:lstStyle>
            <a:lvl1pPr>
              <a:defRPr/>
            </a:lvl1pPr>
          </a:lstStyle>
          <a:p>
            <a:pPr lvl="0"/>
            <a:r>
              <a:rPr lang="en-GB" dirty="0" err="1"/>
              <a:t>Lisage</a:t>
            </a:r>
            <a:r>
              <a:rPr lang="en-GB" dirty="0"/>
              <a:t> </a:t>
            </a:r>
            <a:r>
              <a:rPr lang="en-GB" dirty="0" err="1"/>
              <a:t>tekst</a:t>
            </a:r>
            <a:endParaRPr lang="et-EE"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7" name="Sisu kohatäide 4">
            <a:extLst>
              <a:ext uri="{FF2B5EF4-FFF2-40B4-BE49-F238E27FC236}">
                <a16:creationId xmlns:a16="http://schemas.microsoft.com/office/drawing/2014/main" id="{85E3949B-815C-442E-AA24-A14C20540DFB}"/>
              </a:ext>
            </a:extLst>
          </p:cNvPr>
          <p:cNvSpPr>
            <a:spLocks noGrp="1"/>
          </p:cNvSpPr>
          <p:nvPr>
            <p:ph sz="quarter" idx="16" hasCustomPrompt="1"/>
          </p:nvPr>
        </p:nvSpPr>
        <p:spPr>
          <a:xfrm>
            <a:off x="6173667" y="1942856"/>
            <a:ext cx="5180013" cy="3794125"/>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8" name="Sisu kohatäide 4">
            <a:extLst>
              <a:ext uri="{FF2B5EF4-FFF2-40B4-BE49-F238E27FC236}">
                <a16:creationId xmlns:a16="http://schemas.microsoft.com/office/drawing/2014/main" id="{552C31B5-F62A-4EDD-BAD6-9FE40984414B}"/>
              </a:ext>
            </a:extLst>
          </p:cNvPr>
          <p:cNvSpPr>
            <a:spLocks noGrp="1"/>
          </p:cNvSpPr>
          <p:nvPr>
            <p:ph sz="quarter" idx="17" hasCustomPrompt="1"/>
          </p:nvPr>
        </p:nvSpPr>
        <p:spPr>
          <a:xfrm>
            <a:off x="838199" y="1942855"/>
            <a:ext cx="5180013" cy="3794125"/>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Tree>
    <p:extLst>
      <p:ext uri="{BB962C8B-B14F-4D97-AF65-F5344CB8AC3E}">
        <p14:creationId xmlns:p14="http://schemas.microsoft.com/office/powerpoint/2010/main" val="2649833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pilti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9" name="Pilt 8">
            <a:extLst>
              <a:ext uri="{FF2B5EF4-FFF2-40B4-BE49-F238E27FC236}">
                <a16:creationId xmlns:a16="http://schemas.microsoft.com/office/drawing/2014/main" id="{DFA82078-C1B9-47D5-96B6-A7114D83D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3" name="Teksti kohatäide 2">
            <a:extLst>
              <a:ext uri="{FF2B5EF4-FFF2-40B4-BE49-F238E27FC236}">
                <a16:creationId xmlns:a16="http://schemas.microsoft.com/office/drawing/2014/main" id="{70AB34D0-B3A1-4A8A-8FE8-F7659C6C59EF}"/>
              </a:ext>
            </a:extLst>
          </p:cNvPr>
          <p:cNvSpPr>
            <a:spLocks noGrp="1"/>
          </p:cNvSpPr>
          <p:nvPr>
            <p:ph type="body" sz="quarter" idx="13" hasCustomPrompt="1"/>
          </p:nvPr>
        </p:nvSpPr>
        <p:spPr>
          <a:xfrm>
            <a:off x="838200" y="5873750"/>
            <a:ext cx="5180013" cy="522288"/>
          </a:xfrm>
        </p:spPr>
        <p:txBody>
          <a:bodyPr/>
          <a:lstStyle>
            <a:lvl1pPr>
              <a:defRPr/>
            </a:lvl1pPr>
          </a:lstStyle>
          <a:p>
            <a:pPr lvl="0"/>
            <a:r>
              <a:rPr lang="en-GB" dirty="0" err="1"/>
              <a:t>Lisage</a:t>
            </a:r>
            <a:r>
              <a:rPr lang="en-GB" dirty="0"/>
              <a:t> </a:t>
            </a:r>
            <a:r>
              <a:rPr lang="en-GB" dirty="0" err="1"/>
              <a:t>tekst</a:t>
            </a:r>
            <a:endParaRPr lang="et-EE"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1" name="Teksti kohatäide 2">
            <a:extLst>
              <a:ext uri="{FF2B5EF4-FFF2-40B4-BE49-F238E27FC236}">
                <a16:creationId xmlns:a16="http://schemas.microsoft.com/office/drawing/2014/main" id="{23B01275-57FD-4A23-9152-1592042608A4}"/>
              </a:ext>
            </a:extLst>
          </p:cNvPr>
          <p:cNvSpPr>
            <a:spLocks noGrp="1"/>
          </p:cNvSpPr>
          <p:nvPr>
            <p:ph type="body" sz="quarter" idx="14" hasCustomPrompt="1"/>
          </p:nvPr>
        </p:nvSpPr>
        <p:spPr>
          <a:xfrm>
            <a:off x="6173667" y="5867712"/>
            <a:ext cx="5180013" cy="522288"/>
          </a:xfrm>
        </p:spPr>
        <p:txBody>
          <a:bodyPr/>
          <a:lstStyle>
            <a:lvl1pPr>
              <a:defRPr/>
            </a:lvl1pPr>
          </a:lstStyle>
          <a:p>
            <a:pPr lvl="0"/>
            <a:r>
              <a:rPr lang="en-GB" dirty="0" err="1"/>
              <a:t>Lisage</a:t>
            </a:r>
            <a:r>
              <a:rPr lang="en-GB" dirty="0"/>
              <a:t> </a:t>
            </a:r>
            <a:r>
              <a:rPr lang="en-GB" dirty="0" err="1"/>
              <a:t>tekst</a:t>
            </a:r>
            <a:endParaRPr lang="et-EE"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0" name="Sisu kohatäide 4">
            <a:extLst>
              <a:ext uri="{FF2B5EF4-FFF2-40B4-BE49-F238E27FC236}">
                <a16:creationId xmlns:a16="http://schemas.microsoft.com/office/drawing/2014/main" id="{9E68A62E-51C9-40EB-A1A0-552142AE9595}"/>
              </a:ext>
            </a:extLst>
          </p:cNvPr>
          <p:cNvSpPr>
            <a:spLocks noGrp="1"/>
          </p:cNvSpPr>
          <p:nvPr>
            <p:ph sz="quarter" idx="16" hasCustomPrompt="1"/>
          </p:nvPr>
        </p:nvSpPr>
        <p:spPr>
          <a:xfrm>
            <a:off x="6173667" y="1942856"/>
            <a:ext cx="5180013" cy="3794125"/>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2" name="Sisu kohatäide 4">
            <a:extLst>
              <a:ext uri="{FF2B5EF4-FFF2-40B4-BE49-F238E27FC236}">
                <a16:creationId xmlns:a16="http://schemas.microsoft.com/office/drawing/2014/main" id="{A46574CF-F450-4BAC-B71D-A2EAF3F68201}"/>
              </a:ext>
            </a:extLst>
          </p:cNvPr>
          <p:cNvSpPr>
            <a:spLocks noGrp="1"/>
          </p:cNvSpPr>
          <p:nvPr>
            <p:ph sz="quarter" idx="17" hasCustomPrompt="1"/>
          </p:nvPr>
        </p:nvSpPr>
        <p:spPr>
          <a:xfrm>
            <a:off x="838199" y="1942855"/>
            <a:ext cx="5180013" cy="3794125"/>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Tree>
    <p:extLst>
      <p:ext uri="{BB962C8B-B14F-4D97-AF65-F5344CB8AC3E}">
        <p14:creationId xmlns:p14="http://schemas.microsoft.com/office/powerpoint/2010/main" val="39921680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pilti/joonist jne">
    <p:spTree>
      <p:nvGrpSpPr>
        <p:cNvPr id="1" name=""/>
        <p:cNvGrpSpPr/>
        <p:nvPr/>
      </p:nvGrpSpPr>
      <p:grpSpPr>
        <a:xfrm>
          <a:off x="0" y="0"/>
          <a:ext cx="0" cy="0"/>
          <a:chOff x="0" y="0"/>
          <a:chExt cx="0" cy="0"/>
        </a:xfrm>
      </p:grpSpPr>
      <p:sp>
        <p:nvSpPr>
          <p:cNvPr id="13" name="Sisu kohatäide 3">
            <a:extLst>
              <a:ext uri="{FF2B5EF4-FFF2-40B4-BE49-F238E27FC236}">
                <a16:creationId xmlns:a16="http://schemas.microsoft.com/office/drawing/2014/main" id="{8553F907-BE94-4425-B378-00EF85BA1CD1}"/>
              </a:ext>
            </a:extLst>
          </p:cNvPr>
          <p:cNvSpPr>
            <a:spLocks noGrp="1"/>
          </p:cNvSpPr>
          <p:nvPr>
            <p:ph sz="quarter" idx="15" hasCustomPrompt="1"/>
          </p:nvPr>
        </p:nvSpPr>
        <p:spPr>
          <a:xfrm>
            <a:off x="0" y="0"/>
            <a:ext cx="6096000" cy="342900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5" name="Sisu kohatäide 3">
            <a:extLst>
              <a:ext uri="{FF2B5EF4-FFF2-40B4-BE49-F238E27FC236}">
                <a16:creationId xmlns:a16="http://schemas.microsoft.com/office/drawing/2014/main" id="{E42083A8-95B8-42E2-805F-CCE365EF0E67}"/>
              </a:ext>
            </a:extLst>
          </p:cNvPr>
          <p:cNvSpPr>
            <a:spLocks noGrp="1"/>
          </p:cNvSpPr>
          <p:nvPr>
            <p:ph sz="quarter" idx="16" hasCustomPrompt="1"/>
          </p:nvPr>
        </p:nvSpPr>
        <p:spPr>
          <a:xfrm>
            <a:off x="6096000" y="0"/>
            <a:ext cx="6096000" cy="342900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6" name="Sisu kohatäide 3">
            <a:extLst>
              <a:ext uri="{FF2B5EF4-FFF2-40B4-BE49-F238E27FC236}">
                <a16:creationId xmlns:a16="http://schemas.microsoft.com/office/drawing/2014/main" id="{F6E9E510-B05B-4D40-808B-5EA7CA34BAED}"/>
              </a:ext>
            </a:extLst>
          </p:cNvPr>
          <p:cNvSpPr>
            <a:spLocks noGrp="1"/>
          </p:cNvSpPr>
          <p:nvPr>
            <p:ph sz="quarter" idx="17" hasCustomPrompt="1"/>
          </p:nvPr>
        </p:nvSpPr>
        <p:spPr>
          <a:xfrm>
            <a:off x="0" y="3429000"/>
            <a:ext cx="6096000" cy="3429000"/>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
        <p:nvSpPr>
          <p:cNvPr id="17" name="Sisu kohatäide 3">
            <a:extLst>
              <a:ext uri="{FF2B5EF4-FFF2-40B4-BE49-F238E27FC236}">
                <a16:creationId xmlns:a16="http://schemas.microsoft.com/office/drawing/2014/main" id="{C7CB8FA2-06DD-415F-9906-6ED10EDC7913}"/>
              </a:ext>
            </a:extLst>
          </p:cNvPr>
          <p:cNvSpPr>
            <a:spLocks noGrp="1"/>
          </p:cNvSpPr>
          <p:nvPr>
            <p:ph sz="quarter" idx="18" hasCustomPrompt="1"/>
          </p:nvPr>
        </p:nvSpPr>
        <p:spPr>
          <a:xfrm>
            <a:off x="6096000" y="3429000"/>
            <a:ext cx="6096000" cy="3429000"/>
          </a:xfrm>
          <a:noFill/>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t-EE" dirty="0"/>
              <a:t>Teine tase</a:t>
            </a:r>
          </a:p>
          <a:p>
            <a:pPr lvl="2"/>
            <a:r>
              <a:rPr lang="et-EE" dirty="0"/>
              <a:t>Kolmas tase</a:t>
            </a:r>
          </a:p>
          <a:p>
            <a:pPr lvl="3"/>
            <a:r>
              <a:rPr lang="et-EE" dirty="0"/>
              <a:t>Neljas tase</a:t>
            </a:r>
          </a:p>
          <a:p>
            <a:pPr lvl="4"/>
            <a:r>
              <a:rPr lang="et-EE" dirty="0"/>
              <a:t>Viies tase</a:t>
            </a:r>
            <a:endParaRPr lang="en-GB" dirty="0"/>
          </a:p>
        </p:txBody>
      </p:sp>
    </p:spTree>
    <p:extLst>
      <p:ext uri="{BB962C8B-B14F-4D97-AF65-F5344CB8AC3E}">
        <p14:creationId xmlns:p14="http://schemas.microsoft.com/office/powerpoint/2010/main" val="2368323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ur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28A99FC-17D3-43B0-9C0A-F8F6A7B58E08}"/>
              </a:ext>
            </a:extLst>
          </p:cNvPr>
          <p:cNvSpPr>
            <a:spLocks noGrp="1"/>
          </p:cNvSpPr>
          <p:nvPr>
            <p:ph type="title" hasCustomPrompt="1"/>
          </p:nvPr>
        </p:nvSpPr>
        <p:spPr>
          <a:xfrm>
            <a:off x="863112" y="0"/>
            <a:ext cx="7734300" cy="1800000"/>
          </a:xfrm>
        </p:spPr>
        <p:txBody>
          <a:bodyPr/>
          <a:lstStyle>
            <a:lvl1pPr>
              <a:defRPr/>
            </a:lvl1pPr>
          </a:lstStyle>
          <a:p>
            <a:r>
              <a:rPr lang="en-US" dirty="0" err="1"/>
              <a:t>Klõpake</a:t>
            </a:r>
            <a:r>
              <a:rPr lang="en-US" dirty="0"/>
              <a:t> </a:t>
            </a:r>
            <a:r>
              <a:rPr lang="en-US" dirty="0" err="1"/>
              <a:t>pealkirja</a:t>
            </a:r>
            <a:r>
              <a:rPr lang="en-US" dirty="0"/>
              <a:t> </a:t>
            </a:r>
            <a:r>
              <a:rPr lang="en-US" dirty="0" err="1"/>
              <a:t>lisamiseks</a:t>
            </a:r>
            <a:endParaRPr lang="en-US" dirty="0"/>
          </a:p>
        </p:txBody>
      </p:sp>
      <p:pic>
        <p:nvPicPr>
          <p:cNvPr id="11" name="Pilt 10">
            <a:extLst>
              <a:ext uri="{FF2B5EF4-FFF2-40B4-BE49-F238E27FC236}">
                <a16:creationId xmlns:a16="http://schemas.microsoft.com/office/drawing/2014/main" id="{AF70A102-6DDE-4480-8A6C-124FC809D0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25792008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leht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4DD-8543-46FA-98EC-2688834A139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err="1"/>
              <a:t>Klõpsake</a:t>
            </a:r>
            <a:r>
              <a:rPr lang="en-US" dirty="0"/>
              <a:t> </a:t>
            </a:r>
            <a:r>
              <a:rPr lang="en-US" dirty="0" err="1"/>
              <a:t>pealkirja</a:t>
            </a:r>
            <a:r>
              <a:rPr lang="en-US" dirty="0"/>
              <a:t> </a:t>
            </a:r>
            <a:r>
              <a:rPr lang="en-US" dirty="0" err="1"/>
              <a:t>lisamiseks</a:t>
            </a:r>
            <a:endParaRPr lang="en-US" dirty="0"/>
          </a:p>
        </p:txBody>
      </p:sp>
      <p:sp>
        <p:nvSpPr>
          <p:cNvPr id="3" name="Subtitle 2">
            <a:extLst>
              <a:ext uri="{FF2B5EF4-FFF2-40B4-BE49-F238E27FC236}">
                <a16:creationId xmlns:a16="http://schemas.microsoft.com/office/drawing/2014/main" id="{5B99DF9E-0EDF-41C2-9A64-C47ED6951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lt 7" descr="Pilt, millel on kujutatud tekst&#10;&#10;Kirjeldus on genereeritud automaatselt">
            <a:extLst>
              <a:ext uri="{FF2B5EF4-FFF2-40B4-BE49-F238E27FC236}">
                <a16:creationId xmlns:a16="http://schemas.microsoft.com/office/drawing/2014/main" id="{86EB4E15-6716-4608-9CDD-3C29FF655B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252344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ealkiri ja tekst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2" y="0"/>
            <a:ext cx="8118230" cy="1800000"/>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tx1"/>
              </a:buCl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lt 6" descr="Pilt, millel on kujutatud tekst&#10;&#10;Kirjeldus on genereeritud automaatselt">
            <a:extLst>
              <a:ext uri="{FF2B5EF4-FFF2-40B4-BE49-F238E27FC236}">
                <a16:creationId xmlns:a16="http://schemas.microsoft.com/office/drawing/2014/main" id="{A76E22C1-CDD9-45C8-A5C2-66F8AD2084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348168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ealkiri ja tekst tume">
    <p:spTree>
      <p:nvGrpSpPr>
        <p:cNvPr id="1" name=""/>
        <p:cNvGrpSpPr/>
        <p:nvPr/>
      </p:nvGrpSpPr>
      <p:grpSpPr>
        <a:xfrm>
          <a:off x="0" y="0"/>
          <a:ext cx="0" cy="0"/>
          <a:chOff x="0" y="0"/>
          <a:chExt cx="0" cy="0"/>
        </a:xfrm>
      </p:grpSpPr>
      <p:sp>
        <p:nvSpPr>
          <p:cNvPr id="4" name="Ristkülik 3">
            <a:extLst>
              <a:ext uri="{FF2B5EF4-FFF2-40B4-BE49-F238E27FC236}">
                <a16:creationId xmlns:a16="http://schemas.microsoft.com/office/drawing/2014/main" id="{35380A04-F7E3-4519-AD4C-5E1425B17923}"/>
              </a:ext>
            </a:extLst>
          </p:cNvPr>
          <p:cNvSpPr/>
          <p:nvPr userDrawn="1"/>
        </p:nvSpPr>
        <p:spPr>
          <a:xfrm>
            <a:off x="0" y="0"/>
            <a:ext cx="12192000" cy="18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1" y="0"/>
            <a:ext cx="8135815" cy="1768275"/>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lt 6">
            <a:extLst>
              <a:ext uri="{FF2B5EF4-FFF2-40B4-BE49-F238E27FC236}">
                <a16:creationId xmlns:a16="http://schemas.microsoft.com/office/drawing/2014/main" id="{A76E22C1-CDD9-45C8-A5C2-66F8AD2084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133307973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ealkiri ja tekst tume mustr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1" y="0"/>
            <a:ext cx="8135815" cy="1768275"/>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lt 6">
            <a:extLst>
              <a:ext uri="{FF2B5EF4-FFF2-40B4-BE49-F238E27FC236}">
                <a16:creationId xmlns:a16="http://schemas.microsoft.com/office/drawing/2014/main" id="{A76E22C1-CDD9-45C8-A5C2-66F8AD2084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22434162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 tekstikasti he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26188AD-F07D-4AB2-8A94-F0E2D3EBB24F}"/>
              </a:ext>
            </a:extLst>
          </p:cNvPr>
          <p:cNvSpPr>
            <a:spLocks noGrp="1"/>
          </p:cNvSpPr>
          <p:nvPr>
            <p:ph sz="half" idx="2" hasCustomPrompt="1"/>
          </p:nvPr>
        </p:nvSpPr>
        <p:spPr>
          <a:xfrm>
            <a:off x="6172200" y="2023413"/>
            <a:ext cx="5181600" cy="3955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0086562F-AB3F-46FF-8F9F-1117E969EC92}"/>
              </a:ext>
            </a:extLst>
          </p:cNvPr>
          <p:cNvSpPr>
            <a:spLocks noGrp="1"/>
          </p:cNvSpPr>
          <p:nvPr>
            <p:ph type="title" hasCustomPrompt="1"/>
          </p:nvPr>
        </p:nvSpPr>
        <p:spPr>
          <a:xfrm>
            <a:off x="838200" y="0"/>
            <a:ext cx="8090388" cy="1800000"/>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9" name="Pilt 8" descr="Pilt, millel on kujutatud tekst&#10;&#10;Kirjeldus on genereeritud automaatselt">
            <a:extLst>
              <a:ext uri="{FF2B5EF4-FFF2-40B4-BE49-F238E27FC236}">
                <a16:creationId xmlns:a16="http://schemas.microsoft.com/office/drawing/2014/main" id="{07341EE1-3AC7-4544-B29E-EDF47DCF3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93858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 tekstikasti tum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istkülik 5">
            <a:extLst>
              <a:ext uri="{FF2B5EF4-FFF2-40B4-BE49-F238E27FC236}">
                <a16:creationId xmlns:a16="http://schemas.microsoft.com/office/drawing/2014/main" id="{F343B94A-FA31-419C-86D9-7226C86B2018}"/>
              </a:ext>
            </a:extLst>
          </p:cNvPr>
          <p:cNvSpPr/>
          <p:nvPr userDrawn="1"/>
        </p:nvSpPr>
        <p:spPr>
          <a:xfrm>
            <a:off x="0" y="0"/>
            <a:ext cx="12192000" cy="18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BF504563-DD08-41DB-9E1E-46D34567C535}"/>
              </a:ext>
            </a:extLst>
          </p:cNvPr>
          <p:cNvSpPr>
            <a:spLocks noGrp="1"/>
          </p:cNvSpPr>
          <p:nvPr>
            <p:ph type="title" hasCustomPrompt="1"/>
          </p:nvPr>
        </p:nvSpPr>
        <p:spPr>
          <a:xfrm>
            <a:off x="864000" y="0"/>
            <a:ext cx="8100646" cy="1800000"/>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10" name="Pilt 9">
            <a:extLst>
              <a:ext uri="{FF2B5EF4-FFF2-40B4-BE49-F238E27FC236}">
                <a16:creationId xmlns:a16="http://schemas.microsoft.com/office/drawing/2014/main" id="{215657BB-D60D-4A92-8D31-B84ED99FBB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1" name="Content Placeholder 2">
            <a:extLst>
              <a:ext uri="{FF2B5EF4-FFF2-40B4-BE49-F238E27FC236}">
                <a16:creationId xmlns:a16="http://schemas.microsoft.com/office/drawing/2014/main" id="{087F3EBF-F9D3-468D-942B-DBFD8DA7C1FA}"/>
              </a:ext>
            </a:extLst>
          </p:cNvPr>
          <p:cNvSpPr>
            <a:spLocks noGrp="1"/>
          </p:cNvSpPr>
          <p:nvPr>
            <p:ph sz="half" idx="10" hasCustomPrompt="1"/>
          </p:nvPr>
        </p:nvSpPr>
        <p:spPr>
          <a:xfrm>
            <a:off x="6172202"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30792098"/>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ks tekstikasti tume mustr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BF504563-DD08-41DB-9E1E-46D34567C535}"/>
              </a:ext>
            </a:extLst>
          </p:cNvPr>
          <p:cNvSpPr>
            <a:spLocks noGrp="1"/>
          </p:cNvSpPr>
          <p:nvPr>
            <p:ph type="title" hasCustomPrompt="1"/>
          </p:nvPr>
        </p:nvSpPr>
        <p:spPr>
          <a:xfrm>
            <a:off x="864000" y="0"/>
            <a:ext cx="8100646" cy="1800000"/>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10" name="Pilt 9">
            <a:extLst>
              <a:ext uri="{FF2B5EF4-FFF2-40B4-BE49-F238E27FC236}">
                <a16:creationId xmlns:a16="http://schemas.microsoft.com/office/drawing/2014/main" id="{215657BB-D60D-4A92-8D31-B84ED99FBB1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1" name="Content Placeholder 2">
            <a:extLst>
              <a:ext uri="{FF2B5EF4-FFF2-40B4-BE49-F238E27FC236}">
                <a16:creationId xmlns:a16="http://schemas.microsoft.com/office/drawing/2014/main" id="{087F3EBF-F9D3-468D-942B-DBFD8DA7C1FA}"/>
              </a:ext>
            </a:extLst>
          </p:cNvPr>
          <p:cNvSpPr>
            <a:spLocks noGrp="1"/>
          </p:cNvSpPr>
          <p:nvPr>
            <p:ph sz="half" idx="10" hasCustomPrompt="1"/>
          </p:nvPr>
        </p:nvSpPr>
        <p:spPr>
          <a:xfrm>
            <a:off x="6172202"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549386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kasti he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C8198D-3ABF-4207-9E61-9040ECB64194}"/>
              </a:ext>
            </a:extLst>
          </p:cNvPr>
          <p:cNvSpPr>
            <a:spLocks noGrp="1"/>
          </p:cNvSpPr>
          <p:nvPr>
            <p:ph type="body" idx="1" hasCustomPrompt="1"/>
          </p:nvPr>
        </p:nvSpPr>
        <p:spPr>
          <a:xfrm>
            <a:off x="838200" y="1997686"/>
            <a:ext cx="5157787"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PEALKIRI</a:t>
            </a:r>
          </a:p>
        </p:txBody>
      </p:sp>
      <p:sp>
        <p:nvSpPr>
          <p:cNvPr id="4" name="Content Placeholder 3">
            <a:extLst>
              <a:ext uri="{FF2B5EF4-FFF2-40B4-BE49-F238E27FC236}">
                <a16:creationId xmlns:a16="http://schemas.microsoft.com/office/drawing/2014/main" id="{C3A6CD39-497E-4281-98B6-7AB29617F5CE}"/>
              </a:ext>
            </a:extLst>
          </p:cNvPr>
          <p:cNvSpPr>
            <a:spLocks noGrp="1"/>
          </p:cNvSpPr>
          <p:nvPr>
            <p:ph sz="half" idx="2" hasCustomPrompt="1"/>
          </p:nvPr>
        </p:nvSpPr>
        <p:spPr>
          <a:xfrm>
            <a:off x="838200" y="2821598"/>
            <a:ext cx="5157787" cy="3684588"/>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560CFA0-FD7D-4DFF-8285-DE9C94DDFCBA}"/>
              </a:ext>
            </a:extLst>
          </p:cNvPr>
          <p:cNvSpPr>
            <a:spLocks noGrp="1"/>
          </p:cNvSpPr>
          <p:nvPr>
            <p:ph type="body" sz="quarter" idx="3" hasCustomPrompt="1"/>
          </p:nvPr>
        </p:nvSpPr>
        <p:spPr>
          <a:xfrm>
            <a:off x="6170612" y="1997686"/>
            <a:ext cx="5183188"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PEALKIRI</a:t>
            </a:r>
          </a:p>
        </p:txBody>
      </p:sp>
      <p:sp>
        <p:nvSpPr>
          <p:cNvPr id="6" name="Content Placeholder 5">
            <a:extLst>
              <a:ext uri="{FF2B5EF4-FFF2-40B4-BE49-F238E27FC236}">
                <a16:creationId xmlns:a16="http://schemas.microsoft.com/office/drawing/2014/main" id="{82A81980-7CA7-40CC-9E8C-E2CC362D2114}"/>
              </a:ext>
            </a:extLst>
          </p:cNvPr>
          <p:cNvSpPr>
            <a:spLocks noGrp="1"/>
          </p:cNvSpPr>
          <p:nvPr>
            <p:ph sz="quarter" idx="4" hasCustomPrompt="1"/>
          </p:nvPr>
        </p:nvSpPr>
        <p:spPr>
          <a:xfrm>
            <a:off x="6170612" y="2821598"/>
            <a:ext cx="5183188" cy="3684588"/>
          </a:xfrm>
        </p:spPr>
        <p:txBody>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64EDB458-107A-4876-87BB-69FB81F7E147}"/>
              </a:ext>
            </a:extLst>
          </p:cNvPr>
          <p:cNvSpPr>
            <a:spLocks noGrp="1"/>
          </p:cNvSpPr>
          <p:nvPr>
            <p:ph type="title" hasCustomPrompt="1"/>
          </p:nvPr>
        </p:nvSpPr>
        <p:spPr>
          <a:xfrm>
            <a:off x="838200" y="-1"/>
            <a:ext cx="8200292" cy="1800000"/>
          </a:xfrm>
        </p:spPr>
        <p:txBody>
          <a:bodyPr/>
          <a:lstStyle>
            <a:lvl1pPr>
              <a:defRPr/>
            </a:lvl1pPr>
          </a:lstStyle>
          <a:p>
            <a:r>
              <a:rPr lang="en-US" dirty="0" err="1"/>
              <a:t>Klõpsake</a:t>
            </a:r>
            <a:r>
              <a:rPr lang="en-US" dirty="0"/>
              <a:t> </a:t>
            </a:r>
            <a:r>
              <a:rPr lang="en-US" dirty="0" err="1"/>
              <a:t>pealkirja</a:t>
            </a:r>
            <a:r>
              <a:rPr lang="en-US" dirty="0"/>
              <a:t> </a:t>
            </a:r>
            <a:r>
              <a:rPr lang="en-US" dirty="0" err="1"/>
              <a:t>lisamiseks</a:t>
            </a:r>
            <a:endParaRPr lang="en-US" dirty="0"/>
          </a:p>
        </p:txBody>
      </p:sp>
      <p:pic>
        <p:nvPicPr>
          <p:cNvPr id="11" name="Pilt 10" descr="Pilt, millel on kujutatud tekst&#10;&#10;Kirjeldus on genereeritud automaatselt">
            <a:extLst>
              <a:ext uri="{FF2B5EF4-FFF2-40B4-BE49-F238E27FC236}">
                <a16:creationId xmlns:a16="http://schemas.microsoft.com/office/drawing/2014/main" id="{D9E63F43-5832-4BA0-99EC-2DFB8B1956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347878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B445C-DE68-4E0E-B816-49898BF49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err="1"/>
              <a:t>Klõpsake</a:t>
            </a:r>
            <a:r>
              <a:rPr lang="en-US" dirty="0"/>
              <a:t> </a:t>
            </a:r>
            <a:r>
              <a:rPr lang="en-US" dirty="0" err="1"/>
              <a:t>pealkirja</a:t>
            </a:r>
            <a:r>
              <a:rPr lang="en-US" dirty="0"/>
              <a:t> </a:t>
            </a:r>
            <a:r>
              <a:rPr lang="en-US" dirty="0" err="1"/>
              <a:t>lisamiseks</a:t>
            </a:r>
            <a:endParaRPr lang="en-US" dirty="0"/>
          </a:p>
        </p:txBody>
      </p:sp>
      <p:sp>
        <p:nvSpPr>
          <p:cNvPr id="3" name="Text Placeholder 2">
            <a:extLst>
              <a:ext uri="{FF2B5EF4-FFF2-40B4-BE49-F238E27FC236}">
                <a16:creationId xmlns:a16="http://schemas.microsoft.com/office/drawing/2014/main" id="{5DAB24F0-4944-4A0A-B599-F0F8EB6D3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err="1"/>
              <a:t>Lisage</a:t>
            </a:r>
            <a:r>
              <a:rPr lang="en-US" dirty="0"/>
              <a:t> </a:t>
            </a:r>
            <a:r>
              <a:rPr lang="en-US" dirty="0" err="1"/>
              <a:t>tekst</a:t>
            </a:r>
            <a:r>
              <a:rPr lang="en-US" dirty="0"/>
              <a:t> </a:t>
            </a:r>
            <a:r>
              <a:rPr lang="en-US" dirty="0" err="1"/>
              <a:t>või</a:t>
            </a:r>
            <a:r>
              <a:rPr lang="en-US" dirty="0"/>
              <a:t> </a:t>
            </a:r>
            <a:r>
              <a:rPr lang="en-US" dirty="0" err="1"/>
              <a:t>valige</a:t>
            </a:r>
            <a:r>
              <a:rPr lang="en-US" dirty="0"/>
              <a:t> </a:t>
            </a:r>
            <a:r>
              <a:rPr lang="en-US" dirty="0" err="1"/>
              <a:t>ikoon</a:t>
            </a:r>
            <a:r>
              <a:rPr lang="en-US" dirty="0"/>
              <a:t> </a:t>
            </a:r>
            <a:r>
              <a:rPr lang="en-US" dirty="0" err="1"/>
              <a:t>pildi</a:t>
            </a:r>
            <a:r>
              <a:rPr lang="en-US" dirty="0"/>
              <a:t> </a:t>
            </a:r>
            <a:r>
              <a:rPr lang="en-US" dirty="0" err="1"/>
              <a:t>lisamiseks</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4872691"/>
      </p:ext>
    </p:extLst>
  </p:cSld>
  <p:clrMap bg1="lt1" tx1="dk1" bg2="lt2" tx2="dk2" accent1="accent1" accent2="accent2" accent3="accent3" accent4="accent4" accent5="accent5" accent6="accent6" hlink="hlink" folHlink="folHlink"/>
  <p:sldLayoutIdLst>
    <p:sldLayoutId id="2147483659" r:id="rId1"/>
    <p:sldLayoutId id="2147483649" r:id="rId2"/>
    <p:sldLayoutId id="2147483650" r:id="rId3"/>
    <p:sldLayoutId id="2147483660" r:id="rId4"/>
    <p:sldLayoutId id="2147483667" r:id="rId5"/>
    <p:sldLayoutId id="2147483652" r:id="rId6"/>
    <p:sldLayoutId id="2147483661" r:id="rId7"/>
    <p:sldLayoutId id="2147483668" r:id="rId8"/>
    <p:sldLayoutId id="2147483653" r:id="rId9"/>
    <p:sldLayoutId id="2147483662" r:id="rId10"/>
    <p:sldLayoutId id="2147483656" r:id="rId11"/>
    <p:sldLayoutId id="2147483663" r:id="rId12"/>
    <p:sldLayoutId id="2147483664" r:id="rId13"/>
    <p:sldLayoutId id="2147483665" r:id="rId14"/>
    <p:sldLayoutId id="2147483666" r:id="rId15"/>
    <p:sldLayoutId id="214748365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taie.ee/" TargetMode="External"/><Relationship Id="rId2" Type="http://schemas.openxmlformats.org/officeDocument/2006/relationships/hyperlink" Target="https://etag.ee/rahastamine/programmid/temta-temaatilised-teadus-ja-arendusprogrammid/"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FB393E18-448C-4B0B-9CD4-1F5CD580D376}"/>
              </a:ext>
            </a:extLst>
          </p:cNvPr>
          <p:cNvSpPr>
            <a:spLocks noGrp="1"/>
          </p:cNvSpPr>
          <p:nvPr>
            <p:ph type="ctrTitle"/>
          </p:nvPr>
        </p:nvSpPr>
        <p:spPr/>
        <p:txBody>
          <a:bodyPr>
            <a:normAutofit fontScale="90000"/>
          </a:bodyPr>
          <a:lstStyle/>
          <a:p>
            <a:r>
              <a:rPr lang="et-EE" dirty="0"/>
              <a:t>Temaatiliste teadus- ja arendusprogrammide (</a:t>
            </a:r>
            <a:r>
              <a:rPr lang="et-EE" dirty="0" err="1"/>
              <a:t>TemTA</a:t>
            </a:r>
            <a:r>
              <a:rPr lang="et-EE" dirty="0"/>
              <a:t>) konkursi tingimustest</a:t>
            </a:r>
            <a:endParaRPr lang="en-GB" dirty="0"/>
          </a:p>
        </p:txBody>
      </p:sp>
      <p:sp>
        <p:nvSpPr>
          <p:cNvPr id="7" name="Alapealkiri 6">
            <a:extLst>
              <a:ext uri="{FF2B5EF4-FFF2-40B4-BE49-F238E27FC236}">
                <a16:creationId xmlns:a16="http://schemas.microsoft.com/office/drawing/2014/main" id="{773323BB-FD99-4FAD-8279-43691CAD3D03}"/>
              </a:ext>
            </a:extLst>
          </p:cNvPr>
          <p:cNvSpPr>
            <a:spLocks noGrp="1"/>
          </p:cNvSpPr>
          <p:nvPr>
            <p:ph type="subTitle" idx="1"/>
          </p:nvPr>
        </p:nvSpPr>
        <p:spPr/>
        <p:txBody>
          <a:bodyPr/>
          <a:lstStyle/>
          <a:p>
            <a:endParaRPr lang="et-EE" dirty="0"/>
          </a:p>
          <a:p>
            <a:r>
              <a:rPr lang="et-EE" sz="3200" dirty="0"/>
              <a:t>Infotund</a:t>
            </a:r>
          </a:p>
          <a:p>
            <a:r>
              <a:rPr lang="et-EE" sz="3200" dirty="0"/>
              <a:t>Eesti Teadusagentuur</a:t>
            </a:r>
            <a:endParaRPr lang="en-GB" sz="3200" dirty="0"/>
          </a:p>
        </p:txBody>
      </p:sp>
    </p:spTree>
    <p:extLst>
      <p:ext uri="{BB962C8B-B14F-4D97-AF65-F5344CB8AC3E}">
        <p14:creationId xmlns:p14="http://schemas.microsoft.com/office/powerpoint/2010/main" val="325892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05791C9A-B245-5AFC-9F7F-94B03D4EB354}"/>
              </a:ext>
            </a:extLst>
          </p:cNvPr>
          <p:cNvSpPr>
            <a:spLocks noGrp="1"/>
          </p:cNvSpPr>
          <p:nvPr>
            <p:ph type="ctrTitle"/>
          </p:nvPr>
        </p:nvSpPr>
        <p:spPr/>
        <p:txBody>
          <a:bodyPr/>
          <a:lstStyle/>
          <a:p>
            <a:r>
              <a:rPr lang="et-EE" dirty="0"/>
              <a:t>Nõuded ettepaneku meeskonnale</a:t>
            </a:r>
          </a:p>
        </p:txBody>
      </p:sp>
      <p:sp>
        <p:nvSpPr>
          <p:cNvPr id="5" name="Alapealkiri 4">
            <a:extLst>
              <a:ext uri="{FF2B5EF4-FFF2-40B4-BE49-F238E27FC236}">
                <a16:creationId xmlns:a16="http://schemas.microsoft.com/office/drawing/2014/main" id="{DD942E4D-050E-617B-7570-DD9A70148F89}"/>
              </a:ext>
            </a:extLst>
          </p:cNvPr>
          <p:cNvSpPr>
            <a:spLocks noGrp="1"/>
          </p:cNvSpPr>
          <p:nvPr>
            <p:ph type="subTitle" idx="1"/>
          </p:nvPr>
        </p:nvSpPr>
        <p:spPr/>
        <p:txBody>
          <a:bodyPr/>
          <a:lstStyle/>
          <a:p>
            <a:endParaRPr lang="et-EE"/>
          </a:p>
        </p:txBody>
      </p:sp>
    </p:spTree>
    <p:extLst>
      <p:ext uri="{BB962C8B-B14F-4D97-AF65-F5344CB8AC3E}">
        <p14:creationId xmlns:p14="http://schemas.microsoft.com/office/powerpoint/2010/main" val="55992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lstStyle/>
          <a:p>
            <a:r>
              <a:rPr lang="et-EE" dirty="0"/>
              <a:t>Uurimisprojekti juht</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a:xfrm>
            <a:off x="863112" y="2033752"/>
            <a:ext cx="10490688" cy="4685100"/>
          </a:xfrm>
        </p:spPr>
        <p:txBody>
          <a:bodyPr>
            <a:normAutofit fontScale="77500" lnSpcReduction="20000"/>
          </a:bodyPr>
          <a:lstStyle/>
          <a:p>
            <a:pPr marL="0" indent="0">
              <a:buNone/>
            </a:pPr>
            <a:r>
              <a:rPr lang="et-EE" b="1" dirty="0"/>
              <a:t>Uurimisprojekti juhi nõuded:</a:t>
            </a:r>
          </a:p>
          <a:p>
            <a:pPr algn="l">
              <a:buFont typeface="Arial" panose="020B0604020202020204" pitchFamily="34" charset="0"/>
              <a:buChar char="•"/>
            </a:pPr>
            <a:r>
              <a:rPr lang="et-EE" b="0" i="0" dirty="0">
                <a:solidFill>
                  <a:srgbClr val="000000"/>
                </a:solidFill>
                <a:effectLst/>
              </a:rPr>
              <a:t>doktorikraad või sellele vastav kvalifikatsioon;</a:t>
            </a:r>
          </a:p>
          <a:p>
            <a:pPr algn="l">
              <a:buFont typeface="Arial" panose="020B0604020202020204" pitchFamily="34" charset="0"/>
              <a:buChar char="•"/>
            </a:pPr>
            <a:r>
              <a:rPr lang="et-EE" b="0" i="0" dirty="0">
                <a:solidFill>
                  <a:srgbClr val="000000"/>
                </a:solidFill>
                <a:effectLst/>
              </a:rPr>
              <a:t>töötab uurimisprojekti täitmise ajal täistööajaga taotlevas asutuses ja töö asukohaga Eestis (võib teha erandeid, kui see ei ohusta uurimisprojekti edukat elluviimist);</a:t>
            </a:r>
          </a:p>
          <a:p>
            <a:pPr algn="l">
              <a:buFont typeface="Arial" panose="020B0604020202020204" pitchFamily="34" charset="0"/>
              <a:buChar char="•"/>
            </a:pPr>
            <a:r>
              <a:rPr lang="et-EE" b="1" i="0" dirty="0">
                <a:solidFill>
                  <a:srgbClr val="000000"/>
                </a:solidFill>
                <a:effectLst/>
              </a:rPr>
              <a:t>kes on (kaas)juhendanud kraadi kaitsnud doktoranti või doktorant-nooremteadurit või hetkel (kaas)juhendab doktoranti või doktorant-nooremteadurit;</a:t>
            </a:r>
          </a:p>
          <a:p>
            <a:pPr algn="l">
              <a:buFont typeface="Arial" panose="020B0604020202020204" pitchFamily="34" charset="0"/>
              <a:buChar char="•"/>
            </a:pPr>
            <a:r>
              <a:rPr lang="et-EE" b="1" i="0" dirty="0">
                <a:solidFill>
                  <a:srgbClr val="000000"/>
                </a:solidFill>
                <a:effectLst/>
              </a:rPr>
              <a:t>kellel on varasem ettevõtlus- või avaliku sektoriga koostöö kogemus, s.t. on viimase kolme aasta jooksul </a:t>
            </a:r>
            <a:r>
              <a:rPr lang="et-EE" b="1" i="0" dirty="0" err="1">
                <a:solidFill>
                  <a:srgbClr val="000000"/>
                </a:solidFill>
                <a:effectLst/>
              </a:rPr>
              <a:t>ETISe</a:t>
            </a:r>
            <a:r>
              <a:rPr lang="et-EE" b="1" i="0" dirty="0">
                <a:solidFill>
                  <a:srgbClr val="000000"/>
                </a:solidFill>
                <a:effectLst/>
              </a:rPr>
              <a:t> andmete põhjal täitnud või täitmas vähemalt üht teadus- ja arendustöö lepingut ettevõtte või avaliku sektori asutusega mahus vähemalt 35 000 eurot ning osalenud või osaleb lepingu elluviimisel juhi või põhitäitjana</a:t>
            </a:r>
            <a:r>
              <a:rPr lang="et-EE" i="0" dirty="0">
                <a:solidFill>
                  <a:srgbClr val="000000"/>
                </a:solidFill>
                <a:effectLst/>
              </a:rPr>
              <a:t>;</a:t>
            </a:r>
          </a:p>
          <a:p>
            <a:pPr algn="l">
              <a:buFont typeface="Arial" panose="020B0604020202020204" pitchFamily="34" charset="0"/>
              <a:buChar char="•"/>
            </a:pPr>
            <a:r>
              <a:rPr lang="et-EE" b="0" i="0" dirty="0">
                <a:solidFill>
                  <a:srgbClr val="000000"/>
                </a:solidFill>
                <a:effectLst/>
              </a:rPr>
              <a:t>ei tohi olla samal ajal märgitud uurimisprojekti juht või põhitäitja üheski teises temaatiliste TA-programmide uurimisteemade ettepanekus. </a:t>
            </a:r>
          </a:p>
          <a:p>
            <a:pPr algn="l">
              <a:buFont typeface="Arial" panose="020B0604020202020204" pitchFamily="34" charset="0"/>
              <a:buChar char="•"/>
            </a:pPr>
            <a:r>
              <a:rPr lang="et-EE" b="0" i="0" dirty="0">
                <a:solidFill>
                  <a:srgbClr val="000000"/>
                </a:solidFill>
                <a:effectLst/>
              </a:rPr>
              <a:t>Piirang ei kehti teiste toetusskeemide uurimisprojektide kohta! </a:t>
            </a:r>
          </a:p>
          <a:p>
            <a:pPr algn="l">
              <a:buFont typeface="Arial" panose="020B0604020202020204" pitchFamily="34" charset="0"/>
              <a:buChar char="•"/>
            </a:pPr>
            <a:r>
              <a:rPr lang="et-EE" b="0" i="0" dirty="0">
                <a:solidFill>
                  <a:srgbClr val="000000"/>
                </a:solidFill>
                <a:effectLst/>
              </a:rPr>
              <a:t>Uurimisprojekti juhid võivad osaleda teistes temaatiliste TA-programmide uurimisteemade ettepanekutes täitjatena!</a:t>
            </a:r>
            <a:endParaRPr lang="et-EE" b="1" i="0" dirty="0">
              <a:solidFill>
                <a:srgbClr val="000000"/>
              </a:solidFill>
              <a:effectLst/>
            </a:endParaRPr>
          </a:p>
          <a:p>
            <a:endParaRPr lang="et-EE" dirty="0"/>
          </a:p>
        </p:txBody>
      </p:sp>
    </p:spTree>
    <p:extLst>
      <p:ext uri="{BB962C8B-B14F-4D97-AF65-F5344CB8AC3E}">
        <p14:creationId xmlns:p14="http://schemas.microsoft.com/office/powerpoint/2010/main" val="20108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normAutofit/>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p:txBody>
          <a:bodyPr>
            <a:normAutofit fontScale="92500" lnSpcReduction="20000"/>
          </a:bodyPr>
          <a:lstStyle/>
          <a:p>
            <a:r>
              <a:rPr lang="et-EE" b="1" dirty="0"/>
              <a:t>Lepingu andmed peavad kajastuma ettepaneku esitamise ajaks </a:t>
            </a:r>
            <a:r>
              <a:rPr lang="et-EE" b="1" dirty="0" err="1"/>
              <a:t>ETISes</a:t>
            </a:r>
            <a:r>
              <a:rPr lang="et-EE" b="1" dirty="0"/>
              <a:t> </a:t>
            </a:r>
            <a:r>
              <a:rPr lang="et-EE" dirty="0"/>
              <a:t>(vastav leping tuleb uurimisteema ettepanekus </a:t>
            </a:r>
            <a:r>
              <a:rPr lang="et-EE" dirty="0" err="1"/>
              <a:t>ETISe</a:t>
            </a:r>
            <a:r>
              <a:rPr lang="et-EE" dirty="0"/>
              <a:t> andmebaasist ettepanekule lisada).</a:t>
            </a:r>
          </a:p>
          <a:p>
            <a:r>
              <a:rPr lang="et-EE" b="1" dirty="0"/>
              <a:t>Teadus- ja arenduskoostöö lepingu nõue kehtib ainult uurimisprojekti juhile. </a:t>
            </a:r>
            <a:r>
              <a:rPr lang="et-EE" dirty="0"/>
              <a:t>Kui leping on kellelgi teisel uurimisrühma liikmetest (nt põhitäitjal või täitjal), siis seda ei saa arvestada, st nõue kehtib juhile. Isik peab olema lepingus märgitud kas juhi või põhitäitjana. </a:t>
            </a:r>
          </a:p>
          <a:p>
            <a:r>
              <a:rPr lang="et-EE" dirty="0"/>
              <a:t>Kui lepingu täitmisega on seotud mitu isikut, siis iga lepingus juhi või põhitäitjana märgitud isik võib sedasama lepingut kasutada nõude täitmiseks, st ühte ja sama lepingut saab nõude täitmiseks kasutada mitu korda.</a:t>
            </a:r>
          </a:p>
          <a:p>
            <a:r>
              <a:rPr lang="et-EE" dirty="0"/>
              <a:t>Nõue ei kehti põhitäitjatele!</a:t>
            </a:r>
          </a:p>
        </p:txBody>
      </p:sp>
    </p:spTree>
    <p:extLst>
      <p:ext uri="{BB962C8B-B14F-4D97-AF65-F5344CB8AC3E}">
        <p14:creationId xmlns:p14="http://schemas.microsoft.com/office/powerpoint/2010/main" val="2634781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normAutofit/>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p:txBody>
          <a:bodyPr>
            <a:normAutofit/>
          </a:bodyPr>
          <a:lstStyle/>
          <a:p>
            <a:r>
              <a:rPr lang="et-EE" dirty="0"/>
              <a:t>Piisab ühest koostöölepingust, mille kogumaksumus </a:t>
            </a:r>
            <a:r>
              <a:rPr lang="et-EE" dirty="0" err="1"/>
              <a:t>ETISe</a:t>
            </a:r>
            <a:r>
              <a:rPr lang="et-EE" dirty="0"/>
              <a:t> põhjal on vähemalt 35 000 eurot (</a:t>
            </a:r>
            <a:r>
              <a:rPr lang="et-EE" b="1" dirty="0"/>
              <a:t>sh käibemaks</a:t>
            </a:r>
            <a:r>
              <a:rPr lang="et-EE" dirty="0"/>
              <a:t>). </a:t>
            </a:r>
            <a:r>
              <a:rPr lang="et-EE" b="1" dirty="0"/>
              <a:t>Koostöölepingute mahtu ei saa arvestada kumuleeruvalt mitme lepingu peale kokku</a:t>
            </a:r>
            <a:r>
              <a:rPr lang="et-EE" dirty="0"/>
              <a:t>, st tegemist peab olema vähemalt ühe lepinguga, mille kogumaksumus on minimaalselt 35 000 eurot.</a:t>
            </a:r>
          </a:p>
          <a:p>
            <a:r>
              <a:rPr lang="et-EE" dirty="0"/>
              <a:t>Kui tegemist on mitmeaastase projektiga, arvestatakse projekti kogukestust/kogumaksumust, mitte lepingu aastast mahtu. </a:t>
            </a:r>
          </a:p>
          <a:p>
            <a:endParaRPr lang="et-EE" dirty="0"/>
          </a:p>
          <a:p>
            <a:endParaRPr lang="et-EE" dirty="0"/>
          </a:p>
        </p:txBody>
      </p:sp>
    </p:spTree>
    <p:extLst>
      <p:ext uri="{BB962C8B-B14F-4D97-AF65-F5344CB8AC3E}">
        <p14:creationId xmlns:p14="http://schemas.microsoft.com/office/powerpoint/2010/main" val="157526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p:txBody>
          <a:bodyPr>
            <a:normAutofit/>
          </a:bodyPr>
          <a:lstStyle/>
          <a:p>
            <a:r>
              <a:rPr lang="et-EE" dirty="0"/>
              <a:t>Arvesse lähevad teadus- ja arenduskoostöö lepingud, mis on </a:t>
            </a:r>
            <a:r>
              <a:rPr lang="et-EE" dirty="0" err="1"/>
              <a:t>ETISe</a:t>
            </a:r>
            <a:r>
              <a:rPr lang="et-EE" dirty="0"/>
              <a:t> andmetel alanud, </a:t>
            </a:r>
            <a:r>
              <a:rPr lang="et-EE" b="1" dirty="0"/>
              <a:t>käimas või lõppenud aastatel 2020-2023</a:t>
            </a:r>
            <a:r>
              <a:rPr lang="et-EE" dirty="0"/>
              <a:t>.  Arvestatakse lepingu kehtivuse kalendriaastat, mitte kuid ega kuupäevi (</a:t>
            </a:r>
            <a:r>
              <a:rPr lang="et-EE" dirty="0" err="1"/>
              <a:t>ETISes</a:t>
            </a:r>
            <a:r>
              <a:rPr lang="et-EE" dirty="0"/>
              <a:t> läheb mitmeaastane projekt arvesse igal kalendriaastal, vt „projekti kehtivusaasta“). St arvesse lähevad lepingud, mis on “aktiivsed” või “kehtivad” aastal 2020, 2021, 2022, 2023.</a:t>
            </a:r>
          </a:p>
          <a:p>
            <a:r>
              <a:rPr lang="et-EE" dirty="0"/>
              <a:t>Tegemist peab olema </a:t>
            </a:r>
            <a:r>
              <a:rPr lang="et-EE" dirty="0" err="1"/>
              <a:t>ETISes</a:t>
            </a:r>
            <a:r>
              <a:rPr lang="et-EE" dirty="0"/>
              <a:t> märgitud </a:t>
            </a:r>
            <a:r>
              <a:rPr lang="et-EE" b="1" dirty="0"/>
              <a:t>teadus- ja arendusprojektiga</a:t>
            </a:r>
            <a:r>
              <a:rPr lang="et-EE" dirty="0"/>
              <a:t>. Arvesse ei lähe õppearendus-, taristualased jms projektid.</a:t>
            </a:r>
          </a:p>
          <a:p>
            <a:pPr marL="0" indent="0">
              <a:buNone/>
            </a:pPr>
            <a:endParaRPr lang="et-EE" dirty="0"/>
          </a:p>
        </p:txBody>
      </p:sp>
    </p:spTree>
    <p:extLst>
      <p:ext uri="{BB962C8B-B14F-4D97-AF65-F5344CB8AC3E}">
        <p14:creationId xmlns:p14="http://schemas.microsoft.com/office/powerpoint/2010/main" val="2107341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normAutofit/>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p:txBody>
          <a:bodyPr>
            <a:normAutofit fontScale="92500" lnSpcReduction="10000"/>
          </a:bodyPr>
          <a:lstStyle/>
          <a:p>
            <a:r>
              <a:rPr lang="et-EE" b="1" dirty="0"/>
              <a:t>Üldjuhul on tegemist teenuslepingu (ostu-müügileping), mitte toetuslepinguga. </a:t>
            </a:r>
          </a:p>
          <a:p>
            <a:r>
              <a:rPr lang="et-EE" dirty="0"/>
              <a:t>Koostööleping on antud tähenduses teadus- ja arendustegevuste läbiviimiseks sõlmitud leping, mis </a:t>
            </a:r>
            <a:r>
              <a:rPr lang="et-EE" b="1" dirty="0"/>
              <a:t>ei tulene asutuse osalemisest teadusrahastuse skeemide taotlusvoorudes</a:t>
            </a:r>
            <a:r>
              <a:rPr lang="et-EE" dirty="0"/>
              <a:t>. Oluline on lepingulise tegevuse konkreetne tulemus, mis antakse projekti lõppedes konkreetsele asutusele või kasusaajale üle, sh raport, prototüüp vms. </a:t>
            </a:r>
          </a:p>
          <a:p>
            <a:r>
              <a:rPr lang="et-EE" dirty="0"/>
              <a:t>Arvesse ei lähe teadusasutuste võimekuse arendamise toetused. </a:t>
            </a:r>
          </a:p>
          <a:p>
            <a:r>
              <a:rPr lang="et-EE" b="1" dirty="0"/>
              <a:t>Erandina arvestatakse teadusrahastuse toetusskeemide projekte, mille puhul on olemas selge „tellija“ või kui lepingu partnerite hulgas on ettevõte või avaliku sektori asutus. </a:t>
            </a:r>
          </a:p>
          <a:p>
            <a:pPr marL="0" indent="0">
              <a:buNone/>
            </a:pPr>
            <a:endParaRPr lang="et-EE" dirty="0"/>
          </a:p>
          <a:p>
            <a:endParaRPr lang="et-EE" dirty="0"/>
          </a:p>
        </p:txBody>
      </p:sp>
    </p:spTree>
    <p:extLst>
      <p:ext uri="{BB962C8B-B14F-4D97-AF65-F5344CB8AC3E}">
        <p14:creationId xmlns:p14="http://schemas.microsoft.com/office/powerpoint/2010/main" val="93830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a:xfrm>
            <a:off x="863112" y="1923394"/>
            <a:ext cx="10490688" cy="4729654"/>
          </a:xfrm>
        </p:spPr>
        <p:txBody>
          <a:bodyPr>
            <a:normAutofit fontScale="70000" lnSpcReduction="20000"/>
          </a:bodyPr>
          <a:lstStyle/>
          <a:p>
            <a:pPr marL="0" indent="0">
              <a:buNone/>
            </a:pPr>
            <a:r>
              <a:rPr lang="et-EE" b="1" dirty="0">
                <a:solidFill>
                  <a:srgbClr val="FF0000"/>
                </a:solidFill>
              </a:rPr>
              <a:t>NÄITED</a:t>
            </a:r>
          </a:p>
          <a:p>
            <a:pPr marL="0" indent="0">
              <a:buNone/>
            </a:pPr>
            <a:r>
              <a:rPr lang="et-EE" b="1" dirty="0">
                <a:solidFill>
                  <a:srgbClr val="FF0000"/>
                </a:solidFill>
              </a:rPr>
              <a:t>Toetuslepingud – JAH!</a:t>
            </a:r>
          </a:p>
          <a:p>
            <a:r>
              <a:rPr lang="et-EE" dirty="0"/>
              <a:t>Valdkondlike ministeeriumite (hangetega) „tellitud“ TA-projektide lepingud, mille teostajateks on olnud teadlased/teadusasutused</a:t>
            </a:r>
          </a:p>
          <a:p>
            <a:r>
              <a:rPr lang="et-EE" dirty="0"/>
              <a:t>Nutika spetsialiseerumise rakendusuuringute NUTIKAS projektid, kus ettevõtted tellisid teadus- ja arendustegevuse teostust teadusasutustelt</a:t>
            </a:r>
          </a:p>
          <a:p>
            <a:r>
              <a:rPr lang="et-EE" dirty="0"/>
              <a:t>RITA 1 (strateegiline teadus- ja arendustegevuse toetamine) lepingud, kus uuringute teemad pakuti välja ministeeriumite poolt riigi vajadustest lähtuvalt</a:t>
            </a:r>
          </a:p>
          <a:p>
            <a:r>
              <a:rPr lang="et-EE" dirty="0" err="1"/>
              <a:t>EASi</a:t>
            </a:r>
            <a:r>
              <a:rPr lang="et-EE" dirty="0"/>
              <a:t> rakendusuuringute projektide raames teadusasutustega sõlmitud lepingud juhul, kui teadusasutused osalevad või on osalenud seal partnerina</a:t>
            </a:r>
          </a:p>
          <a:p>
            <a:r>
              <a:rPr lang="et-EE" dirty="0"/>
              <a:t>PRIA ja KIK kaudu rahastatud projektid, mis vastavad lepingule esitatud nõuetele</a:t>
            </a:r>
          </a:p>
          <a:p>
            <a:r>
              <a:rPr lang="et-EE" dirty="0"/>
              <a:t>Rahvusvahelised projektid (Euroopa Horisont, Euroopa Komisjon vm), kus partnerite seas on kas ettevõtteid ja/või avaliku sektori asutusi</a:t>
            </a:r>
          </a:p>
          <a:p>
            <a:r>
              <a:rPr lang="et-EE" dirty="0"/>
              <a:t>Asutusesisesed toetused juhul, kui on selgelt näha konkreetse välise partneri (nt ettevõte) huvi ja osalus</a:t>
            </a:r>
          </a:p>
          <a:p>
            <a:r>
              <a:rPr lang="et-EE" dirty="0"/>
              <a:t>…</a:t>
            </a:r>
          </a:p>
        </p:txBody>
      </p:sp>
    </p:spTree>
    <p:extLst>
      <p:ext uri="{BB962C8B-B14F-4D97-AF65-F5344CB8AC3E}">
        <p14:creationId xmlns:p14="http://schemas.microsoft.com/office/powerpoint/2010/main" val="3792933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normAutofit/>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p:txBody>
          <a:bodyPr>
            <a:normAutofit lnSpcReduction="10000"/>
          </a:bodyPr>
          <a:lstStyle/>
          <a:p>
            <a:pPr marL="0" indent="0">
              <a:buNone/>
            </a:pPr>
            <a:r>
              <a:rPr lang="et-EE" b="1" dirty="0">
                <a:solidFill>
                  <a:srgbClr val="FF0000"/>
                </a:solidFill>
              </a:rPr>
              <a:t>NÄITED</a:t>
            </a:r>
          </a:p>
          <a:p>
            <a:pPr marL="0" indent="0">
              <a:buNone/>
            </a:pPr>
            <a:r>
              <a:rPr lang="et-EE" b="1" dirty="0">
                <a:solidFill>
                  <a:srgbClr val="FF0000"/>
                </a:solidFill>
              </a:rPr>
              <a:t>Toetuslepingud – EI!</a:t>
            </a:r>
          </a:p>
          <a:p>
            <a:r>
              <a:rPr lang="et-EE" dirty="0" err="1"/>
              <a:t>ETAGi</a:t>
            </a:r>
            <a:r>
              <a:rPr lang="et-EE" dirty="0"/>
              <a:t> personaalne või rühmagrant, tippkeskuste projektid</a:t>
            </a:r>
          </a:p>
          <a:p>
            <a:r>
              <a:rPr lang="et-EE" dirty="0"/>
              <a:t>Ressursside </a:t>
            </a:r>
            <a:r>
              <a:rPr lang="et-EE" dirty="0" err="1"/>
              <a:t>väärindamise</a:t>
            </a:r>
            <a:r>
              <a:rPr lang="et-EE" dirty="0"/>
              <a:t> programmi </a:t>
            </a:r>
            <a:r>
              <a:rPr lang="et-EE" dirty="0" err="1"/>
              <a:t>ResTA</a:t>
            </a:r>
            <a:r>
              <a:rPr lang="et-EE" dirty="0"/>
              <a:t> projektid</a:t>
            </a:r>
          </a:p>
          <a:p>
            <a:r>
              <a:rPr lang="et-EE" dirty="0"/>
              <a:t>Teadustaristu arendusprojektid (nt Eesti osalemine ESSis)</a:t>
            </a:r>
          </a:p>
          <a:p>
            <a:r>
              <a:rPr lang="et-EE" dirty="0"/>
              <a:t>Rahvusvahelisest rahastusallikast toetatud projekti (nt erafondid), kus ei ole partnerite seas ettevõtteid või avaliku sektori asutusi („tellija“ vaade) </a:t>
            </a:r>
          </a:p>
          <a:p>
            <a:r>
              <a:rPr lang="et-EE" dirty="0"/>
              <a:t>…</a:t>
            </a:r>
          </a:p>
          <a:p>
            <a:endParaRPr lang="et-EE" dirty="0"/>
          </a:p>
        </p:txBody>
      </p:sp>
    </p:spTree>
    <p:extLst>
      <p:ext uri="{BB962C8B-B14F-4D97-AF65-F5344CB8AC3E}">
        <p14:creationId xmlns:p14="http://schemas.microsoft.com/office/powerpoint/2010/main" val="777532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normAutofit/>
          </a:bodyPr>
          <a:lstStyle/>
          <a:p>
            <a:r>
              <a:rPr lang="et-EE" dirty="0"/>
              <a:t>Millised lepingud lähevad juhi kvalifitseerumiseks arvesse?</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p:txBody>
          <a:bodyPr>
            <a:normAutofit fontScale="92500" lnSpcReduction="10000"/>
          </a:bodyPr>
          <a:lstStyle/>
          <a:p>
            <a:pPr marL="0" indent="0">
              <a:buNone/>
            </a:pPr>
            <a:r>
              <a:rPr lang="et-EE" b="1" dirty="0">
                <a:solidFill>
                  <a:srgbClr val="FF0000"/>
                </a:solidFill>
              </a:rPr>
              <a:t>Lõplikku loetelu ja välistusi ei saa teha, kuna tuleb vaadata lepingu sisusse! See võimaldab ka rohkem paindlikkust kvalifitseerumistingimuste täitmisel.</a:t>
            </a:r>
          </a:p>
          <a:p>
            <a:pPr marL="0" indent="0">
              <a:buNone/>
            </a:pPr>
            <a:r>
              <a:rPr lang="et-EE" b="1" dirty="0"/>
              <a:t>Mida vaadata:</a:t>
            </a:r>
          </a:p>
          <a:p>
            <a:pPr marL="0" indent="0">
              <a:buNone/>
            </a:pPr>
            <a:r>
              <a:rPr lang="et-EE" b="1" dirty="0"/>
              <a:t>- leping on juhil (on olnud lepingus juht või põhitäitja)</a:t>
            </a:r>
          </a:p>
          <a:p>
            <a:pPr marL="0" indent="0">
              <a:buNone/>
            </a:pPr>
            <a:r>
              <a:rPr lang="et-EE" b="1" dirty="0"/>
              <a:t>- rahaline maht</a:t>
            </a:r>
          </a:p>
          <a:p>
            <a:pPr marL="0" indent="0">
              <a:buNone/>
            </a:pPr>
            <a:r>
              <a:rPr lang="et-EE" b="1" dirty="0"/>
              <a:t>- kestus (2020-2023)</a:t>
            </a:r>
          </a:p>
          <a:p>
            <a:pPr marL="0" indent="0">
              <a:buNone/>
            </a:pPr>
            <a:r>
              <a:rPr lang="et-EE" b="1" dirty="0"/>
              <a:t>- kas on teadus- ja arendustegevus </a:t>
            </a:r>
          </a:p>
          <a:p>
            <a:pPr marL="0" indent="0">
              <a:buNone/>
            </a:pPr>
            <a:r>
              <a:rPr lang="et-EE" b="1" dirty="0"/>
              <a:t>- teenusleping või toetusleping (toetuslepingu puhul oluline sisu, nt partnerite osalus, toetusskeemi eesmärgid jms)</a:t>
            </a:r>
          </a:p>
        </p:txBody>
      </p:sp>
    </p:spTree>
    <p:extLst>
      <p:ext uri="{BB962C8B-B14F-4D97-AF65-F5344CB8AC3E}">
        <p14:creationId xmlns:p14="http://schemas.microsoft.com/office/powerpoint/2010/main" val="2297260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C3E081F-F431-288D-5779-94B686533774}"/>
              </a:ext>
            </a:extLst>
          </p:cNvPr>
          <p:cNvSpPr>
            <a:spLocks noGrp="1"/>
          </p:cNvSpPr>
          <p:nvPr>
            <p:ph type="title"/>
          </p:nvPr>
        </p:nvSpPr>
        <p:spPr/>
        <p:txBody>
          <a:bodyPr/>
          <a:lstStyle/>
          <a:p>
            <a:r>
              <a:rPr lang="et-EE" dirty="0"/>
              <a:t>Kui ikkagi ei kvalifitseeru uurimisprojekti juhiks…</a:t>
            </a:r>
          </a:p>
        </p:txBody>
      </p:sp>
      <p:sp>
        <p:nvSpPr>
          <p:cNvPr id="3" name="Sisu kohatäide 2">
            <a:extLst>
              <a:ext uri="{FF2B5EF4-FFF2-40B4-BE49-F238E27FC236}">
                <a16:creationId xmlns:a16="http://schemas.microsoft.com/office/drawing/2014/main" id="{56EB576D-1A2E-E903-1B6A-31A48604E8C2}"/>
              </a:ext>
            </a:extLst>
          </p:cNvPr>
          <p:cNvSpPr>
            <a:spLocks noGrp="1"/>
          </p:cNvSpPr>
          <p:nvPr>
            <p:ph idx="1"/>
          </p:nvPr>
        </p:nvSpPr>
        <p:spPr/>
        <p:txBody>
          <a:bodyPr/>
          <a:lstStyle/>
          <a:p>
            <a:pPr marL="0" indent="0">
              <a:buNone/>
            </a:pPr>
            <a:r>
              <a:rPr lang="et-EE" b="1" dirty="0"/>
              <a:t>Mida ma teen siis, kui ma ikkagi ei kvalifitseeru uurimisprojekti juhiks? </a:t>
            </a:r>
          </a:p>
          <a:p>
            <a:r>
              <a:rPr lang="et-EE" dirty="0"/>
              <a:t>Kas on siiski võimalik kokku panna selline meeskond, kus keegi teine täidab juhile esitatud koostöölepingu nõude?</a:t>
            </a:r>
          </a:p>
          <a:p>
            <a:r>
              <a:rPr lang="et-EE" dirty="0"/>
              <a:t>Saab osaleda põhitäitja või täitjana!</a:t>
            </a:r>
          </a:p>
          <a:p>
            <a:r>
              <a:rPr lang="et-EE" dirty="0"/>
              <a:t>Otsi koostöövõimalusi teiste koostatavate ettepanekutega (sh koostöö teiste asutustega), mille puhul see nõue oleks ettepaneku vaatest täidetud!</a:t>
            </a:r>
          </a:p>
          <a:p>
            <a:endParaRPr lang="et-EE" dirty="0"/>
          </a:p>
        </p:txBody>
      </p:sp>
    </p:spTree>
    <p:extLst>
      <p:ext uri="{BB962C8B-B14F-4D97-AF65-F5344CB8AC3E}">
        <p14:creationId xmlns:p14="http://schemas.microsoft.com/office/powerpoint/2010/main" val="128025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E7FED8C1-B341-4701-9928-1B56A858BEC3}"/>
              </a:ext>
            </a:extLst>
          </p:cNvPr>
          <p:cNvSpPr>
            <a:spLocks noGrp="1"/>
          </p:cNvSpPr>
          <p:nvPr>
            <p:ph type="title"/>
          </p:nvPr>
        </p:nvSpPr>
        <p:spPr/>
        <p:txBody>
          <a:bodyPr/>
          <a:lstStyle/>
          <a:p>
            <a:r>
              <a:rPr lang="et-EE" dirty="0"/>
              <a:t>Konkursi info ja materjalid</a:t>
            </a:r>
            <a:endParaRPr lang="en-GB" dirty="0"/>
          </a:p>
        </p:txBody>
      </p:sp>
      <p:sp>
        <p:nvSpPr>
          <p:cNvPr id="7" name="Sisu kohatäide 6">
            <a:extLst>
              <a:ext uri="{FF2B5EF4-FFF2-40B4-BE49-F238E27FC236}">
                <a16:creationId xmlns:a16="http://schemas.microsoft.com/office/drawing/2014/main" id="{1C144A8F-CF4A-48AC-9479-2C29A47E584F}"/>
              </a:ext>
            </a:extLst>
          </p:cNvPr>
          <p:cNvSpPr>
            <a:spLocks noGrp="1"/>
          </p:cNvSpPr>
          <p:nvPr>
            <p:ph idx="1"/>
          </p:nvPr>
        </p:nvSpPr>
        <p:spPr>
          <a:xfrm>
            <a:off x="863112" y="1608083"/>
            <a:ext cx="10490688" cy="4950372"/>
          </a:xfrm>
        </p:spPr>
        <p:txBody>
          <a:bodyPr>
            <a:normAutofit lnSpcReduction="10000"/>
          </a:bodyPr>
          <a:lstStyle/>
          <a:p>
            <a:r>
              <a:rPr lang="et-EE" dirty="0" err="1"/>
              <a:t>ETAGi</a:t>
            </a:r>
            <a:r>
              <a:rPr lang="et-EE" dirty="0"/>
              <a:t> veebilehe info: Rahastamine &gt; Programmid &gt; </a:t>
            </a:r>
            <a:r>
              <a:rPr lang="et-EE" dirty="0" err="1"/>
              <a:t>TemTA</a:t>
            </a:r>
            <a:r>
              <a:rPr lang="et-EE" dirty="0"/>
              <a:t> – temaatilised teadus- ja arendusprogrammid</a:t>
            </a:r>
          </a:p>
          <a:p>
            <a:pPr marL="0" indent="0">
              <a:buNone/>
            </a:pPr>
            <a:r>
              <a:rPr lang="et-EE" dirty="0">
                <a:hlinkClick r:id="rId2"/>
              </a:rPr>
              <a:t>https://etag.ee/rahastamine/programmid/temta-temaatilised-teadus-ja-arendusprogrammid/</a:t>
            </a:r>
            <a:endParaRPr lang="et-EE" dirty="0"/>
          </a:p>
          <a:p>
            <a:pPr marL="0" indent="0">
              <a:buNone/>
            </a:pPr>
            <a:r>
              <a:rPr lang="et-EE" b="1" dirty="0">
                <a:solidFill>
                  <a:srgbClr val="FF0000"/>
                </a:solidFill>
              </a:rPr>
              <a:t>Värske ja uuenenud info on alati sellel veebilehel kättesaadav! Tekib ka KKK!</a:t>
            </a:r>
          </a:p>
          <a:p>
            <a:r>
              <a:rPr lang="et-EE" dirty="0"/>
              <a:t>Konkursi tingimused ja kord (ministri käskkiri)</a:t>
            </a:r>
          </a:p>
          <a:p>
            <a:r>
              <a:rPr lang="et-EE" dirty="0" err="1"/>
              <a:t>ETISe</a:t>
            </a:r>
            <a:r>
              <a:rPr lang="et-EE" dirty="0"/>
              <a:t> vormi näidis ja juhised ettepaneku koostamiseks</a:t>
            </a:r>
          </a:p>
          <a:p>
            <a:r>
              <a:rPr lang="et-EE" dirty="0"/>
              <a:t>TAIE fookusvaldkondade teekaardid veebilehel </a:t>
            </a:r>
            <a:r>
              <a:rPr lang="et-EE" dirty="0">
                <a:hlinkClick r:id="rId3"/>
              </a:rPr>
              <a:t>www.taie.ee</a:t>
            </a:r>
            <a:r>
              <a:rPr lang="et-EE" dirty="0"/>
              <a:t> </a:t>
            </a:r>
          </a:p>
          <a:p>
            <a:r>
              <a:rPr lang="et-EE" dirty="0"/>
              <a:t>Infotunnid 26. oktoobril kell 15.00 ja 31. oktoobril kell 13.00 veebis (MS </a:t>
            </a:r>
            <a:r>
              <a:rPr lang="et-EE" dirty="0" err="1"/>
              <a:t>Teams</a:t>
            </a:r>
            <a:r>
              <a:rPr lang="et-EE" dirty="0"/>
              <a:t>), infotunni materjalid lisanduvad </a:t>
            </a:r>
            <a:r>
              <a:rPr lang="et-EE" dirty="0" err="1"/>
              <a:t>ETAGi</a:t>
            </a:r>
            <a:r>
              <a:rPr lang="et-EE" dirty="0"/>
              <a:t> veebilehele</a:t>
            </a:r>
            <a:endParaRPr lang="en-GB" dirty="0"/>
          </a:p>
        </p:txBody>
      </p:sp>
    </p:spTree>
    <p:extLst>
      <p:ext uri="{BB962C8B-B14F-4D97-AF65-F5344CB8AC3E}">
        <p14:creationId xmlns:p14="http://schemas.microsoft.com/office/powerpoint/2010/main" val="688493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lstStyle/>
          <a:p>
            <a:r>
              <a:rPr lang="et-EE" dirty="0"/>
              <a:t>Uurimisprojekti põhitäitjad</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a:xfrm>
            <a:off x="863112" y="1987826"/>
            <a:ext cx="10490688" cy="4731026"/>
          </a:xfrm>
        </p:spPr>
        <p:txBody>
          <a:bodyPr>
            <a:normAutofit fontScale="92500" lnSpcReduction="10000"/>
          </a:bodyPr>
          <a:lstStyle/>
          <a:p>
            <a:pPr marL="0" indent="0">
              <a:buNone/>
            </a:pPr>
            <a:r>
              <a:rPr lang="et-EE" b="1" dirty="0"/>
              <a:t>Uurimisprojekti põhitäitja nõuded:</a:t>
            </a:r>
          </a:p>
          <a:p>
            <a:pPr algn="l">
              <a:buFont typeface="Arial" panose="020B0604020202020204" pitchFamily="34" charset="0"/>
              <a:buChar char="•"/>
            </a:pPr>
            <a:r>
              <a:rPr lang="et-EE" b="0" i="0" dirty="0">
                <a:solidFill>
                  <a:srgbClr val="000000"/>
                </a:solidFill>
                <a:effectLst/>
              </a:rPr>
              <a:t>doktorikraad või sellele vastav kvalifikatsioon;</a:t>
            </a:r>
          </a:p>
          <a:p>
            <a:pPr algn="l">
              <a:buFont typeface="Arial" panose="020B0604020202020204" pitchFamily="34" charset="0"/>
              <a:buChar char="•"/>
            </a:pPr>
            <a:r>
              <a:rPr lang="et-EE" b="0" i="0" dirty="0">
                <a:solidFill>
                  <a:srgbClr val="000000"/>
                </a:solidFill>
                <a:effectLst/>
              </a:rPr>
              <a:t>töötab uurimisprojekti täitmise ajal taotlevas asutuses või partnerasutuses;</a:t>
            </a:r>
          </a:p>
          <a:p>
            <a:pPr algn="l">
              <a:buFont typeface="Arial" panose="020B0604020202020204" pitchFamily="34" charset="0"/>
              <a:buChar char="•"/>
            </a:pPr>
            <a:r>
              <a:rPr lang="et-EE" b="0" i="0" dirty="0">
                <a:solidFill>
                  <a:srgbClr val="000000"/>
                </a:solidFill>
                <a:effectLst/>
              </a:rPr>
              <a:t>töötasu kaetakse täielikult või osaliselt uurimisprojekti vahenditest;</a:t>
            </a:r>
          </a:p>
          <a:p>
            <a:pPr algn="l">
              <a:buFont typeface="Arial" panose="020B0604020202020204" pitchFamily="34" charset="0"/>
              <a:buChar char="•"/>
            </a:pPr>
            <a:r>
              <a:rPr lang="et-EE" b="0" i="0" dirty="0">
                <a:solidFill>
                  <a:srgbClr val="000000"/>
                </a:solidFill>
                <a:effectLst/>
              </a:rPr>
              <a:t>võib olla samal ajal märgitud </a:t>
            </a:r>
            <a:r>
              <a:rPr lang="et-EE" b="1" i="0" dirty="0">
                <a:solidFill>
                  <a:srgbClr val="000000"/>
                </a:solidFill>
                <a:effectLst/>
              </a:rPr>
              <a:t>põhitäitjaks kokku maksimaalselt kahes temaatiliste TA-programmide uurimisteemade ettepanekus </a:t>
            </a:r>
            <a:r>
              <a:rPr lang="et-EE" b="0" i="0" dirty="0">
                <a:solidFill>
                  <a:srgbClr val="000000"/>
                </a:solidFill>
                <a:effectLst/>
              </a:rPr>
              <a:t>ja ei ole samal ajal märgitud uurimisprojekti juhiks üheski teises temaatiliste TA-programmide uurimisteema ettepanekus. </a:t>
            </a:r>
          </a:p>
          <a:p>
            <a:pPr algn="l">
              <a:buFont typeface="Arial" panose="020B0604020202020204" pitchFamily="34" charset="0"/>
              <a:buChar char="•"/>
            </a:pPr>
            <a:r>
              <a:rPr lang="et-EE" b="0" i="0" dirty="0">
                <a:solidFill>
                  <a:srgbClr val="000000"/>
                </a:solidFill>
                <a:effectLst/>
              </a:rPr>
              <a:t>Piirang ei kehti teiste toetusskeemide uurimisprojektide kohta! </a:t>
            </a:r>
          </a:p>
          <a:p>
            <a:pPr algn="l">
              <a:buFont typeface="Arial" panose="020B0604020202020204" pitchFamily="34" charset="0"/>
              <a:buChar char="•"/>
            </a:pPr>
            <a:r>
              <a:rPr lang="et-EE" b="0" i="0" dirty="0">
                <a:solidFill>
                  <a:srgbClr val="000000"/>
                </a:solidFill>
                <a:effectLst/>
              </a:rPr>
              <a:t>Uurimisprojekti põhitäitjad võivad osaleda teistes temaatiliste TA-programmide uurimisteemade ettepanekutes ka täitjatena.</a:t>
            </a:r>
          </a:p>
        </p:txBody>
      </p:sp>
    </p:spTree>
    <p:extLst>
      <p:ext uri="{BB962C8B-B14F-4D97-AF65-F5344CB8AC3E}">
        <p14:creationId xmlns:p14="http://schemas.microsoft.com/office/powerpoint/2010/main" val="2294654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8254EC8-B70F-F123-F3DB-0D44E50BAADE}"/>
              </a:ext>
            </a:extLst>
          </p:cNvPr>
          <p:cNvSpPr>
            <a:spLocks noGrp="1"/>
          </p:cNvSpPr>
          <p:nvPr>
            <p:ph type="title"/>
          </p:nvPr>
        </p:nvSpPr>
        <p:spPr/>
        <p:txBody>
          <a:bodyPr/>
          <a:lstStyle/>
          <a:p>
            <a:r>
              <a:rPr lang="et-EE" dirty="0"/>
              <a:t>Uurimisprojekti täitjad</a:t>
            </a:r>
          </a:p>
        </p:txBody>
      </p:sp>
      <p:sp>
        <p:nvSpPr>
          <p:cNvPr id="3" name="Sisu kohatäide 2">
            <a:extLst>
              <a:ext uri="{FF2B5EF4-FFF2-40B4-BE49-F238E27FC236}">
                <a16:creationId xmlns:a16="http://schemas.microsoft.com/office/drawing/2014/main" id="{B3D02646-CECB-D0D4-0706-84F1E9DBDAD5}"/>
              </a:ext>
            </a:extLst>
          </p:cNvPr>
          <p:cNvSpPr>
            <a:spLocks noGrp="1"/>
          </p:cNvSpPr>
          <p:nvPr>
            <p:ph idx="1"/>
          </p:nvPr>
        </p:nvSpPr>
        <p:spPr/>
        <p:txBody>
          <a:bodyPr/>
          <a:lstStyle/>
          <a:p>
            <a:r>
              <a:rPr lang="et-EE" dirty="0"/>
              <a:t>Üliõpilased, kelle töö on uurimisprojektiga sisuliselt seotud ja kes ei kvalifitseeru põhitäitjaks</a:t>
            </a:r>
          </a:p>
          <a:p>
            <a:r>
              <a:rPr lang="et-EE" b="1" dirty="0"/>
              <a:t>Võivad olla ka need, kes ei saa piirangute tõttu enam olla juhid või põhitäitjad ja võivad olla doktorikraadiga!</a:t>
            </a:r>
          </a:p>
          <a:p>
            <a:endParaRPr lang="et-EE" dirty="0"/>
          </a:p>
        </p:txBody>
      </p:sp>
    </p:spTree>
    <p:extLst>
      <p:ext uri="{BB962C8B-B14F-4D97-AF65-F5344CB8AC3E}">
        <p14:creationId xmlns:p14="http://schemas.microsoft.com/office/powerpoint/2010/main" val="394589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FF2C62-2972-ABC2-4923-0D45217C0038}"/>
              </a:ext>
            </a:extLst>
          </p:cNvPr>
          <p:cNvSpPr>
            <a:spLocks noGrp="1"/>
          </p:cNvSpPr>
          <p:nvPr>
            <p:ph type="title"/>
          </p:nvPr>
        </p:nvSpPr>
        <p:spPr/>
        <p:txBody>
          <a:bodyPr/>
          <a:lstStyle/>
          <a:p>
            <a:r>
              <a:rPr lang="et-EE" dirty="0"/>
              <a:t>Doktorant-nooremteadurid</a:t>
            </a:r>
          </a:p>
        </p:txBody>
      </p:sp>
      <p:sp>
        <p:nvSpPr>
          <p:cNvPr id="3" name="Sisu kohatäide 2">
            <a:extLst>
              <a:ext uri="{FF2B5EF4-FFF2-40B4-BE49-F238E27FC236}">
                <a16:creationId xmlns:a16="http://schemas.microsoft.com/office/drawing/2014/main" id="{4A00B04E-0DE7-EDFC-A1E2-FE94C42927DD}"/>
              </a:ext>
            </a:extLst>
          </p:cNvPr>
          <p:cNvSpPr>
            <a:spLocks noGrp="1"/>
          </p:cNvSpPr>
          <p:nvPr>
            <p:ph idx="1"/>
          </p:nvPr>
        </p:nvSpPr>
        <p:spPr>
          <a:xfrm>
            <a:off x="863112" y="1987826"/>
            <a:ext cx="10490688" cy="4731026"/>
          </a:xfrm>
        </p:spPr>
        <p:txBody>
          <a:bodyPr>
            <a:normAutofit lnSpcReduction="10000"/>
          </a:bodyPr>
          <a:lstStyle/>
          <a:p>
            <a:pPr marL="0" indent="0">
              <a:buNone/>
            </a:pPr>
            <a:r>
              <a:rPr lang="et-EE" b="1" i="0" dirty="0">
                <a:solidFill>
                  <a:srgbClr val="000000"/>
                </a:solidFill>
                <a:effectLst/>
                <a:latin typeface="Roboto" panose="02000000000000000000" pitchFamily="2" charset="0"/>
              </a:rPr>
              <a:t>Uurimisprojekti elluviimises peab osalema uurimisprojekti jooksul vähemalt üks uus doktorant-nooremteadur põhitäitja kohta! </a:t>
            </a:r>
          </a:p>
          <a:p>
            <a:r>
              <a:rPr lang="et-EE" b="0" i="0" dirty="0">
                <a:solidFill>
                  <a:srgbClr val="000000"/>
                </a:solidFill>
                <a:effectLst/>
                <a:latin typeface="Roboto" panose="02000000000000000000" pitchFamily="2" charset="0"/>
              </a:rPr>
              <a:t>Ei ole oluline, kelle juhendatavad nad uurimismeeskonnas täpselt on.</a:t>
            </a:r>
          </a:p>
          <a:p>
            <a:r>
              <a:rPr lang="et-EE" b="0" i="0" dirty="0">
                <a:solidFill>
                  <a:srgbClr val="000000"/>
                </a:solidFill>
                <a:effectLst/>
                <a:latin typeface="Roboto" panose="02000000000000000000" pitchFamily="2" charset="0"/>
              </a:rPr>
              <a:t>Uurimisprojektis osalevad uued doktorant-nooremteadurid ei pea olema ettepanekus isikuliselt, vaid välja võib tuua nende kohtade arvu ja kohtade täitmise ajakava.</a:t>
            </a:r>
          </a:p>
          <a:p>
            <a:r>
              <a:rPr lang="et-EE" dirty="0">
                <a:solidFill>
                  <a:srgbClr val="000000"/>
                </a:solidFill>
                <a:latin typeface="Roboto" panose="02000000000000000000" pitchFamily="2" charset="0"/>
              </a:rPr>
              <a:t>Doktorant-nooremteaduritele peab </a:t>
            </a:r>
            <a:r>
              <a:rPr lang="et-EE" b="0" i="0" dirty="0">
                <a:solidFill>
                  <a:srgbClr val="000000"/>
                </a:solidFill>
                <a:effectLst/>
                <a:latin typeface="Roboto" panose="02000000000000000000" pitchFamily="2" charset="0"/>
              </a:rPr>
              <a:t>projektist maksma, aga ei pea maksma kogu tasu. </a:t>
            </a:r>
          </a:p>
          <a:p>
            <a:r>
              <a:rPr lang="et-EE" b="0" i="0" dirty="0">
                <a:solidFill>
                  <a:srgbClr val="000000"/>
                </a:solidFill>
                <a:effectLst/>
                <a:latin typeface="Roboto" panose="02000000000000000000" pitchFamily="2" charset="0"/>
              </a:rPr>
              <a:t>Olemasolevaid doktorante/doktorant-nooremteadureid saab uurimisprojektidesse kaasata täitjatena.</a:t>
            </a:r>
            <a:endParaRPr lang="et-EE" dirty="0"/>
          </a:p>
        </p:txBody>
      </p:sp>
    </p:spTree>
    <p:extLst>
      <p:ext uri="{BB962C8B-B14F-4D97-AF65-F5344CB8AC3E}">
        <p14:creationId xmlns:p14="http://schemas.microsoft.com/office/powerpoint/2010/main" val="1569344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5FC1BFD2-A08C-AFB1-ED20-D0A24C2019A1}"/>
              </a:ext>
            </a:extLst>
          </p:cNvPr>
          <p:cNvSpPr>
            <a:spLocks noGrp="1"/>
          </p:cNvSpPr>
          <p:nvPr>
            <p:ph type="ctrTitle"/>
          </p:nvPr>
        </p:nvSpPr>
        <p:spPr/>
        <p:txBody>
          <a:bodyPr/>
          <a:lstStyle/>
          <a:p>
            <a:r>
              <a:rPr lang="et-EE" dirty="0"/>
              <a:t>Ettepaneku kavandamiseks veel oluline teada</a:t>
            </a:r>
          </a:p>
        </p:txBody>
      </p:sp>
      <p:sp>
        <p:nvSpPr>
          <p:cNvPr id="5" name="Alapealkiri 4">
            <a:extLst>
              <a:ext uri="{FF2B5EF4-FFF2-40B4-BE49-F238E27FC236}">
                <a16:creationId xmlns:a16="http://schemas.microsoft.com/office/drawing/2014/main" id="{12299EE4-CC23-D80F-3BB2-D4F3E420980D}"/>
              </a:ext>
            </a:extLst>
          </p:cNvPr>
          <p:cNvSpPr>
            <a:spLocks noGrp="1"/>
          </p:cNvSpPr>
          <p:nvPr>
            <p:ph type="subTitle" idx="1"/>
          </p:nvPr>
        </p:nvSpPr>
        <p:spPr/>
        <p:txBody>
          <a:bodyPr/>
          <a:lstStyle/>
          <a:p>
            <a:endParaRPr lang="et-EE"/>
          </a:p>
        </p:txBody>
      </p:sp>
    </p:spTree>
    <p:extLst>
      <p:ext uri="{BB962C8B-B14F-4D97-AF65-F5344CB8AC3E}">
        <p14:creationId xmlns:p14="http://schemas.microsoft.com/office/powerpoint/2010/main" val="2020181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EFFFE0A5-C584-DBDB-66E0-BE6126CF8EF0}"/>
              </a:ext>
            </a:extLst>
          </p:cNvPr>
          <p:cNvSpPr>
            <a:spLocks noGrp="1"/>
          </p:cNvSpPr>
          <p:nvPr>
            <p:ph type="title"/>
          </p:nvPr>
        </p:nvSpPr>
        <p:spPr/>
        <p:txBody>
          <a:bodyPr/>
          <a:lstStyle/>
          <a:p>
            <a:r>
              <a:rPr lang="et-EE" dirty="0"/>
              <a:t>Projekti kestus ja rahastamine</a:t>
            </a:r>
          </a:p>
        </p:txBody>
      </p:sp>
      <p:sp>
        <p:nvSpPr>
          <p:cNvPr id="5" name="Sisu kohatäide 4">
            <a:extLst>
              <a:ext uri="{FF2B5EF4-FFF2-40B4-BE49-F238E27FC236}">
                <a16:creationId xmlns:a16="http://schemas.microsoft.com/office/drawing/2014/main" id="{88D43D32-CB7F-6FD7-A6F3-CAAA3A27695E}"/>
              </a:ext>
            </a:extLst>
          </p:cNvPr>
          <p:cNvSpPr>
            <a:spLocks noGrp="1"/>
          </p:cNvSpPr>
          <p:nvPr>
            <p:ph idx="1"/>
          </p:nvPr>
        </p:nvSpPr>
        <p:spPr/>
        <p:txBody>
          <a:bodyPr>
            <a:normAutofit fontScale="92500"/>
          </a:bodyPr>
          <a:lstStyle/>
          <a:p>
            <a:r>
              <a:rPr lang="et-EE" dirty="0"/>
              <a:t>Uurimisprojektide maksimaalne kestvus võib olla </a:t>
            </a:r>
            <a:r>
              <a:rPr lang="et-EE" b="1" dirty="0"/>
              <a:t>kuni 5 aastat</a:t>
            </a:r>
            <a:r>
              <a:rPr lang="et-EE" dirty="0"/>
              <a:t>. </a:t>
            </a:r>
          </a:p>
          <a:p>
            <a:r>
              <a:rPr lang="et-EE" b="1" dirty="0"/>
              <a:t>Projekt võib alata 1. jaanuarist 2024 (kulude abikõlblikkuse algus) ja peab lõppema hiljemalt 31. detsembril 2028. </a:t>
            </a:r>
            <a:r>
              <a:rPr lang="et-EE" dirty="0"/>
              <a:t>Kui projekt algab hiljem – näiteks juunis 2024 –, siis tuleb arvestada nimetatud lõpukuupäeva, st hilisema alustamise tõttu projekti lõpuaeg selle võrra ei pikene.</a:t>
            </a:r>
          </a:p>
          <a:p>
            <a:r>
              <a:rPr lang="et-EE" dirty="0"/>
              <a:t>Uurimisprojektide rahastamine ühikuhindade alusel:</a:t>
            </a:r>
          </a:p>
          <a:p>
            <a:pPr lvl="1"/>
            <a:r>
              <a:rPr lang="et-EE" dirty="0"/>
              <a:t>177 200 eurot aastas (14 766 eurot kuus)</a:t>
            </a:r>
          </a:p>
          <a:p>
            <a:pPr lvl="1"/>
            <a:r>
              <a:rPr lang="et-EE" dirty="0"/>
              <a:t>270 000 eurot aastas (22 500 eurot kuus) &gt;&gt; osalevad uurimisprojekti juht ja veel vähemalt kolm põhitäitjat</a:t>
            </a:r>
          </a:p>
          <a:p>
            <a:pPr marL="0" indent="0">
              <a:buNone/>
            </a:pPr>
            <a:r>
              <a:rPr lang="et-EE" b="1" dirty="0"/>
              <a:t>Kogumahu (eelarve kokku) arvutamine = kestus kuudes x ühikuhind kuus</a:t>
            </a:r>
          </a:p>
        </p:txBody>
      </p:sp>
    </p:spTree>
    <p:extLst>
      <p:ext uri="{BB962C8B-B14F-4D97-AF65-F5344CB8AC3E}">
        <p14:creationId xmlns:p14="http://schemas.microsoft.com/office/powerpoint/2010/main" val="627296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7FE6A67-2671-03EE-DA66-B6AA77EFBF43}"/>
              </a:ext>
            </a:extLst>
          </p:cNvPr>
          <p:cNvSpPr>
            <a:spLocks noGrp="1"/>
          </p:cNvSpPr>
          <p:nvPr>
            <p:ph type="title"/>
          </p:nvPr>
        </p:nvSpPr>
        <p:spPr/>
        <p:txBody>
          <a:bodyPr/>
          <a:lstStyle/>
          <a:p>
            <a:r>
              <a:rPr lang="et-EE" dirty="0"/>
              <a:t>Projekti rahastamisest</a:t>
            </a:r>
          </a:p>
        </p:txBody>
      </p:sp>
      <p:sp>
        <p:nvSpPr>
          <p:cNvPr id="3" name="Sisu kohatäide 2">
            <a:extLst>
              <a:ext uri="{FF2B5EF4-FFF2-40B4-BE49-F238E27FC236}">
                <a16:creationId xmlns:a16="http://schemas.microsoft.com/office/drawing/2014/main" id="{3A5B6A4E-295D-8A68-55A0-0F4B540210E7}"/>
              </a:ext>
            </a:extLst>
          </p:cNvPr>
          <p:cNvSpPr>
            <a:spLocks noGrp="1"/>
          </p:cNvSpPr>
          <p:nvPr>
            <p:ph idx="1"/>
          </p:nvPr>
        </p:nvSpPr>
        <p:spPr/>
        <p:txBody>
          <a:bodyPr>
            <a:normAutofit fontScale="92500"/>
          </a:bodyPr>
          <a:lstStyle/>
          <a:p>
            <a:r>
              <a:rPr lang="et-EE" dirty="0"/>
              <a:t>Uurimisprojekti ühikuhind sisaldab personalikulusid, teadustöö kulusid ja üldkulu 25% otseste kulude summast.</a:t>
            </a:r>
          </a:p>
          <a:p>
            <a:r>
              <a:rPr lang="et-EE" dirty="0"/>
              <a:t>Ei toetata kõrghariduse ja õppega seotud kulusid (õppekavaarendus, õppetöö kulud, koolitusmoodulite väljatöötamine jms)!</a:t>
            </a:r>
          </a:p>
          <a:p>
            <a:r>
              <a:rPr lang="et-EE" dirty="0"/>
              <a:t>Infrastruktuuri investeeringuid eraldiseisvalt ei toetata, kulusid saab teha vastavalt uurimistoetuste rühmagrandi praktikale.</a:t>
            </a:r>
          </a:p>
          <a:p>
            <a:pPr marL="0" indent="0">
              <a:buNone/>
            </a:pPr>
            <a:r>
              <a:rPr lang="et-EE" b="1" dirty="0"/>
              <a:t>NB!</a:t>
            </a:r>
            <a:r>
              <a:rPr lang="et-EE" dirty="0"/>
              <a:t> Uurimisprojektide toetusest saab katta ainult positiivselt </a:t>
            </a:r>
            <a:r>
              <a:rPr lang="et-EE" dirty="0" err="1"/>
              <a:t>evalveeritud</a:t>
            </a:r>
            <a:r>
              <a:rPr lang="et-EE" dirty="0"/>
              <a:t> riigi, avalik-õiguslike ja eraõiguslike </a:t>
            </a:r>
            <a:r>
              <a:rPr lang="et-EE" dirty="0" err="1"/>
              <a:t>TA-asutuste</a:t>
            </a:r>
            <a:r>
              <a:rPr lang="et-EE" dirty="0"/>
              <a:t> ja riigi rakenduskõrgkoolide kulusid. Kui partneritena osalevad ettevõtted, avaliku sektori asutused või muud partnerid, siis neile uurimisprojektidest kulusid katta ei saa.</a:t>
            </a:r>
          </a:p>
          <a:p>
            <a:endParaRPr lang="et-EE" dirty="0"/>
          </a:p>
        </p:txBody>
      </p:sp>
    </p:spTree>
    <p:extLst>
      <p:ext uri="{BB962C8B-B14F-4D97-AF65-F5344CB8AC3E}">
        <p14:creationId xmlns:p14="http://schemas.microsoft.com/office/powerpoint/2010/main" val="757479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CBF16A7-992D-5589-48D9-49B0106C8889}"/>
              </a:ext>
            </a:extLst>
          </p:cNvPr>
          <p:cNvSpPr>
            <a:spLocks noGrp="1"/>
          </p:cNvSpPr>
          <p:nvPr>
            <p:ph type="title"/>
          </p:nvPr>
        </p:nvSpPr>
        <p:spPr/>
        <p:txBody>
          <a:bodyPr/>
          <a:lstStyle/>
          <a:p>
            <a:r>
              <a:rPr lang="et-EE" dirty="0"/>
              <a:t>Omafinantseeringust</a:t>
            </a:r>
          </a:p>
        </p:txBody>
      </p:sp>
      <p:sp>
        <p:nvSpPr>
          <p:cNvPr id="3" name="Sisu kohatäide 2">
            <a:extLst>
              <a:ext uri="{FF2B5EF4-FFF2-40B4-BE49-F238E27FC236}">
                <a16:creationId xmlns:a16="http://schemas.microsoft.com/office/drawing/2014/main" id="{2E6FC481-4B76-02E8-80D0-6B857A43DFBD}"/>
              </a:ext>
            </a:extLst>
          </p:cNvPr>
          <p:cNvSpPr>
            <a:spLocks noGrp="1"/>
          </p:cNvSpPr>
          <p:nvPr>
            <p:ph idx="1"/>
          </p:nvPr>
        </p:nvSpPr>
        <p:spPr/>
        <p:txBody>
          <a:bodyPr/>
          <a:lstStyle/>
          <a:p>
            <a:r>
              <a:rPr lang="et-EE" dirty="0"/>
              <a:t>Ühikuhind on tegevuse kogumaksumus, st see sisaldab ka omafinantseeringut, mille täpne maht kinnitatakse toetuse andmise tingimustes. </a:t>
            </a:r>
          </a:p>
          <a:p>
            <a:r>
              <a:rPr lang="et-EE" dirty="0"/>
              <a:t> Omafinantseeringu suuruseks tuleks arvestada </a:t>
            </a:r>
            <a:r>
              <a:rPr lang="et-EE" b="1" dirty="0"/>
              <a:t>ca 15% (täpsustatakse temaatiliste programmide toetuse andmise tingimustes)</a:t>
            </a:r>
            <a:r>
              <a:rPr lang="et-EE" dirty="0"/>
              <a:t>. </a:t>
            </a:r>
          </a:p>
          <a:p>
            <a:r>
              <a:rPr lang="et-EE" dirty="0"/>
              <a:t>Toetuse saamisel makstakse ühikuhinnast välja ca 85% ja ülejäänu kaetakse uurimisprojekti omafinantseeringust. </a:t>
            </a:r>
          </a:p>
          <a:p>
            <a:endParaRPr lang="et-EE" dirty="0"/>
          </a:p>
        </p:txBody>
      </p:sp>
    </p:spTree>
    <p:extLst>
      <p:ext uri="{BB962C8B-B14F-4D97-AF65-F5344CB8AC3E}">
        <p14:creationId xmlns:p14="http://schemas.microsoft.com/office/powerpoint/2010/main" val="3348001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33552046-331C-2616-A54F-4F1F8CB5F438}"/>
              </a:ext>
            </a:extLst>
          </p:cNvPr>
          <p:cNvSpPr>
            <a:spLocks noGrp="1"/>
          </p:cNvSpPr>
          <p:nvPr>
            <p:ph type="ctrTitle"/>
          </p:nvPr>
        </p:nvSpPr>
        <p:spPr/>
        <p:txBody>
          <a:bodyPr/>
          <a:lstStyle/>
          <a:p>
            <a:r>
              <a:rPr lang="et-EE" dirty="0"/>
              <a:t>Ettepanekute hindamine</a:t>
            </a:r>
          </a:p>
        </p:txBody>
      </p:sp>
      <p:sp>
        <p:nvSpPr>
          <p:cNvPr id="5" name="Alapealkiri 4">
            <a:extLst>
              <a:ext uri="{FF2B5EF4-FFF2-40B4-BE49-F238E27FC236}">
                <a16:creationId xmlns:a16="http://schemas.microsoft.com/office/drawing/2014/main" id="{F6074E64-7FF2-34B8-6B33-0EEC37490182}"/>
              </a:ext>
            </a:extLst>
          </p:cNvPr>
          <p:cNvSpPr>
            <a:spLocks noGrp="1"/>
          </p:cNvSpPr>
          <p:nvPr>
            <p:ph type="subTitle" idx="1"/>
          </p:nvPr>
        </p:nvSpPr>
        <p:spPr/>
        <p:txBody>
          <a:bodyPr/>
          <a:lstStyle/>
          <a:p>
            <a:endParaRPr lang="et-EE"/>
          </a:p>
        </p:txBody>
      </p:sp>
    </p:spTree>
    <p:extLst>
      <p:ext uri="{BB962C8B-B14F-4D97-AF65-F5344CB8AC3E}">
        <p14:creationId xmlns:p14="http://schemas.microsoft.com/office/powerpoint/2010/main" val="3338406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223A13D8-24B8-5E3C-38FA-EA7C8ADCE869}"/>
              </a:ext>
            </a:extLst>
          </p:cNvPr>
          <p:cNvSpPr>
            <a:spLocks noGrp="1"/>
          </p:cNvSpPr>
          <p:nvPr>
            <p:ph type="title"/>
          </p:nvPr>
        </p:nvSpPr>
        <p:spPr/>
        <p:txBody>
          <a:bodyPr/>
          <a:lstStyle/>
          <a:p>
            <a:r>
              <a:rPr lang="et-EE" dirty="0"/>
              <a:t>Ekspertkomisjonid</a:t>
            </a:r>
          </a:p>
        </p:txBody>
      </p:sp>
      <p:sp>
        <p:nvSpPr>
          <p:cNvPr id="5" name="Sisu kohatäide 4">
            <a:extLst>
              <a:ext uri="{FF2B5EF4-FFF2-40B4-BE49-F238E27FC236}">
                <a16:creationId xmlns:a16="http://schemas.microsoft.com/office/drawing/2014/main" id="{E204BBAF-BCAD-1DD4-E1AD-72017711D416}"/>
              </a:ext>
            </a:extLst>
          </p:cNvPr>
          <p:cNvSpPr>
            <a:spLocks noGrp="1"/>
          </p:cNvSpPr>
          <p:nvPr>
            <p:ph idx="1"/>
          </p:nvPr>
        </p:nvSpPr>
        <p:spPr/>
        <p:txBody>
          <a:bodyPr>
            <a:normAutofit fontScale="92500" lnSpcReduction="10000"/>
          </a:bodyPr>
          <a:lstStyle/>
          <a:p>
            <a:r>
              <a:rPr lang="et-EE" dirty="0"/>
              <a:t>Uurimisteemade ettepanekuid hindab ekspertkomisjon, mis moodustatakse igale temaatilisele TA-programmile eraldi. </a:t>
            </a:r>
          </a:p>
          <a:p>
            <a:r>
              <a:rPr lang="et-EE" dirty="0"/>
              <a:t>Ekspertkomisjoni koosseisu kuuluvad asjaomaste ministeeriumite, ettevõtete, ettevõtjate esindusorganisatsioonide ja riigiasutuste esindajad ning teised asjakohased sõltumatud eksperdid &gt;&gt; </a:t>
            </a:r>
            <a:r>
              <a:rPr lang="et-EE" b="1" dirty="0">
                <a:solidFill>
                  <a:srgbClr val="FF0000"/>
                </a:solidFill>
              </a:rPr>
              <a:t>seda arvestada ka ettepaneku kirjutamisel! </a:t>
            </a:r>
          </a:p>
          <a:p>
            <a:r>
              <a:rPr lang="et-EE" dirty="0"/>
              <a:t>Temaatilise TA-programmi „Digilahendused igas eluvaldkonnas“ puhul täidab ekspertkomisjoni ülesandeid IT Akadeemia juhtkomisjon.</a:t>
            </a:r>
          </a:p>
          <a:p>
            <a:r>
              <a:rPr lang="et-EE" dirty="0"/>
              <a:t>Näited sellest, kes võivad kuuluda ekspertkomisjoni: vt ressursside </a:t>
            </a:r>
            <a:r>
              <a:rPr lang="et-EE" dirty="0" err="1"/>
              <a:t>väärindamise</a:t>
            </a:r>
            <a:r>
              <a:rPr lang="et-EE" dirty="0"/>
              <a:t> programmi </a:t>
            </a:r>
            <a:r>
              <a:rPr lang="et-EE" dirty="0" err="1"/>
              <a:t>ResTA</a:t>
            </a:r>
            <a:r>
              <a:rPr lang="et-EE" dirty="0"/>
              <a:t> ekspertkogude ja IT Akadeemia juhtkomisjoni koosseisud</a:t>
            </a:r>
          </a:p>
        </p:txBody>
      </p:sp>
    </p:spTree>
    <p:extLst>
      <p:ext uri="{BB962C8B-B14F-4D97-AF65-F5344CB8AC3E}">
        <p14:creationId xmlns:p14="http://schemas.microsoft.com/office/powerpoint/2010/main" val="2424565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9C717F2-4173-4EB6-1280-48258D06AD07}"/>
              </a:ext>
            </a:extLst>
          </p:cNvPr>
          <p:cNvSpPr>
            <a:spLocks noGrp="1"/>
          </p:cNvSpPr>
          <p:nvPr>
            <p:ph type="title"/>
          </p:nvPr>
        </p:nvSpPr>
        <p:spPr/>
        <p:txBody>
          <a:bodyPr/>
          <a:lstStyle/>
          <a:p>
            <a:r>
              <a:rPr lang="et-EE" dirty="0"/>
              <a:t>Hindamiskriteeriumid</a:t>
            </a:r>
          </a:p>
        </p:txBody>
      </p:sp>
      <p:sp>
        <p:nvSpPr>
          <p:cNvPr id="3" name="Sisu kohatäide 2">
            <a:extLst>
              <a:ext uri="{FF2B5EF4-FFF2-40B4-BE49-F238E27FC236}">
                <a16:creationId xmlns:a16="http://schemas.microsoft.com/office/drawing/2014/main" id="{E8151F49-A8FF-6318-17F0-04BF0B693C31}"/>
              </a:ext>
            </a:extLst>
          </p:cNvPr>
          <p:cNvSpPr>
            <a:spLocks noGrp="1"/>
          </p:cNvSpPr>
          <p:nvPr>
            <p:ph idx="1"/>
          </p:nvPr>
        </p:nvSpPr>
        <p:spPr>
          <a:xfrm>
            <a:off x="863112" y="1387366"/>
            <a:ext cx="10490688" cy="5013434"/>
          </a:xfrm>
        </p:spPr>
        <p:txBody>
          <a:bodyPr>
            <a:normAutofit fontScale="92500"/>
          </a:bodyPr>
          <a:lstStyle/>
          <a:p>
            <a:pPr marL="0" indent="0">
              <a:buNone/>
            </a:pPr>
            <a:r>
              <a:rPr lang="et-EE" dirty="0"/>
              <a:t>1. uurimisteema ettepaneku </a:t>
            </a:r>
            <a:r>
              <a:rPr lang="et-EE" b="1" dirty="0"/>
              <a:t>põhjendatus</a:t>
            </a:r>
            <a:r>
              <a:rPr lang="et-EE" dirty="0"/>
              <a:t> (osakaal 30% koondhindest)</a:t>
            </a:r>
          </a:p>
          <a:p>
            <a:pPr marL="0" indent="0">
              <a:buNone/>
            </a:pPr>
            <a:r>
              <a:rPr lang="et-EE" dirty="0"/>
              <a:t>2. uurimisteema ettepaneku </a:t>
            </a:r>
            <a:r>
              <a:rPr lang="et-EE" b="1" dirty="0"/>
              <a:t>teostatavus</a:t>
            </a:r>
            <a:r>
              <a:rPr lang="et-EE" dirty="0"/>
              <a:t> (osakaal 30% koondhindest)</a:t>
            </a:r>
          </a:p>
          <a:p>
            <a:pPr marL="0" indent="0">
              <a:buNone/>
            </a:pPr>
            <a:r>
              <a:rPr lang="et-EE" dirty="0"/>
              <a:t>3. uurimisteema ettepaneku </a:t>
            </a:r>
            <a:r>
              <a:rPr lang="et-EE" b="1" dirty="0"/>
              <a:t>prioriteetsus ja panus valdkonna arengusse </a:t>
            </a:r>
            <a:r>
              <a:rPr lang="et-EE" dirty="0"/>
              <a:t>(osakaal 40% koondhindest)</a:t>
            </a:r>
          </a:p>
          <a:p>
            <a:pPr marL="0" indent="0">
              <a:buNone/>
            </a:pPr>
            <a:r>
              <a:rPr lang="et-EE" dirty="0"/>
              <a:t>Lisaks eelnevalt nimetatud hindamiskriteeriumitele antakse ettepanekutele lisapunkte järgmistel juhtudel:</a:t>
            </a:r>
          </a:p>
          <a:p>
            <a:r>
              <a:rPr lang="et-EE" dirty="0"/>
              <a:t>uurimisteema ettepanek panustab panus TAIE fookusvaldkonna teekaardis märgitud prioriteetsete suundade seas eelisarendatava(te)</a:t>
            </a:r>
            <a:r>
              <a:rPr lang="et-EE" dirty="0" err="1"/>
              <a:t>sse</a:t>
            </a:r>
            <a:r>
              <a:rPr lang="et-EE" dirty="0"/>
              <a:t> suunda(</a:t>
            </a:r>
            <a:r>
              <a:rPr lang="et-EE" dirty="0" err="1"/>
              <a:t>desse</a:t>
            </a:r>
            <a:r>
              <a:rPr lang="et-EE" dirty="0"/>
              <a:t>) (</a:t>
            </a:r>
            <a:r>
              <a:rPr lang="et-EE" b="1" dirty="0"/>
              <a:t>teekaardisisene prioriteetsus </a:t>
            </a:r>
            <a:r>
              <a:rPr lang="et-EE" dirty="0"/>
              <a:t>annab 0,5 punkti);</a:t>
            </a:r>
          </a:p>
          <a:p>
            <a:r>
              <a:rPr lang="et-EE" dirty="0"/>
              <a:t>uurimisteema ettepanek </a:t>
            </a:r>
            <a:r>
              <a:rPr lang="et-EE" b="1" dirty="0"/>
              <a:t>panustab korraga mitmesse TAIE fookusvaldkonna teekaarti </a:t>
            </a:r>
            <a:r>
              <a:rPr lang="et-EE" dirty="0"/>
              <a:t>ja nende prioriteetsetesse suundadesse (annab 0,5 punkti).</a:t>
            </a:r>
          </a:p>
        </p:txBody>
      </p:sp>
    </p:spTree>
    <p:extLst>
      <p:ext uri="{BB962C8B-B14F-4D97-AF65-F5344CB8AC3E}">
        <p14:creationId xmlns:p14="http://schemas.microsoft.com/office/powerpoint/2010/main" val="321708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AD0CA58C-06D5-4A95-BC08-B3BA4622D503}"/>
              </a:ext>
            </a:extLst>
          </p:cNvPr>
          <p:cNvSpPr>
            <a:spLocks noGrp="1"/>
          </p:cNvSpPr>
          <p:nvPr>
            <p:ph type="title"/>
          </p:nvPr>
        </p:nvSpPr>
        <p:spPr/>
        <p:txBody>
          <a:bodyPr/>
          <a:lstStyle/>
          <a:p>
            <a:r>
              <a:rPr lang="et-EE" dirty="0"/>
              <a:t>Sissejuhatuseks oluline teada</a:t>
            </a:r>
            <a:endParaRPr lang="en-GB" dirty="0"/>
          </a:p>
        </p:txBody>
      </p:sp>
      <p:sp>
        <p:nvSpPr>
          <p:cNvPr id="7" name="Sisu kohatäide 6">
            <a:extLst>
              <a:ext uri="{FF2B5EF4-FFF2-40B4-BE49-F238E27FC236}">
                <a16:creationId xmlns:a16="http://schemas.microsoft.com/office/drawing/2014/main" id="{76F1FCF6-7564-4D13-968D-4FDF96A2B172}"/>
              </a:ext>
            </a:extLst>
          </p:cNvPr>
          <p:cNvSpPr>
            <a:spLocks noGrp="1"/>
          </p:cNvSpPr>
          <p:nvPr>
            <p:ph idx="1"/>
          </p:nvPr>
        </p:nvSpPr>
        <p:spPr/>
        <p:txBody>
          <a:bodyPr>
            <a:normAutofit/>
          </a:bodyPr>
          <a:lstStyle/>
          <a:p>
            <a:r>
              <a:rPr lang="et-EE" dirty="0"/>
              <a:t>Konkurss on seotud EL struktuurifondide toetusmeetmega „Temaatiliste teadus- ja arendustegevuse programmide rakendamine akadeemilise, era- ja avaliku sektori koosloome ja koostöö edendamiseks nutika spetsialiseerumise valdkondades“ ehk temaatilised TA-programmid</a:t>
            </a:r>
          </a:p>
          <a:p>
            <a:r>
              <a:rPr lang="en-GB" dirty="0" err="1"/>
              <a:t>Konkursi</a:t>
            </a:r>
            <a:r>
              <a:rPr lang="en-GB" dirty="0"/>
              <a:t> </a:t>
            </a:r>
            <a:r>
              <a:rPr lang="en-GB" dirty="0" err="1"/>
              <a:t>tulemusena</a:t>
            </a:r>
            <a:r>
              <a:rPr lang="en-GB" dirty="0"/>
              <a:t> </a:t>
            </a:r>
            <a:r>
              <a:rPr lang="en-GB" dirty="0" err="1"/>
              <a:t>ei</a:t>
            </a:r>
            <a:r>
              <a:rPr lang="en-GB" dirty="0"/>
              <a:t> </a:t>
            </a:r>
            <a:r>
              <a:rPr lang="en-GB" dirty="0" err="1"/>
              <a:t>eraldata</a:t>
            </a:r>
            <a:r>
              <a:rPr lang="en-GB" dirty="0"/>
              <a:t> </a:t>
            </a:r>
            <a:r>
              <a:rPr lang="en-GB" dirty="0" err="1"/>
              <a:t>raha</a:t>
            </a:r>
            <a:r>
              <a:rPr lang="en-GB" dirty="0"/>
              <a:t>, </a:t>
            </a:r>
            <a:r>
              <a:rPr lang="en-GB" dirty="0" err="1"/>
              <a:t>vaid</a:t>
            </a:r>
            <a:r>
              <a:rPr lang="en-GB" dirty="0"/>
              <a:t> </a:t>
            </a:r>
            <a:r>
              <a:rPr lang="en-GB" dirty="0" err="1"/>
              <a:t>selgitatakse</a:t>
            </a:r>
            <a:r>
              <a:rPr lang="en-GB" dirty="0"/>
              <a:t> </a:t>
            </a:r>
            <a:r>
              <a:rPr lang="en-GB" dirty="0" err="1"/>
              <a:t>välja</a:t>
            </a:r>
            <a:r>
              <a:rPr lang="en-GB" dirty="0"/>
              <a:t> </a:t>
            </a:r>
            <a:r>
              <a:rPr lang="en-GB" dirty="0" err="1"/>
              <a:t>uurimisteemad</a:t>
            </a:r>
            <a:r>
              <a:rPr lang="en-GB" dirty="0"/>
              <a:t> </a:t>
            </a:r>
            <a:r>
              <a:rPr lang="en-GB" dirty="0" err="1"/>
              <a:t>ja</a:t>
            </a:r>
            <a:r>
              <a:rPr lang="en-GB" dirty="0"/>
              <a:t> </a:t>
            </a:r>
            <a:r>
              <a:rPr lang="en-GB" dirty="0" err="1"/>
              <a:t>neid</a:t>
            </a:r>
            <a:r>
              <a:rPr lang="en-GB" dirty="0"/>
              <a:t> </a:t>
            </a:r>
            <a:r>
              <a:rPr lang="en-GB" dirty="0" err="1"/>
              <a:t>teostavad</a:t>
            </a:r>
            <a:r>
              <a:rPr lang="en-GB" dirty="0"/>
              <a:t> </a:t>
            </a:r>
            <a:r>
              <a:rPr lang="en-GB" dirty="0" err="1"/>
              <a:t>partnerid</a:t>
            </a:r>
            <a:r>
              <a:rPr lang="et-EE" dirty="0"/>
              <a:t>. </a:t>
            </a:r>
          </a:p>
          <a:p>
            <a:r>
              <a:rPr lang="et-EE" dirty="0"/>
              <a:t>Toetuse eraldamise otsus tehakse teises etapis (nn täistaotluse esitamine pärast toetusmeetme tingimuste kinnitamist).</a:t>
            </a:r>
            <a:r>
              <a:rPr lang="en-GB" dirty="0"/>
              <a:t> </a:t>
            </a:r>
            <a:endParaRPr lang="et-EE" dirty="0"/>
          </a:p>
        </p:txBody>
      </p:sp>
    </p:spTree>
    <p:extLst>
      <p:ext uri="{BB962C8B-B14F-4D97-AF65-F5344CB8AC3E}">
        <p14:creationId xmlns:p14="http://schemas.microsoft.com/office/powerpoint/2010/main" val="3904198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11796EC8-61F1-C2B3-B709-842210E0A49E}"/>
              </a:ext>
            </a:extLst>
          </p:cNvPr>
          <p:cNvSpPr>
            <a:spLocks noGrp="1"/>
          </p:cNvSpPr>
          <p:nvPr>
            <p:ph type="ctrTitle"/>
          </p:nvPr>
        </p:nvSpPr>
        <p:spPr/>
        <p:txBody>
          <a:bodyPr/>
          <a:lstStyle/>
          <a:p>
            <a:r>
              <a:rPr lang="et-EE" dirty="0"/>
              <a:t>Mis saab pärast konkurssi edasi?</a:t>
            </a:r>
          </a:p>
        </p:txBody>
      </p:sp>
      <p:sp>
        <p:nvSpPr>
          <p:cNvPr id="5" name="Alapealkiri 4">
            <a:extLst>
              <a:ext uri="{FF2B5EF4-FFF2-40B4-BE49-F238E27FC236}">
                <a16:creationId xmlns:a16="http://schemas.microsoft.com/office/drawing/2014/main" id="{B35EB66F-8391-5440-769D-FB677E214640}"/>
              </a:ext>
            </a:extLst>
          </p:cNvPr>
          <p:cNvSpPr>
            <a:spLocks noGrp="1"/>
          </p:cNvSpPr>
          <p:nvPr>
            <p:ph type="subTitle" idx="1"/>
          </p:nvPr>
        </p:nvSpPr>
        <p:spPr/>
        <p:txBody>
          <a:bodyPr/>
          <a:lstStyle/>
          <a:p>
            <a:endParaRPr lang="et-EE"/>
          </a:p>
        </p:txBody>
      </p:sp>
    </p:spTree>
    <p:extLst>
      <p:ext uri="{BB962C8B-B14F-4D97-AF65-F5344CB8AC3E}">
        <p14:creationId xmlns:p14="http://schemas.microsoft.com/office/powerpoint/2010/main" val="3068987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ADDE9077-C0A6-AC47-1DFE-0AD4E9478E5A}"/>
              </a:ext>
            </a:extLst>
          </p:cNvPr>
          <p:cNvSpPr>
            <a:spLocks noGrp="1"/>
          </p:cNvSpPr>
          <p:nvPr>
            <p:ph type="title"/>
          </p:nvPr>
        </p:nvSpPr>
        <p:spPr/>
        <p:txBody>
          <a:bodyPr/>
          <a:lstStyle/>
          <a:p>
            <a:r>
              <a:rPr lang="et-EE" dirty="0"/>
              <a:t>Edasised tegevused</a:t>
            </a:r>
          </a:p>
        </p:txBody>
      </p:sp>
      <p:sp>
        <p:nvSpPr>
          <p:cNvPr id="5" name="Sisu kohatäide 4">
            <a:extLst>
              <a:ext uri="{FF2B5EF4-FFF2-40B4-BE49-F238E27FC236}">
                <a16:creationId xmlns:a16="http://schemas.microsoft.com/office/drawing/2014/main" id="{AD2CA806-9069-1DEC-81C0-4B29200CA780}"/>
              </a:ext>
            </a:extLst>
          </p:cNvPr>
          <p:cNvSpPr>
            <a:spLocks noGrp="1"/>
          </p:cNvSpPr>
          <p:nvPr>
            <p:ph idx="1"/>
          </p:nvPr>
        </p:nvSpPr>
        <p:spPr/>
        <p:txBody>
          <a:bodyPr>
            <a:normAutofit lnSpcReduction="10000"/>
          </a:bodyPr>
          <a:lstStyle/>
          <a:p>
            <a:pPr algn="l"/>
            <a:r>
              <a:rPr lang="et-EE" b="0" i="0" dirty="0">
                <a:solidFill>
                  <a:srgbClr val="000000"/>
                </a:solidFill>
                <a:effectLst/>
                <a:latin typeface="Roboto" panose="02000000000000000000" pitchFamily="2" charset="0"/>
              </a:rPr>
              <a:t>Konkursi tulemused kinnitab haridus- ja teadusminister oma käskkirjaga.</a:t>
            </a:r>
          </a:p>
          <a:p>
            <a:pPr algn="l"/>
            <a:r>
              <a:rPr lang="et-EE" b="0" i="0" dirty="0">
                <a:solidFill>
                  <a:srgbClr val="000000"/>
                </a:solidFill>
                <a:effectLst/>
                <a:latin typeface="Roboto" panose="02000000000000000000" pitchFamily="2" charset="0"/>
              </a:rPr>
              <a:t>Uurimisprojekti tegevuskava (nn täistaotlus) esitatakse pärast tegevuse „Temaatiliste teadus- ja arendustegevuse programmide rakendamine akadeemilise, era- ja avaliku sektori koosloome ja koostöö edendamiseks nutika spetsialiseerumise valdkondades“ toetuse andmise tingimuste kinnitamist. </a:t>
            </a:r>
          </a:p>
          <a:p>
            <a:pPr algn="l"/>
            <a:r>
              <a:rPr lang="et-EE" b="0" i="0" dirty="0">
                <a:solidFill>
                  <a:srgbClr val="000000"/>
                </a:solidFill>
                <a:effectLst/>
                <a:latin typeface="Roboto" panose="02000000000000000000" pitchFamily="2" charset="0"/>
              </a:rPr>
              <a:t>Uut konkurssi siis valitud teemade täitjate leidmiseks või muul moel enam ei toimu, tegevuskavad puudutavad konkursil välja valitud teemasid ja uurimisrühmi.</a:t>
            </a:r>
          </a:p>
          <a:p>
            <a:endParaRPr lang="et-EE" dirty="0"/>
          </a:p>
        </p:txBody>
      </p:sp>
    </p:spTree>
    <p:extLst>
      <p:ext uri="{BB962C8B-B14F-4D97-AF65-F5344CB8AC3E}">
        <p14:creationId xmlns:p14="http://schemas.microsoft.com/office/powerpoint/2010/main" val="2730099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68D4853-72A0-0116-6175-9A26C4B2F68B}"/>
              </a:ext>
            </a:extLst>
          </p:cNvPr>
          <p:cNvSpPr>
            <a:spLocks noGrp="1"/>
          </p:cNvSpPr>
          <p:nvPr>
            <p:ph type="title"/>
          </p:nvPr>
        </p:nvSpPr>
        <p:spPr/>
        <p:txBody>
          <a:bodyPr/>
          <a:lstStyle/>
          <a:p>
            <a:r>
              <a:rPr lang="et-EE" dirty="0"/>
              <a:t>Edasine ajakava</a:t>
            </a:r>
          </a:p>
        </p:txBody>
      </p:sp>
      <p:sp>
        <p:nvSpPr>
          <p:cNvPr id="3" name="Sisu kohatäide 2">
            <a:extLst>
              <a:ext uri="{FF2B5EF4-FFF2-40B4-BE49-F238E27FC236}">
                <a16:creationId xmlns:a16="http://schemas.microsoft.com/office/drawing/2014/main" id="{E0112B41-015B-45EB-B1FA-29BFEE915075}"/>
              </a:ext>
            </a:extLst>
          </p:cNvPr>
          <p:cNvSpPr>
            <a:spLocks noGrp="1"/>
          </p:cNvSpPr>
          <p:nvPr>
            <p:ph idx="1"/>
          </p:nvPr>
        </p:nvSpPr>
        <p:spPr>
          <a:xfrm>
            <a:off x="863112" y="1541720"/>
            <a:ext cx="10490688" cy="4890977"/>
          </a:xfrm>
        </p:spPr>
        <p:txBody>
          <a:bodyPr>
            <a:normAutofit fontScale="92500" lnSpcReduction="10000"/>
          </a:bodyPr>
          <a:lstStyle/>
          <a:p>
            <a:r>
              <a:rPr lang="et-EE" b="1" dirty="0"/>
              <a:t>Oktoober – november 2023 </a:t>
            </a:r>
            <a:r>
              <a:rPr lang="et-EE" dirty="0"/>
              <a:t>uurimisteemade ettepanekute esitamine, </a:t>
            </a:r>
            <a:r>
              <a:rPr lang="et-EE" b="1" dirty="0">
                <a:solidFill>
                  <a:srgbClr val="FF0000"/>
                </a:solidFill>
              </a:rPr>
              <a:t>tähtaeg 27. november kl 17.00</a:t>
            </a:r>
            <a:r>
              <a:rPr lang="et-EE" dirty="0"/>
              <a:t>!</a:t>
            </a:r>
          </a:p>
          <a:p>
            <a:r>
              <a:rPr lang="et-EE" b="1" dirty="0"/>
              <a:t>Detsember 2023 – jaanuar 2024 </a:t>
            </a:r>
            <a:r>
              <a:rPr lang="et-EE" dirty="0"/>
              <a:t>uurimisteemade ettepanekute hindamine ekspertkomisjonide poolt, sh tehniline kontroll, ärakuulamine, valik</a:t>
            </a:r>
          </a:p>
          <a:p>
            <a:r>
              <a:rPr lang="et-EE" b="1" dirty="0"/>
              <a:t>Jaanuar 2024 konkursi tulemuste kinnitamine ministri käskkirjaga</a:t>
            </a:r>
          </a:p>
          <a:p>
            <a:r>
              <a:rPr lang="et-EE" dirty="0"/>
              <a:t>Jaanuar 2024 tegevuse „Temaatiliste teadus- ja arendustegevuse programmide rakendamine akadeemilise, era- ja avaliku sektori koosloome ja koostöö edendamiseks nutika spetsialiseerumise valdkondades“ (temaatilised TA-programmid) toetuse andmise tingimuste kinnitamine ministri käskkirjaga</a:t>
            </a:r>
          </a:p>
          <a:p>
            <a:r>
              <a:rPr lang="et-EE" b="1" dirty="0"/>
              <a:t>Veebruar 2024 uurimisprojektide esitamine (tegevuskava, nn täistaotlus)</a:t>
            </a:r>
          </a:p>
          <a:p>
            <a:r>
              <a:rPr lang="et-EE" b="1" dirty="0"/>
              <a:t>Märts 2024</a:t>
            </a:r>
            <a:r>
              <a:rPr lang="et-EE" dirty="0"/>
              <a:t>	uurimisprojektide läbivaatamine ja kinnitamine ekspertkomisjoni poolt</a:t>
            </a:r>
          </a:p>
          <a:p>
            <a:pPr marL="0" indent="0">
              <a:buNone/>
            </a:pPr>
            <a:endParaRPr lang="et-EE" dirty="0"/>
          </a:p>
        </p:txBody>
      </p:sp>
    </p:spTree>
    <p:extLst>
      <p:ext uri="{BB962C8B-B14F-4D97-AF65-F5344CB8AC3E}">
        <p14:creationId xmlns:p14="http://schemas.microsoft.com/office/powerpoint/2010/main" val="3963197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5A8965A4-C5A9-91EF-AA2D-92F85F6BF162}"/>
              </a:ext>
            </a:extLst>
          </p:cNvPr>
          <p:cNvSpPr>
            <a:spLocks noGrp="1"/>
          </p:cNvSpPr>
          <p:nvPr>
            <p:ph type="ctrTitle"/>
          </p:nvPr>
        </p:nvSpPr>
        <p:spPr>
          <a:xfrm>
            <a:off x="1524000" y="2550471"/>
            <a:ext cx="9144000" cy="2387600"/>
          </a:xfrm>
        </p:spPr>
        <p:txBody>
          <a:bodyPr>
            <a:normAutofit fontScale="90000"/>
          </a:bodyPr>
          <a:lstStyle/>
          <a:p>
            <a:r>
              <a:rPr lang="et-EE" dirty="0"/>
              <a:t>Hella Lood</a:t>
            </a:r>
            <a:br>
              <a:rPr lang="et-EE" dirty="0"/>
            </a:br>
            <a:r>
              <a:rPr lang="et-EE" dirty="0"/>
              <a:t>hella.lood@etag.ee</a:t>
            </a:r>
            <a:br>
              <a:rPr lang="et-EE" dirty="0"/>
            </a:br>
            <a:r>
              <a:rPr lang="et-EE" dirty="0"/>
              <a:t>tel 55 667 847</a:t>
            </a:r>
          </a:p>
        </p:txBody>
      </p:sp>
      <p:sp>
        <p:nvSpPr>
          <p:cNvPr id="5" name="Alapealkiri 4">
            <a:extLst>
              <a:ext uri="{FF2B5EF4-FFF2-40B4-BE49-F238E27FC236}">
                <a16:creationId xmlns:a16="http://schemas.microsoft.com/office/drawing/2014/main" id="{F83B4D71-15F6-FC9B-A72F-954527A44AD0}"/>
              </a:ext>
            </a:extLst>
          </p:cNvPr>
          <p:cNvSpPr>
            <a:spLocks noGrp="1"/>
          </p:cNvSpPr>
          <p:nvPr>
            <p:ph type="subTitle" idx="1"/>
          </p:nvPr>
        </p:nvSpPr>
        <p:spPr/>
        <p:txBody>
          <a:bodyPr/>
          <a:lstStyle/>
          <a:p>
            <a:endParaRPr lang="et-EE" dirty="0"/>
          </a:p>
        </p:txBody>
      </p:sp>
    </p:spTree>
    <p:extLst>
      <p:ext uri="{BB962C8B-B14F-4D97-AF65-F5344CB8AC3E}">
        <p14:creationId xmlns:p14="http://schemas.microsoft.com/office/powerpoint/2010/main" val="152923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AD0CA58C-06D5-4A95-BC08-B3BA4622D503}"/>
              </a:ext>
            </a:extLst>
          </p:cNvPr>
          <p:cNvSpPr>
            <a:spLocks noGrp="1"/>
          </p:cNvSpPr>
          <p:nvPr>
            <p:ph type="title"/>
          </p:nvPr>
        </p:nvSpPr>
        <p:spPr/>
        <p:txBody>
          <a:bodyPr/>
          <a:lstStyle/>
          <a:p>
            <a:r>
              <a:rPr lang="et-EE" dirty="0"/>
              <a:t>Sissejuhatuseks oluline teada</a:t>
            </a:r>
            <a:endParaRPr lang="en-GB" dirty="0"/>
          </a:p>
        </p:txBody>
      </p:sp>
      <p:sp>
        <p:nvSpPr>
          <p:cNvPr id="7" name="Sisu kohatäide 6">
            <a:extLst>
              <a:ext uri="{FF2B5EF4-FFF2-40B4-BE49-F238E27FC236}">
                <a16:creationId xmlns:a16="http://schemas.microsoft.com/office/drawing/2014/main" id="{76F1FCF6-7564-4D13-968D-4FDF96A2B172}"/>
              </a:ext>
            </a:extLst>
          </p:cNvPr>
          <p:cNvSpPr>
            <a:spLocks noGrp="1"/>
          </p:cNvSpPr>
          <p:nvPr>
            <p:ph idx="1"/>
          </p:nvPr>
        </p:nvSpPr>
        <p:spPr>
          <a:xfrm>
            <a:off x="863112" y="2017835"/>
            <a:ext cx="10490688" cy="4619448"/>
          </a:xfrm>
        </p:spPr>
        <p:txBody>
          <a:bodyPr>
            <a:normAutofit fontScale="77500" lnSpcReduction="20000"/>
          </a:bodyPr>
          <a:lstStyle/>
          <a:p>
            <a:r>
              <a:rPr lang="et-EE" dirty="0"/>
              <a:t>Uusi konkursse või taotlusvoore temaatilistes programmides enne teekaartide uuendamist (2026. a) ei toimu.</a:t>
            </a:r>
          </a:p>
          <a:p>
            <a:r>
              <a:rPr lang="et-EE" b="1" dirty="0"/>
              <a:t>Programme on kokku seitse:</a:t>
            </a:r>
          </a:p>
          <a:p>
            <a:pPr lvl="1"/>
            <a:r>
              <a:rPr lang="et-EE" b="1" dirty="0"/>
              <a:t>Digilahendused igas eluvaldkonnas</a:t>
            </a:r>
          </a:p>
          <a:p>
            <a:pPr lvl="1"/>
            <a:r>
              <a:rPr lang="et-EE" b="1" dirty="0"/>
              <a:t>Tervisetehnoloogiad ja -teenused</a:t>
            </a:r>
          </a:p>
          <a:p>
            <a:pPr lvl="1"/>
            <a:r>
              <a:rPr lang="et-EE" b="1" dirty="0"/>
              <a:t>Kohalike ressursside </a:t>
            </a:r>
            <a:r>
              <a:rPr lang="et-EE" b="1" dirty="0" err="1"/>
              <a:t>väärindamine</a:t>
            </a:r>
            <a:r>
              <a:rPr lang="et-EE" b="1" dirty="0"/>
              <a:t>: toit</a:t>
            </a:r>
          </a:p>
          <a:p>
            <a:pPr lvl="1"/>
            <a:r>
              <a:rPr lang="et-EE" b="1" dirty="0"/>
              <a:t>Kohalike ressursside </a:t>
            </a:r>
            <a:r>
              <a:rPr lang="et-EE" b="1" dirty="0" err="1"/>
              <a:t>väärindamine</a:t>
            </a:r>
            <a:r>
              <a:rPr lang="et-EE" b="1" dirty="0"/>
              <a:t>: puit</a:t>
            </a:r>
          </a:p>
          <a:p>
            <a:pPr lvl="1"/>
            <a:r>
              <a:rPr lang="et-EE" b="1" dirty="0"/>
              <a:t>Kohalike ressursside </a:t>
            </a:r>
            <a:r>
              <a:rPr lang="et-EE" b="1" dirty="0" err="1"/>
              <a:t>väärindamine</a:t>
            </a:r>
            <a:r>
              <a:rPr lang="et-EE" b="1" dirty="0"/>
              <a:t>: maapõueressursid</a:t>
            </a:r>
          </a:p>
          <a:p>
            <a:pPr lvl="1"/>
            <a:r>
              <a:rPr lang="et-EE" b="1" dirty="0"/>
              <a:t>Kohalike ressursside </a:t>
            </a:r>
            <a:r>
              <a:rPr lang="et-EE" b="1" dirty="0" err="1"/>
              <a:t>väärindamine</a:t>
            </a:r>
            <a:r>
              <a:rPr lang="et-EE" b="1" dirty="0"/>
              <a:t>: teisene toore ja jäätmed</a:t>
            </a:r>
          </a:p>
          <a:p>
            <a:pPr lvl="1"/>
            <a:r>
              <a:rPr lang="et-EE" b="1" dirty="0"/>
              <a:t>Nutikad ja kestlikud energialahendused</a:t>
            </a:r>
          </a:p>
          <a:p>
            <a:r>
              <a:rPr lang="en-GB" dirty="0" err="1"/>
              <a:t>Konkursile</a:t>
            </a:r>
            <a:r>
              <a:rPr lang="en-GB" dirty="0"/>
              <a:t> </a:t>
            </a:r>
            <a:r>
              <a:rPr lang="et-EE" dirty="0"/>
              <a:t>esitatavad ettepanekud peavad</a:t>
            </a:r>
            <a:r>
              <a:rPr lang="en-GB" dirty="0"/>
              <a:t> </a:t>
            </a:r>
            <a:r>
              <a:rPr lang="en-GB" dirty="0" err="1"/>
              <a:t>panusta</a:t>
            </a:r>
            <a:r>
              <a:rPr lang="et-EE" dirty="0"/>
              <a:t>ma</a:t>
            </a:r>
            <a:r>
              <a:rPr lang="en-GB" dirty="0"/>
              <a:t> TAIE </a:t>
            </a:r>
            <a:r>
              <a:rPr lang="en-GB" dirty="0" err="1"/>
              <a:t>nutika</a:t>
            </a:r>
            <a:r>
              <a:rPr lang="en-GB" dirty="0"/>
              <a:t> </a:t>
            </a:r>
            <a:r>
              <a:rPr lang="en-GB" dirty="0" err="1"/>
              <a:t>spetsialiseerumise</a:t>
            </a:r>
            <a:r>
              <a:rPr lang="en-GB" dirty="0"/>
              <a:t> </a:t>
            </a:r>
            <a:r>
              <a:rPr lang="en-GB" dirty="0" err="1"/>
              <a:t>valdkondadesse</a:t>
            </a:r>
            <a:r>
              <a:rPr lang="en-GB" dirty="0"/>
              <a:t> </a:t>
            </a:r>
            <a:r>
              <a:rPr lang="en-GB" dirty="0" err="1"/>
              <a:t>ja</a:t>
            </a:r>
            <a:r>
              <a:rPr lang="en-GB" dirty="0"/>
              <a:t> </a:t>
            </a:r>
            <a:r>
              <a:rPr lang="en-GB" dirty="0" err="1"/>
              <a:t>nende</a:t>
            </a:r>
            <a:r>
              <a:rPr lang="en-GB" dirty="0"/>
              <a:t> </a:t>
            </a:r>
            <a:r>
              <a:rPr lang="en-GB" dirty="0" err="1"/>
              <a:t>teekaartides</a:t>
            </a:r>
            <a:r>
              <a:rPr lang="en-GB" dirty="0"/>
              <a:t> </a:t>
            </a:r>
            <a:r>
              <a:rPr lang="en-GB" dirty="0" err="1"/>
              <a:t>kokku</a:t>
            </a:r>
            <a:r>
              <a:rPr lang="en-GB" dirty="0"/>
              <a:t> </a:t>
            </a:r>
            <a:r>
              <a:rPr lang="en-GB" dirty="0" err="1"/>
              <a:t>lepitud</a:t>
            </a:r>
            <a:r>
              <a:rPr lang="en-GB" dirty="0"/>
              <a:t> </a:t>
            </a:r>
            <a:r>
              <a:rPr lang="et-EE" dirty="0"/>
              <a:t>prioriteetsetesse TAI-</a:t>
            </a:r>
            <a:r>
              <a:rPr lang="en-GB" dirty="0" err="1"/>
              <a:t>suundadesse</a:t>
            </a:r>
            <a:r>
              <a:rPr lang="et-EE" dirty="0"/>
              <a:t> &gt;&gt; </a:t>
            </a:r>
            <a:r>
              <a:rPr lang="et-EE" b="1" dirty="0">
                <a:solidFill>
                  <a:srgbClr val="FF0000"/>
                </a:solidFill>
              </a:rPr>
              <a:t>peavad olema otseselt seotud teekaartidega!</a:t>
            </a:r>
            <a:r>
              <a:rPr lang="en-GB" dirty="0"/>
              <a:t> </a:t>
            </a:r>
            <a:endParaRPr lang="et-EE" dirty="0"/>
          </a:p>
          <a:p>
            <a:r>
              <a:rPr lang="en-GB" dirty="0" err="1"/>
              <a:t>Konkurss</a:t>
            </a:r>
            <a:r>
              <a:rPr lang="en-GB" dirty="0"/>
              <a:t> </a:t>
            </a:r>
            <a:r>
              <a:rPr lang="en-GB" dirty="0" err="1"/>
              <a:t>lähtub</a:t>
            </a:r>
            <a:r>
              <a:rPr lang="en-GB" dirty="0"/>
              <a:t> </a:t>
            </a:r>
            <a:r>
              <a:rPr lang="en-GB" dirty="0" err="1"/>
              <a:t>arvestusest</a:t>
            </a:r>
            <a:r>
              <a:rPr lang="en-GB" dirty="0"/>
              <a:t>, et </a:t>
            </a:r>
            <a:r>
              <a:rPr lang="en-GB" dirty="0" err="1"/>
              <a:t>toetusteks</a:t>
            </a:r>
            <a:r>
              <a:rPr lang="en-GB" dirty="0"/>
              <a:t> on </a:t>
            </a:r>
            <a:r>
              <a:rPr lang="en-GB" dirty="0" err="1"/>
              <a:t>kokku</a:t>
            </a:r>
            <a:r>
              <a:rPr lang="en-GB" dirty="0"/>
              <a:t> </a:t>
            </a:r>
            <a:r>
              <a:rPr lang="en-GB" dirty="0" err="1"/>
              <a:t>kuni</a:t>
            </a:r>
            <a:r>
              <a:rPr lang="en-GB" dirty="0"/>
              <a:t> ca 57 </a:t>
            </a:r>
            <a:r>
              <a:rPr lang="en-GB" dirty="0" err="1"/>
              <a:t>miljonit</a:t>
            </a:r>
            <a:r>
              <a:rPr lang="en-GB" dirty="0"/>
              <a:t> </a:t>
            </a:r>
            <a:r>
              <a:rPr lang="en-GB" dirty="0" err="1"/>
              <a:t>eurot</a:t>
            </a:r>
            <a:r>
              <a:rPr lang="en-GB" dirty="0"/>
              <a:t> </a:t>
            </a:r>
            <a:r>
              <a:rPr lang="en-GB" dirty="0" err="1"/>
              <a:t>ja</a:t>
            </a:r>
            <a:r>
              <a:rPr lang="en-GB" dirty="0"/>
              <a:t> </a:t>
            </a:r>
            <a:r>
              <a:rPr lang="en-GB" b="1" dirty="0"/>
              <a:t>ca 7,7 </a:t>
            </a:r>
            <a:r>
              <a:rPr lang="en-GB" b="1" dirty="0" err="1"/>
              <a:t>miljonit</a:t>
            </a:r>
            <a:r>
              <a:rPr lang="en-GB" b="1" dirty="0"/>
              <a:t> </a:t>
            </a:r>
            <a:r>
              <a:rPr lang="en-GB" b="1" dirty="0" err="1"/>
              <a:t>eurot</a:t>
            </a:r>
            <a:r>
              <a:rPr lang="en-GB" b="1" dirty="0"/>
              <a:t> </a:t>
            </a:r>
            <a:r>
              <a:rPr lang="en-GB" b="1" dirty="0" err="1"/>
              <a:t>temaatilise</a:t>
            </a:r>
            <a:r>
              <a:rPr lang="en-GB" b="1" dirty="0"/>
              <a:t> TA-</a:t>
            </a:r>
            <a:r>
              <a:rPr lang="en-GB" b="1" dirty="0" err="1"/>
              <a:t>programmi</a:t>
            </a:r>
            <a:r>
              <a:rPr lang="en-GB" b="1" dirty="0"/>
              <a:t> </a:t>
            </a:r>
            <a:r>
              <a:rPr lang="en-GB" b="1" dirty="0" err="1"/>
              <a:t>kohta</a:t>
            </a:r>
            <a:r>
              <a:rPr lang="en-GB" b="1" dirty="0"/>
              <a:t>.</a:t>
            </a:r>
            <a:r>
              <a:rPr lang="et-EE" b="1" dirty="0"/>
              <a:t> </a:t>
            </a:r>
          </a:p>
          <a:p>
            <a:endParaRPr lang="en-GB" b="1" dirty="0">
              <a:solidFill>
                <a:srgbClr val="FF0000"/>
              </a:solidFill>
            </a:endParaRPr>
          </a:p>
        </p:txBody>
      </p:sp>
    </p:spTree>
    <p:extLst>
      <p:ext uri="{BB962C8B-B14F-4D97-AF65-F5344CB8AC3E}">
        <p14:creationId xmlns:p14="http://schemas.microsoft.com/office/powerpoint/2010/main" val="247091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AD0CA58C-06D5-4A95-BC08-B3BA4622D503}"/>
              </a:ext>
            </a:extLst>
          </p:cNvPr>
          <p:cNvSpPr>
            <a:spLocks noGrp="1"/>
          </p:cNvSpPr>
          <p:nvPr>
            <p:ph type="title"/>
          </p:nvPr>
        </p:nvSpPr>
        <p:spPr/>
        <p:txBody>
          <a:bodyPr/>
          <a:lstStyle/>
          <a:p>
            <a:r>
              <a:rPr lang="et-EE" dirty="0"/>
              <a:t>Sissejuhatuseks oluline teada</a:t>
            </a:r>
            <a:endParaRPr lang="en-GB" dirty="0"/>
          </a:p>
        </p:txBody>
      </p:sp>
      <p:sp>
        <p:nvSpPr>
          <p:cNvPr id="7" name="Sisu kohatäide 6">
            <a:extLst>
              <a:ext uri="{FF2B5EF4-FFF2-40B4-BE49-F238E27FC236}">
                <a16:creationId xmlns:a16="http://schemas.microsoft.com/office/drawing/2014/main" id="{76F1FCF6-7564-4D13-968D-4FDF96A2B172}"/>
              </a:ext>
            </a:extLst>
          </p:cNvPr>
          <p:cNvSpPr>
            <a:spLocks noGrp="1"/>
          </p:cNvSpPr>
          <p:nvPr>
            <p:ph idx="1"/>
          </p:nvPr>
        </p:nvSpPr>
        <p:spPr>
          <a:xfrm>
            <a:off x="863112" y="1891862"/>
            <a:ext cx="10490688" cy="4745421"/>
          </a:xfrm>
        </p:spPr>
        <p:txBody>
          <a:bodyPr>
            <a:normAutofit/>
          </a:bodyPr>
          <a:lstStyle/>
          <a:p>
            <a:pPr marL="0" indent="0">
              <a:buNone/>
            </a:pPr>
            <a:r>
              <a:rPr lang="et-EE" b="1" dirty="0"/>
              <a:t>Temaatiliste TA-programmide eesmärgid:</a:t>
            </a:r>
          </a:p>
          <a:p>
            <a:r>
              <a:rPr lang="en-GB" b="1" dirty="0" err="1"/>
              <a:t>kasvatada</a:t>
            </a:r>
            <a:r>
              <a:rPr lang="en-GB" b="1" dirty="0"/>
              <a:t> </a:t>
            </a:r>
            <a:r>
              <a:rPr lang="en-GB" b="1" dirty="0" err="1"/>
              <a:t>ühiskonna</a:t>
            </a:r>
            <a:r>
              <a:rPr lang="en-GB" b="1" dirty="0"/>
              <a:t> </a:t>
            </a:r>
            <a:r>
              <a:rPr lang="en-GB" b="1" dirty="0" err="1"/>
              <a:t>nõudlustele</a:t>
            </a:r>
            <a:r>
              <a:rPr lang="en-GB" b="1" dirty="0"/>
              <a:t> </a:t>
            </a:r>
            <a:r>
              <a:rPr lang="en-GB" b="1" dirty="0" err="1"/>
              <a:t>vastava</a:t>
            </a:r>
            <a:r>
              <a:rPr lang="en-GB" b="1" dirty="0"/>
              <a:t> </a:t>
            </a:r>
            <a:r>
              <a:rPr lang="en-GB" b="1" dirty="0" err="1"/>
              <a:t>teadus</a:t>
            </a:r>
            <a:r>
              <a:rPr lang="en-GB" b="1" dirty="0"/>
              <a:t>- </a:t>
            </a:r>
            <a:r>
              <a:rPr lang="en-GB" b="1" dirty="0" err="1"/>
              <a:t>ja</a:t>
            </a:r>
            <a:r>
              <a:rPr lang="en-GB" b="1" dirty="0"/>
              <a:t> </a:t>
            </a:r>
            <a:r>
              <a:rPr lang="en-GB" b="1" dirty="0" err="1"/>
              <a:t>arendustegevuse</a:t>
            </a:r>
            <a:r>
              <a:rPr lang="en-GB" b="1" dirty="0"/>
              <a:t> </a:t>
            </a:r>
            <a:r>
              <a:rPr lang="en-GB" b="1" dirty="0" err="1"/>
              <a:t>võimekust</a:t>
            </a:r>
            <a:r>
              <a:rPr lang="en-GB" dirty="0"/>
              <a:t>, </a:t>
            </a:r>
            <a:r>
              <a:rPr lang="en-GB" dirty="0" err="1"/>
              <a:t>sh</a:t>
            </a:r>
            <a:r>
              <a:rPr lang="en-GB" dirty="0"/>
              <a:t> </a:t>
            </a:r>
            <a:r>
              <a:rPr lang="en-GB" dirty="0" err="1"/>
              <a:t>ettevõtluse</a:t>
            </a:r>
            <a:r>
              <a:rPr lang="en-GB" dirty="0"/>
              <a:t> </a:t>
            </a:r>
            <a:r>
              <a:rPr lang="en-GB" dirty="0" err="1"/>
              <a:t>ja</a:t>
            </a:r>
            <a:r>
              <a:rPr lang="en-GB" dirty="0"/>
              <a:t> </a:t>
            </a:r>
            <a:r>
              <a:rPr lang="en-GB" dirty="0" err="1"/>
              <a:t>ühiskonna</a:t>
            </a:r>
            <a:r>
              <a:rPr lang="en-GB" dirty="0"/>
              <a:t> </a:t>
            </a:r>
            <a:r>
              <a:rPr lang="en-GB" dirty="0" err="1"/>
              <a:t>vajadusest</a:t>
            </a:r>
            <a:r>
              <a:rPr lang="en-GB" dirty="0"/>
              <a:t> </a:t>
            </a:r>
            <a:r>
              <a:rPr lang="en-GB" dirty="0" err="1"/>
              <a:t>lähtuvate</a:t>
            </a:r>
            <a:r>
              <a:rPr lang="en-GB" dirty="0"/>
              <a:t> </a:t>
            </a:r>
            <a:r>
              <a:rPr lang="en-GB" dirty="0" err="1"/>
              <a:t>teadussuundade</a:t>
            </a:r>
            <a:r>
              <a:rPr lang="en-GB" dirty="0"/>
              <a:t> </a:t>
            </a:r>
            <a:r>
              <a:rPr lang="en-GB" dirty="0" err="1"/>
              <a:t>arengut</a:t>
            </a:r>
            <a:r>
              <a:rPr lang="en-GB" dirty="0"/>
              <a:t>; </a:t>
            </a:r>
          </a:p>
          <a:p>
            <a:r>
              <a:rPr lang="en-GB" b="1" dirty="0" err="1"/>
              <a:t>võimendades</a:t>
            </a:r>
            <a:r>
              <a:rPr lang="en-GB" b="1" dirty="0"/>
              <a:t> </a:t>
            </a:r>
            <a:r>
              <a:rPr lang="en-GB" b="1" dirty="0" err="1"/>
              <a:t>teadusasutuste</a:t>
            </a:r>
            <a:r>
              <a:rPr lang="en-GB" b="1" dirty="0"/>
              <a:t>, </a:t>
            </a:r>
            <a:r>
              <a:rPr lang="en-GB" b="1" dirty="0" err="1"/>
              <a:t>ettevõtete</a:t>
            </a:r>
            <a:r>
              <a:rPr lang="en-GB" b="1" dirty="0"/>
              <a:t> </a:t>
            </a:r>
            <a:r>
              <a:rPr lang="en-GB" b="1" dirty="0" err="1"/>
              <a:t>ja</a:t>
            </a:r>
            <a:r>
              <a:rPr lang="en-GB" b="1" dirty="0"/>
              <a:t> </a:t>
            </a:r>
            <a:r>
              <a:rPr lang="en-GB" b="1" dirty="0" err="1"/>
              <a:t>teiste</a:t>
            </a:r>
            <a:r>
              <a:rPr lang="en-GB" b="1" dirty="0"/>
              <a:t> </a:t>
            </a:r>
            <a:r>
              <a:rPr lang="en-GB" b="1" dirty="0" err="1"/>
              <a:t>oluliste</a:t>
            </a:r>
            <a:r>
              <a:rPr lang="en-GB" b="1" dirty="0"/>
              <a:t> </a:t>
            </a:r>
            <a:r>
              <a:rPr lang="en-GB" b="1" dirty="0" err="1"/>
              <a:t>partnerite</a:t>
            </a:r>
            <a:r>
              <a:rPr lang="en-GB" b="1" dirty="0"/>
              <a:t> </a:t>
            </a:r>
            <a:r>
              <a:rPr lang="en-GB" b="1" dirty="0" err="1"/>
              <a:t>koostööd</a:t>
            </a:r>
            <a:r>
              <a:rPr lang="et-EE" dirty="0"/>
              <a:t>, et luua alus</a:t>
            </a:r>
            <a:r>
              <a:rPr lang="en-GB" dirty="0"/>
              <a:t> </a:t>
            </a:r>
            <a:r>
              <a:rPr lang="en-GB" dirty="0" err="1"/>
              <a:t>teaduspõhiste</a:t>
            </a:r>
            <a:r>
              <a:rPr lang="en-GB" dirty="0"/>
              <a:t> </a:t>
            </a:r>
            <a:r>
              <a:rPr lang="en-GB" dirty="0" err="1"/>
              <a:t>ja</a:t>
            </a:r>
            <a:r>
              <a:rPr lang="en-GB" dirty="0"/>
              <a:t> </a:t>
            </a:r>
            <a:r>
              <a:rPr lang="en-GB" dirty="0" err="1"/>
              <a:t>innovaatiliste</a:t>
            </a:r>
            <a:r>
              <a:rPr lang="en-GB" dirty="0"/>
              <a:t> </a:t>
            </a:r>
            <a:r>
              <a:rPr lang="en-GB" dirty="0" err="1"/>
              <a:t>lahenduste</a:t>
            </a:r>
            <a:r>
              <a:rPr lang="en-GB" dirty="0"/>
              <a:t> </a:t>
            </a:r>
            <a:r>
              <a:rPr lang="en-GB" dirty="0" err="1"/>
              <a:t>kasutuselevõtuks</a:t>
            </a:r>
            <a:r>
              <a:rPr lang="en-GB" dirty="0"/>
              <a:t> </a:t>
            </a:r>
            <a:r>
              <a:rPr lang="en-GB" dirty="0" err="1"/>
              <a:t>ettevõtetes</a:t>
            </a:r>
            <a:r>
              <a:rPr lang="en-GB" dirty="0"/>
              <a:t> </a:t>
            </a:r>
            <a:r>
              <a:rPr lang="en-GB" dirty="0" err="1"/>
              <a:t>ja</a:t>
            </a:r>
            <a:r>
              <a:rPr lang="en-GB" dirty="0"/>
              <a:t> </a:t>
            </a:r>
            <a:r>
              <a:rPr lang="en-GB" dirty="0" err="1"/>
              <a:t>ühiskonnas</a:t>
            </a:r>
            <a:r>
              <a:rPr lang="en-GB" dirty="0"/>
              <a:t> </a:t>
            </a:r>
            <a:r>
              <a:rPr lang="en-GB" dirty="0" err="1"/>
              <a:t>laiemalt</a:t>
            </a:r>
            <a:r>
              <a:rPr lang="en-GB" dirty="0"/>
              <a:t>;</a:t>
            </a:r>
          </a:p>
          <a:p>
            <a:r>
              <a:rPr lang="en-GB" dirty="0" err="1"/>
              <a:t>toetada</a:t>
            </a:r>
            <a:r>
              <a:rPr lang="en-GB" dirty="0"/>
              <a:t> </a:t>
            </a:r>
            <a:r>
              <a:rPr lang="en-GB" dirty="0" err="1"/>
              <a:t>valdkonna</a:t>
            </a:r>
            <a:r>
              <a:rPr lang="en-GB" dirty="0"/>
              <a:t> </a:t>
            </a:r>
            <a:r>
              <a:rPr lang="en-GB" b="1" dirty="0" err="1"/>
              <a:t>teadlaste</a:t>
            </a:r>
            <a:r>
              <a:rPr lang="en-GB" b="1" dirty="0"/>
              <a:t> </a:t>
            </a:r>
            <a:r>
              <a:rPr lang="en-GB" b="1" dirty="0" err="1"/>
              <a:t>ja</a:t>
            </a:r>
            <a:r>
              <a:rPr lang="en-GB" b="1" dirty="0"/>
              <a:t> </a:t>
            </a:r>
            <a:r>
              <a:rPr lang="en-GB" b="1" dirty="0" err="1"/>
              <a:t>inseneride</a:t>
            </a:r>
            <a:r>
              <a:rPr lang="en-GB" b="1" dirty="0"/>
              <a:t> </a:t>
            </a:r>
            <a:r>
              <a:rPr lang="en-GB" b="1" dirty="0" err="1"/>
              <a:t>järel</a:t>
            </a:r>
            <a:r>
              <a:rPr lang="en-GB" b="1" dirty="0"/>
              <a:t>- </a:t>
            </a:r>
            <a:r>
              <a:rPr lang="en-GB" b="1" dirty="0" err="1"/>
              <a:t>ja</a:t>
            </a:r>
            <a:r>
              <a:rPr lang="en-GB" b="1" dirty="0"/>
              <a:t> </a:t>
            </a:r>
            <a:r>
              <a:rPr lang="en-GB" b="1" dirty="0" err="1"/>
              <a:t>juurdekasvu</a:t>
            </a:r>
            <a:r>
              <a:rPr lang="en-GB" dirty="0"/>
              <a:t>.</a:t>
            </a:r>
          </a:p>
          <a:p>
            <a:pPr marL="0" indent="0">
              <a:buNone/>
            </a:pPr>
            <a:r>
              <a:rPr lang="et-EE" b="1" dirty="0">
                <a:solidFill>
                  <a:srgbClr val="FF0000"/>
                </a:solidFill>
              </a:rPr>
              <a:t>&gt;&gt; Seda on peetud silmas ka konkursi tingimuste kujundamisel, sh hindamiskriteeriumite puhul!</a:t>
            </a:r>
            <a:endParaRPr lang="en-GB" b="1" dirty="0">
              <a:solidFill>
                <a:srgbClr val="FF0000"/>
              </a:solidFill>
            </a:endParaRPr>
          </a:p>
        </p:txBody>
      </p:sp>
    </p:spTree>
    <p:extLst>
      <p:ext uri="{BB962C8B-B14F-4D97-AF65-F5344CB8AC3E}">
        <p14:creationId xmlns:p14="http://schemas.microsoft.com/office/powerpoint/2010/main" val="321252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AD0CA58C-06D5-4A95-BC08-B3BA4622D503}"/>
              </a:ext>
            </a:extLst>
          </p:cNvPr>
          <p:cNvSpPr>
            <a:spLocks noGrp="1"/>
          </p:cNvSpPr>
          <p:nvPr>
            <p:ph type="title"/>
          </p:nvPr>
        </p:nvSpPr>
        <p:spPr/>
        <p:txBody>
          <a:bodyPr/>
          <a:lstStyle/>
          <a:p>
            <a:r>
              <a:rPr lang="et-EE" dirty="0"/>
              <a:t>Taotlusvormi täitmisest: programmi valik ja panus teekaarti(</a:t>
            </a:r>
            <a:r>
              <a:rPr lang="et-EE" dirty="0" err="1"/>
              <a:t>desse</a:t>
            </a:r>
            <a:r>
              <a:rPr lang="et-EE" dirty="0"/>
              <a:t>)</a:t>
            </a:r>
            <a:endParaRPr lang="en-GB" dirty="0"/>
          </a:p>
        </p:txBody>
      </p:sp>
      <p:sp>
        <p:nvSpPr>
          <p:cNvPr id="7" name="Sisu kohatäide 6">
            <a:extLst>
              <a:ext uri="{FF2B5EF4-FFF2-40B4-BE49-F238E27FC236}">
                <a16:creationId xmlns:a16="http://schemas.microsoft.com/office/drawing/2014/main" id="{76F1FCF6-7564-4D13-968D-4FDF96A2B172}"/>
              </a:ext>
            </a:extLst>
          </p:cNvPr>
          <p:cNvSpPr>
            <a:spLocks noGrp="1"/>
          </p:cNvSpPr>
          <p:nvPr>
            <p:ph idx="1"/>
          </p:nvPr>
        </p:nvSpPr>
        <p:spPr>
          <a:xfrm>
            <a:off x="863112" y="1891862"/>
            <a:ext cx="10490688" cy="4745421"/>
          </a:xfrm>
        </p:spPr>
        <p:txBody>
          <a:bodyPr>
            <a:normAutofit fontScale="85000" lnSpcReduction="10000"/>
          </a:bodyPr>
          <a:lstStyle/>
          <a:p>
            <a:r>
              <a:rPr lang="et-EE" dirty="0"/>
              <a:t>Ettepanekus tuleb valida temaatiline TA-programm, kuhu ettepanek esitatakse (sakk „Üldandmed“, rippmenüü) &gt;&gt; </a:t>
            </a:r>
            <a:r>
              <a:rPr lang="et-EE" b="1" dirty="0"/>
              <a:t>peamine teekaart, millesse ettepanek panustab ja temaatiline programm, kust soovitakse rahastust saada. </a:t>
            </a:r>
          </a:p>
          <a:p>
            <a:pPr marL="0" indent="0">
              <a:buNone/>
            </a:pPr>
            <a:r>
              <a:rPr lang="et-EE" b="1" dirty="0"/>
              <a:t>NB! </a:t>
            </a:r>
            <a:r>
              <a:rPr lang="et-EE" b="1" dirty="0" err="1"/>
              <a:t>Programmideülest</a:t>
            </a:r>
            <a:r>
              <a:rPr lang="et-EE" b="1" dirty="0"/>
              <a:t> paneeli, komisjoni või töörühma, mis tõstaks ettepanekuid vajadusel ümber sobivamatesse temaatilistesse TA-programmidesse, ei ole! </a:t>
            </a:r>
            <a:r>
              <a:rPr lang="et-EE" b="1" dirty="0">
                <a:solidFill>
                  <a:srgbClr val="FF0000"/>
                </a:solidFill>
              </a:rPr>
              <a:t>Tuleb hästi läbi mõelda ettepaneku fookused!</a:t>
            </a:r>
          </a:p>
          <a:p>
            <a:r>
              <a:rPr lang="et-EE" dirty="0"/>
              <a:t>Kui temaatiline TA-programm on valitud, tuleb valida ka selle prioriteetsed TAI-suunad, kuhu ettepanek panustab. Valida saab korraga ka mitu suunda.</a:t>
            </a:r>
          </a:p>
          <a:p>
            <a:r>
              <a:rPr lang="et-EE" b="1" dirty="0"/>
              <a:t>Panust on vaja lähemalt kirjeldada ja põhjendada</a:t>
            </a:r>
            <a:r>
              <a:rPr lang="et-EE" dirty="0"/>
              <a:t>, sh kui valitud on mitu suunda, tuleb panus iga valiku kohta eraldi kirjeldada.</a:t>
            </a:r>
          </a:p>
          <a:p>
            <a:r>
              <a:rPr lang="et-EE" b="1" dirty="0"/>
              <a:t>Kui ettepanek on seotud mitme teekaardiga: määratleda kõigepealt põhifookus ja -panus ja teised seosed täpsustada hiljem </a:t>
            </a:r>
            <a:r>
              <a:rPr lang="et-EE" dirty="0"/>
              <a:t>(vormis eraldi sakk „Põhjendus ja panus valdkonna arengusse“). Korraga saab teha mitu valikut ja ka neid tuleb eraldi põhjendada &gt;&gt; oluline lisapunkti saamiseks (vt hindamiskriteeriumid) </a:t>
            </a:r>
            <a:endParaRPr lang="en-GB" dirty="0"/>
          </a:p>
        </p:txBody>
      </p:sp>
    </p:spTree>
    <p:extLst>
      <p:ext uri="{BB962C8B-B14F-4D97-AF65-F5344CB8AC3E}">
        <p14:creationId xmlns:p14="http://schemas.microsoft.com/office/powerpoint/2010/main" val="2458874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D28B8BA4-94EB-E66C-E699-50F871569EF0}"/>
              </a:ext>
            </a:extLst>
          </p:cNvPr>
          <p:cNvSpPr>
            <a:spLocks noGrp="1"/>
          </p:cNvSpPr>
          <p:nvPr>
            <p:ph type="ctrTitle"/>
          </p:nvPr>
        </p:nvSpPr>
        <p:spPr/>
        <p:txBody>
          <a:bodyPr/>
          <a:lstStyle/>
          <a:p>
            <a:r>
              <a:rPr lang="et-EE" dirty="0"/>
              <a:t>Kes saavad taotleda?</a:t>
            </a:r>
          </a:p>
        </p:txBody>
      </p:sp>
      <p:sp>
        <p:nvSpPr>
          <p:cNvPr id="5" name="Alapealkiri 4">
            <a:extLst>
              <a:ext uri="{FF2B5EF4-FFF2-40B4-BE49-F238E27FC236}">
                <a16:creationId xmlns:a16="http://schemas.microsoft.com/office/drawing/2014/main" id="{1B72826B-C711-8C49-5645-12F287F3A002}"/>
              </a:ext>
            </a:extLst>
          </p:cNvPr>
          <p:cNvSpPr>
            <a:spLocks noGrp="1"/>
          </p:cNvSpPr>
          <p:nvPr>
            <p:ph type="subTitle" idx="1"/>
          </p:nvPr>
        </p:nvSpPr>
        <p:spPr/>
        <p:txBody>
          <a:bodyPr/>
          <a:lstStyle/>
          <a:p>
            <a:endParaRPr lang="et-EE"/>
          </a:p>
        </p:txBody>
      </p:sp>
    </p:spTree>
    <p:extLst>
      <p:ext uri="{BB962C8B-B14F-4D97-AF65-F5344CB8AC3E}">
        <p14:creationId xmlns:p14="http://schemas.microsoft.com/office/powerpoint/2010/main" val="185249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5CCA7F15-C36C-43E5-B91D-2E0632AAC74A}"/>
              </a:ext>
            </a:extLst>
          </p:cNvPr>
          <p:cNvSpPr>
            <a:spLocks noGrp="1"/>
          </p:cNvSpPr>
          <p:nvPr>
            <p:ph type="title"/>
          </p:nvPr>
        </p:nvSpPr>
        <p:spPr/>
        <p:txBody>
          <a:bodyPr/>
          <a:lstStyle/>
          <a:p>
            <a:r>
              <a:rPr lang="et-EE" dirty="0"/>
              <a:t>Kes saavad ettepaneku esitada?</a:t>
            </a:r>
            <a:endParaRPr lang="en-GB" dirty="0"/>
          </a:p>
        </p:txBody>
      </p:sp>
      <p:sp>
        <p:nvSpPr>
          <p:cNvPr id="5" name="Sisu kohatäide 4">
            <a:extLst>
              <a:ext uri="{FF2B5EF4-FFF2-40B4-BE49-F238E27FC236}">
                <a16:creationId xmlns:a16="http://schemas.microsoft.com/office/drawing/2014/main" id="{A6BD32B7-4111-4EBC-A1AB-90BFBC897434}"/>
              </a:ext>
            </a:extLst>
          </p:cNvPr>
          <p:cNvSpPr>
            <a:spLocks noGrp="1"/>
          </p:cNvSpPr>
          <p:nvPr>
            <p:ph idx="1"/>
          </p:nvPr>
        </p:nvSpPr>
        <p:spPr>
          <a:xfrm>
            <a:off x="863112" y="2017834"/>
            <a:ext cx="10490688" cy="4701017"/>
          </a:xfrm>
        </p:spPr>
        <p:txBody>
          <a:bodyPr>
            <a:normAutofit fontScale="92500" lnSpcReduction="20000"/>
          </a:bodyPr>
          <a:lstStyle/>
          <a:p>
            <a:r>
              <a:rPr lang="et-EE" dirty="0">
                <a:latin typeface="Roboto" panose="02000000000000000000" pitchFamily="2" charset="0"/>
                <a:ea typeface="Roboto" panose="02000000000000000000" pitchFamily="2" charset="0"/>
              </a:rPr>
              <a:t>Uurimisteema ettepaneku saavad esitada </a:t>
            </a:r>
            <a:r>
              <a:rPr lang="et-EE" b="1" dirty="0">
                <a:latin typeface="Roboto" panose="02000000000000000000" pitchFamily="2" charset="0"/>
                <a:ea typeface="Roboto" panose="02000000000000000000" pitchFamily="2" charset="0"/>
              </a:rPr>
              <a:t>ülikoolid ja positiivselt </a:t>
            </a:r>
            <a:r>
              <a:rPr lang="et-EE" b="1" dirty="0" err="1">
                <a:latin typeface="Roboto" panose="02000000000000000000" pitchFamily="2" charset="0"/>
                <a:ea typeface="Roboto" panose="02000000000000000000" pitchFamily="2" charset="0"/>
              </a:rPr>
              <a:t>evalveeritud</a:t>
            </a:r>
            <a:r>
              <a:rPr lang="et-EE" b="1" dirty="0">
                <a:latin typeface="Roboto" panose="02000000000000000000" pitchFamily="2" charset="0"/>
                <a:ea typeface="Roboto" panose="02000000000000000000" pitchFamily="2" charset="0"/>
              </a:rPr>
              <a:t> riigi ja avalik-õiguslikud teadus- ja arendusasutused</a:t>
            </a:r>
            <a:r>
              <a:rPr lang="et-EE" dirty="0">
                <a:latin typeface="Roboto" panose="02000000000000000000" pitchFamily="2" charset="0"/>
                <a:ea typeface="Roboto" panose="02000000000000000000" pitchFamily="2" charset="0"/>
              </a:rPr>
              <a:t>. </a:t>
            </a:r>
            <a:endParaRPr lang="et-EE" b="1" i="0" dirty="0">
              <a:solidFill>
                <a:srgbClr val="000000"/>
              </a:solidFill>
              <a:effectLst/>
              <a:latin typeface="Roboto" panose="02000000000000000000" pitchFamily="2" charset="0"/>
              <a:ea typeface="Roboto" panose="02000000000000000000" pitchFamily="2" charset="0"/>
            </a:endParaRPr>
          </a:p>
          <a:p>
            <a:r>
              <a:rPr lang="et-EE" i="0" dirty="0">
                <a:solidFill>
                  <a:srgbClr val="000000"/>
                </a:solidFill>
                <a:effectLst/>
                <a:latin typeface="Roboto" panose="02000000000000000000" pitchFamily="2" charset="0"/>
              </a:rPr>
              <a:t>Positiivselt </a:t>
            </a:r>
            <a:r>
              <a:rPr lang="et-EE" i="0" dirty="0" err="1">
                <a:solidFill>
                  <a:srgbClr val="000000"/>
                </a:solidFill>
                <a:effectLst/>
                <a:latin typeface="Roboto" panose="02000000000000000000" pitchFamily="2" charset="0"/>
              </a:rPr>
              <a:t>evalveeritud</a:t>
            </a:r>
            <a:r>
              <a:rPr lang="et-EE" i="0" dirty="0">
                <a:solidFill>
                  <a:srgbClr val="000000"/>
                </a:solidFill>
                <a:effectLst/>
                <a:latin typeface="Roboto" panose="02000000000000000000" pitchFamily="2" charset="0"/>
              </a:rPr>
              <a:t> eraõiguslikud teadus- ja arendusasutused saavad osaleda partnerina.</a:t>
            </a:r>
          </a:p>
          <a:p>
            <a:r>
              <a:rPr lang="et-EE" b="1" i="0" dirty="0">
                <a:solidFill>
                  <a:srgbClr val="000000"/>
                </a:solidFill>
                <a:effectLst/>
                <a:latin typeface="Roboto" panose="02000000000000000000" pitchFamily="2" charset="0"/>
              </a:rPr>
              <a:t>Temaatilise TA-programmi „Digilahendused igas eluvaldkonnas“ puhul saavad ettepanekuid esitada ainult IT Akadeemia partnerid </a:t>
            </a:r>
            <a:r>
              <a:rPr lang="et-EE" i="0" dirty="0">
                <a:solidFill>
                  <a:srgbClr val="000000"/>
                </a:solidFill>
                <a:effectLst/>
                <a:latin typeface="Roboto" panose="02000000000000000000" pitchFamily="2" charset="0"/>
              </a:rPr>
              <a:t>&gt;&gt; Tallinna Tehnikaülikool, Tallinna Ülikool ja Tartu Ülikool</a:t>
            </a:r>
          </a:p>
          <a:p>
            <a:r>
              <a:rPr lang="et-EE" i="0" dirty="0">
                <a:solidFill>
                  <a:srgbClr val="000000"/>
                </a:solidFill>
                <a:effectLst/>
                <a:latin typeface="Roboto" panose="02000000000000000000" pitchFamily="2" charset="0"/>
              </a:rPr>
              <a:t>Kui ettepaneku esitab </a:t>
            </a:r>
            <a:r>
              <a:rPr lang="et-EE" b="1" i="0" dirty="0">
                <a:solidFill>
                  <a:srgbClr val="000000"/>
                </a:solidFill>
                <a:effectLst/>
                <a:latin typeface="Roboto" panose="02000000000000000000" pitchFamily="2" charset="0"/>
              </a:rPr>
              <a:t>teadus- ja arendusasutus, mis ei ole ülikool</a:t>
            </a:r>
            <a:r>
              <a:rPr lang="et-EE" i="0" dirty="0">
                <a:solidFill>
                  <a:srgbClr val="000000"/>
                </a:solidFill>
                <a:effectLst/>
                <a:latin typeface="Roboto" panose="02000000000000000000" pitchFamily="2" charset="0"/>
              </a:rPr>
              <a:t>, peab tegemist olema koostööprojektiga, kus </a:t>
            </a:r>
            <a:r>
              <a:rPr lang="et-EE" b="1" i="0" dirty="0">
                <a:solidFill>
                  <a:srgbClr val="000000"/>
                </a:solidFill>
                <a:effectLst/>
                <a:latin typeface="Roboto" panose="02000000000000000000" pitchFamily="2" charset="0"/>
              </a:rPr>
              <a:t>osaleb partnerina vähemalt üks ülikool või riigi rakenduskõrgkool</a:t>
            </a:r>
            <a:r>
              <a:rPr lang="et-EE" i="0" dirty="0">
                <a:solidFill>
                  <a:srgbClr val="000000"/>
                </a:solidFill>
                <a:effectLst/>
                <a:latin typeface="Roboto" panose="02000000000000000000" pitchFamily="2" charset="0"/>
              </a:rPr>
              <a:t>, et kindlustada teadmiste ülekanne kõrgharidusõppesse.</a:t>
            </a:r>
          </a:p>
          <a:p>
            <a:r>
              <a:rPr lang="et-EE" i="0" dirty="0">
                <a:solidFill>
                  <a:srgbClr val="000000"/>
                </a:solidFill>
                <a:effectLst/>
                <a:latin typeface="Roboto" panose="02000000000000000000" pitchFamily="2" charset="0"/>
              </a:rPr>
              <a:t>Üks asutus võib esitada mitu uurimisteema ettepanekut ja osaleda mitmes uurimisteema ettepanekus partnerina, sh </a:t>
            </a:r>
            <a:r>
              <a:rPr lang="et-EE" b="0" i="0" dirty="0">
                <a:solidFill>
                  <a:srgbClr val="000000"/>
                </a:solidFill>
                <a:effectLst/>
                <a:latin typeface="Roboto" panose="02000000000000000000" pitchFamily="2" charset="0"/>
              </a:rPr>
              <a:t>ühe temaatilise TA-programmi raames.</a:t>
            </a:r>
          </a:p>
        </p:txBody>
      </p:sp>
    </p:spTree>
    <p:extLst>
      <p:ext uri="{BB962C8B-B14F-4D97-AF65-F5344CB8AC3E}">
        <p14:creationId xmlns:p14="http://schemas.microsoft.com/office/powerpoint/2010/main" val="371197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5CCA7F15-C36C-43E5-B91D-2E0632AAC74A}"/>
              </a:ext>
            </a:extLst>
          </p:cNvPr>
          <p:cNvSpPr>
            <a:spLocks noGrp="1"/>
          </p:cNvSpPr>
          <p:nvPr>
            <p:ph type="title"/>
          </p:nvPr>
        </p:nvSpPr>
        <p:spPr/>
        <p:txBody>
          <a:bodyPr/>
          <a:lstStyle/>
          <a:p>
            <a:r>
              <a:rPr lang="et-EE" dirty="0"/>
              <a:t>Kaasatavad partnerid</a:t>
            </a:r>
            <a:endParaRPr lang="en-GB" dirty="0"/>
          </a:p>
        </p:txBody>
      </p:sp>
      <p:sp>
        <p:nvSpPr>
          <p:cNvPr id="5" name="Sisu kohatäide 4">
            <a:extLst>
              <a:ext uri="{FF2B5EF4-FFF2-40B4-BE49-F238E27FC236}">
                <a16:creationId xmlns:a16="http://schemas.microsoft.com/office/drawing/2014/main" id="{A6BD32B7-4111-4EBC-A1AB-90BFBC897434}"/>
              </a:ext>
            </a:extLst>
          </p:cNvPr>
          <p:cNvSpPr>
            <a:spLocks noGrp="1"/>
          </p:cNvSpPr>
          <p:nvPr>
            <p:ph idx="1"/>
          </p:nvPr>
        </p:nvSpPr>
        <p:spPr>
          <a:xfrm>
            <a:off x="863112" y="2017834"/>
            <a:ext cx="10490688" cy="4701017"/>
          </a:xfrm>
        </p:spPr>
        <p:txBody>
          <a:bodyPr>
            <a:normAutofit fontScale="85000" lnSpcReduction="20000"/>
          </a:bodyPr>
          <a:lstStyle/>
          <a:p>
            <a:r>
              <a:rPr lang="et-EE" b="0" i="0" dirty="0">
                <a:solidFill>
                  <a:srgbClr val="000000"/>
                </a:solidFill>
                <a:effectLst/>
                <a:latin typeface="Roboto" panose="02000000000000000000" pitchFamily="2" charset="0"/>
              </a:rPr>
              <a:t>Partneri kaasamine ei ole kohustuslik, v.a. juhul, kui ettepaneku esitab teadus- ja arendusasutus, mis ei ole ülikool. Samas, see on eelistatud (vt hindamiskriteeriume).</a:t>
            </a:r>
          </a:p>
          <a:p>
            <a:r>
              <a:rPr lang="et-EE" b="0" i="0" dirty="0">
                <a:solidFill>
                  <a:srgbClr val="000000"/>
                </a:solidFill>
                <a:effectLst/>
                <a:latin typeface="Roboto" panose="02000000000000000000" pitchFamily="2" charset="0"/>
              </a:rPr>
              <a:t>Partnerile ei ole piiranguid, st võib olla kes iganes: teine teadus- ja arendusasutus (olenemata juriidilisest vormist), rakenduskõrgkool, ettevõte, avaliku sektori asutus, erialaliit, selts vms</a:t>
            </a:r>
          </a:p>
          <a:p>
            <a:r>
              <a:rPr lang="et-EE" dirty="0">
                <a:solidFill>
                  <a:srgbClr val="000000"/>
                </a:solidFill>
                <a:latin typeface="Roboto" panose="02000000000000000000" pitchFamily="2" charset="0"/>
              </a:rPr>
              <a:t>Partneri panus ei pea ilmtingimata olema rahaline.</a:t>
            </a:r>
          </a:p>
          <a:p>
            <a:r>
              <a:rPr lang="et-EE" dirty="0">
                <a:solidFill>
                  <a:srgbClr val="000000"/>
                </a:solidFill>
                <a:latin typeface="Roboto" panose="02000000000000000000" pitchFamily="2" charset="0"/>
              </a:rPr>
              <a:t>Partnerite panus ja roll tuleb ettepanekus ära kirjeldada, sh peab olema arusaadav, kuidas ja mis mahus partner uurimisprojekti elluviimisesse panustab ning kuidas kaetakse partneri osalemise kulud. </a:t>
            </a:r>
            <a:endParaRPr lang="et-EE" b="0" i="0" dirty="0">
              <a:solidFill>
                <a:srgbClr val="000000"/>
              </a:solidFill>
              <a:effectLst/>
              <a:latin typeface="Roboto" panose="02000000000000000000" pitchFamily="2" charset="0"/>
            </a:endParaRPr>
          </a:p>
          <a:p>
            <a:r>
              <a:rPr lang="et-EE" b="1" dirty="0">
                <a:solidFill>
                  <a:srgbClr val="000000"/>
                </a:solidFill>
                <a:latin typeface="Roboto" panose="02000000000000000000" pitchFamily="2" charset="0"/>
              </a:rPr>
              <a:t>Ettepanekule tuleb lisada partneri kinnituskiri!</a:t>
            </a:r>
          </a:p>
          <a:p>
            <a:r>
              <a:rPr lang="et-EE" b="1" dirty="0">
                <a:solidFill>
                  <a:srgbClr val="000000"/>
                </a:solidFill>
                <a:latin typeface="Roboto" panose="02000000000000000000" pitchFamily="2" charset="0"/>
              </a:rPr>
              <a:t>Oluline arvestada: </a:t>
            </a:r>
            <a:r>
              <a:rPr lang="et-EE" dirty="0">
                <a:solidFill>
                  <a:srgbClr val="000000"/>
                </a:solidFill>
                <a:latin typeface="Roboto" panose="02000000000000000000" pitchFamily="2" charset="0"/>
              </a:rPr>
              <a:t>toetusest saab katta ainult positiivselt </a:t>
            </a:r>
            <a:r>
              <a:rPr lang="et-EE" dirty="0" err="1">
                <a:solidFill>
                  <a:srgbClr val="000000"/>
                </a:solidFill>
                <a:latin typeface="Roboto" panose="02000000000000000000" pitchFamily="2" charset="0"/>
              </a:rPr>
              <a:t>evalveeritud</a:t>
            </a:r>
            <a:r>
              <a:rPr lang="et-EE" dirty="0">
                <a:solidFill>
                  <a:srgbClr val="000000"/>
                </a:solidFill>
                <a:latin typeface="Roboto" panose="02000000000000000000" pitchFamily="2" charset="0"/>
              </a:rPr>
              <a:t> teadus- ja arendusasutuste ja riigi rakenduskõrgkoolide kulusid. Kui partneritena osalevad ettevõtted, avaliku sektori asutused või muud partnerid, siis neile uurimisprojektist kulusid katta ei saa.</a:t>
            </a:r>
          </a:p>
        </p:txBody>
      </p:sp>
    </p:spTree>
    <p:extLst>
      <p:ext uri="{BB962C8B-B14F-4D97-AF65-F5344CB8AC3E}">
        <p14:creationId xmlns:p14="http://schemas.microsoft.com/office/powerpoint/2010/main" val="45613186"/>
      </p:ext>
    </p:extLst>
  </p:cSld>
  <p:clrMapOvr>
    <a:masterClrMapping/>
  </p:clrMapOvr>
</p:sld>
</file>

<file path=ppt/theme/theme1.xml><?xml version="1.0" encoding="utf-8"?>
<a:theme xmlns:a="http://schemas.openxmlformats.org/drawingml/2006/main" name="ETAg ">
  <a:themeElements>
    <a:clrScheme name="Kohandatud 2">
      <a:dk1>
        <a:srgbClr val="6638B6"/>
      </a:dk1>
      <a:lt1>
        <a:srgbClr val="FFFFFF"/>
      </a:lt1>
      <a:dk2>
        <a:srgbClr val="000000"/>
      </a:dk2>
      <a:lt2>
        <a:srgbClr val="FFFFFF"/>
      </a:lt2>
      <a:accent1>
        <a:srgbClr val="6638B6"/>
      </a:accent1>
      <a:accent2>
        <a:srgbClr val="000000"/>
      </a:accent2>
      <a:accent3>
        <a:srgbClr val="8560C5"/>
      </a:accent3>
      <a:accent4>
        <a:srgbClr val="333333"/>
      </a:accent4>
      <a:accent5>
        <a:srgbClr val="B29BDB"/>
      </a:accent5>
      <a:accent6>
        <a:srgbClr val="808080"/>
      </a:accent6>
      <a:hlink>
        <a:srgbClr val="6638B6"/>
      </a:hlink>
      <a:folHlink>
        <a:srgbClr val="B29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Suitsukla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1766</TotalTime>
  <Words>2386</Words>
  <Application>Microsoft Office PowerPoint</Application>
  <PresentationFormat>Laiekraan</PresentationFormat>
  <Paragraphs>172</Paragraphs>
  <Slides>33</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33</vt:i4>
      </vt:variant>
    </vt:vector>
  </HeadingPairs>
  <TitlesOfParts>
    <vt:vector size="38" baseType="lpstr">
      <vt:lpstr>Arial</vt:lpstr>
      <vt:lpstr>Calibri</vt:lpstr>
      <vt:lpstr>Calibri Light</vt:lpstr>
      <vt:lpstr>Roboto</vt:lpstr>
      <vt:lpstr>ETAg </vt:lpstr>
      <vt:lpstr>Temaatiliste teadus- ja arendusprogrammide (TemTA) konkursi tingimustest</vt:lpstr>
      <vt:lpstr>Konkursi info ja materjalid</vt:lpstr>
      <vt:lpstr>Sissejuhatuseks oluline teada</vt:lpstr>
      <vt:lpstr>Sissejuhatuseks oluline teada</vt:lpstr>
      <vt:lpstr>Sissejuhatuseks oluline teada</vt:lpstr>
      <vt:lpstr>Taotlusvormi täitmisest: programmi valik ja panus teekaarti(desse)</vt:lpstr>
      <vt:lpstr>Kes saavad taotleda?</vt:lpstr>
      <vt:lpstr>Kes saavad ettepaneku esitada?</vt:lpstr>
      <vt:lpstr>Kaasatavad partnerid</vt:lpstr>
      <vt:lpstr>Nõuded ettepaneku meeskonnale</vt:lpstr>
      <vt:lpstr>Uurimisprojekti juht</vt:lpstr>
      <vt:lpstr>Millised lepingud lähevad juhi kvalifitseerumiseks arvesse?</vt:lpstr>
      <vt:lpstr>Millised lepingud lähevad juhi kvalifitseerumiseks arvesse?</vt:lpstr>
      <vt:lpstr>Millised lepingud lähevad juhi kvalifitseerumiseks arvesse?</vt:lpstr>
      <vt:lpstr>Millised lepingud lähevad juhi kvalifitseerumiseks arvesse?</vt:lpstr>
      <vt:lpstr>Millised lepingud lähevad juhi kvalifitseerumiseks arvesse?</vt:lpstr>
      <vt:lpstr>Millised lepingud lähevad juhi kvalifitseerumiseks arvesse?</vt:lpstr>
      <vt:lpstr>Millised lepingud lähevad juhi kvalifitseerumiseks arvesse?</vt:lpstr>
      <vt:lpstr>Kui ikkagi ei kvalifitseeru uurimisprojekti juhiks…</vt:lpstr>
      <vt:lpstr>Uurimisprojekti põhitäitjad</vt:lpstr>
      <vt:lpstr>Uurimisprojekti täitjad</vt:lpstr>
      <vt:lpstr>Doktorant-nooremteadurid</vt:lpstr>
      <vt:lpstr>Ettepaneku kavandamiseks veel oluline teada</vt:lpstr>
      <vt:lpstr>Projekti kestus ja rahastamine</vt:lpstr>
      <vt:lpstr>Projekti rahastamisest</vt:lpstr>
      <vt:lpstr>Omafinantseeringust</vt:lpstr>
      <vt:lpstr>Ettepanekute hindamine</vt:lpstr>
      <vt:lpstr>Ekspertkomisjonid</vt:lpstr>
      <vt:lpstr>Hindamiskriteeriumid</vt:lpstr>
      <vt:lpstr>Mis saab pärast konkurssi edasi?</vt:lpstr>
      <vt:lpstr>Edasised tegevused</vt:lpstr>
      <vt:lpstr>Edasine ajakava</vt:lpstr>
      <vt:lpstr>Hella Lood hella.lood@etag.ee tel 55 667 847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Külli Kalmus</dc:creator>
  <cp:lastModifiedBy>Hella Lood</cp:lastModifiedBy>
  <cp:revision>71</cp:revision>
  <dcterms:created xsi:type="dcterms:W3CDTF">2022-03-02T09:21:52Z</dcterms:created>
  <dcterms:modified xsi:type="dcterms:W3CDTF">2023-11-01T07:01:50Z</dcterms:modified>
</cp:coreProperties>
</file>