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681" r:id="rId6"/>
  </p:sldMasterIdLst>
  <p:notesMasterIdLst>
    <p:notesMasterId r:id="rId15"/>
  </p:notesMasterIdLst>
  <p:handoutMasterIdLst>
    <p:handoutMasterId r:id="rId16"/>
  </p:handoutMasterIdLst>
  <p:sldIdLst>
    <p:sldId id="256" r:id="rId7"/>
    <p:sldId id="351" r:id="rId8"/>
    <p:sldId id="261" r:id="rId9"/>
    <p:sldId id="349" r:id="rId10"/>
    <p:sldId id="257" r:id="rId11"/>
    <p:sldId id="258" r:id="rId12"/>
    <p:sldId id="273" r:id="rId13"/>
    <p:sldId id="350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41A"/>
    <a:srgbClr val="F89318"/>
    <a:srgbClr val="D4651A"/>
    <a:srgbClr val="663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C79EC-0C1C-4DBF-ACF4-CB9FC2BD2D44}" v="3" dt="2024-01-29T08:46:22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eskmine laad 2 – rõh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1246" autoAdjust="0"/>
  </p:normalViewPr>
  <p:slideViewPr>
    <p:cSldViewPr snapToGrid="0" showGuides="1">
      <p:cViewPr varScale="1">
        <p:scale>
          <a:sx n="65" d="100"/>
          <a:sy n="65" d="100"/>
        </p:scale>
        <p:origin x="5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395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it Tamm ETAG" userId="S::priit.tamm@etag.ee::bd8f2561-17ed-47af-8651-26db97d9ac2f" providerId="AD" clId="Web-{A45C79EC-0C1C-4DBF-ACF4-CB9FC2BD2D44}"/>
    <pc:docChg chg="modSld">
      <pc:chgData name="Priit Tamm ETAG" userId="S::priit.tamm@etag.ee::bd8f2561-17ed-47af-8651-26db97d9ac2f" providerId="AD" clId="Web-{A45C79EC-0C1C-4DBF-ACF4-CB9FC2BD2D44}" dt="2024-01-29T08:46:22.273" v="2" actId="20577"/>
      <pc:docMkLst>
        <pc:docMk/>
      </pc:docMkLst>
      <pc:sldChg chg="modSp">
        <pc:chgData name="Priit Tamm ETAG" userId="S::priit.tamm@etag.ee::bd8f2561-17ed-47af-8651-26db97d9ac2f" providerId="AD" clId="Web-{A45C79EC-0C1C-4DBF-ACF4-CB9FC2BD2D44}" dt="2024-01-29T08:46:22.273" v="2" actId="20577"/>
        <pc:sldMkLst>
          <pc:docMk/>
          <pc:sldMk cId="3527604966" sldId="257"/>
        </pc:sldMkLst>
        <pc:spChg chg="mod">
          <ac:chgData name="Priit Tamm ETAG" userId="S::priit.tamm@etag.ee::bd8f2561-17ed-47af-8651-26db97d9ac2f" providerId="AD" clId="Web-{A45C79EC-0C1C-4DBF-ACF4-CB9FC2BD2D44}" dt="2024-01-29T08:46:22.273" v="2" actId="20577"/>
          <ac:spMkLst>
            <pc:docMk/>
            <pc:sldMk cId="3527604966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056128F3-BD04-4CFC-B182-EA3F9D61C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DEBADB8-CAD2-4E70-BDAE-DCEF611B6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8ECB9-1587-4FBB-974D-C8B3C0CA6281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90C3E150-235D-4B7C-90F1-43B236CE5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B1C4FDD-84FB-41D2-93DC-C51FAD2845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413E-1A61-480A-84C5-DC9A89285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0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4C01A-D788-4923-A4D6-F6BF7A5B072D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EFAD-6C77-4B57-858D-B1ABC7D3A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isu kohatäide 2">
            <a:extLst>
              <a:ext uri="{FF2B5EF4-FFF2-40B4-BE49-F238E27FC236}">
                <a16:creationId xmlns:a16="http://schemas.microsoft.com/office/drawing/2014/main" id="{B9214274-5EED-4731-BAE8-5DBFE5E775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0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pilt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-1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DA752A-A2B0-4B34-8538-E1331A6895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943100"/>
            <a:ext cx="4116265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CDB810C-5431-4EC0-94A7-44BF7C4392F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125" y="1943100"/>
            <a:ext cx="6161088" cy="391795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15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4">
            <a:extLst>
              <a:ext uri="{FF2B5EF4-FFF2-40B4-BE49-F238E27FC236}">
                <a16:creationId xmlns:a16="http://schemas.microsoft.com/office/drawing/2014/main" id="{85E3949B-815C-442E-AA24-A14C20540DF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8" name="Sisu kohatäide 4">
            <a:extLst>
              <a:ext uri="{FF2B5EF4-FFF2-40B4-BE49-F238E27FC236}">
                <a16:creationId xmlns:a16="http://schemas.microsoft.com/office/drawing/2014/main" id="{552C31B5-F62A-4EDD-BAD6-9FE40984414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3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B86A41-2FFF-4897-8D24-8A91F2B3823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8200292" cy="18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DFA82078-C1B9-47D5-96B6-A7114D83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0AB34D0-B3A1-4A8A-8FE8-F7659C6C5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73750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1" name="Teksti kohatäide 2">
            <a:extLst>
              <a:ext uri="{FF2B5EF4-FFF2-40B4-BE49-F238E27FC236}">
                <a16:creationId xmlns:a16="http://schemas.microsoft.com/office/drawing/2014/main" id="{23B01275-57FD-4A23-9152-159204260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667" y="5867712"/>
            <a:ext cx="5180013" cy="5222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Lisage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0" name="Sisu kohatäide 4">
            <a:extLst>
              <a:ext uri="{FF2B5EF4-FFF2-40B4-BE49-F238E27FC236}">
                <a16:creationId xmlns:a16="http://schemas.microsoft.com/office/drawing/2014/main" id="{9E68A62E-51C9-40EB-A1A0-552142AE95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3667" y="1942856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2" name="Sisu kohatäide 4">
            <a:extLst>
              <a:ext uri="{FF2B5EF4-FFF2-40B4-BE49-F238E27FC236}">
                <a16:creationId xmlns:a16="http://schemas.microsoft.com/office/drawing/2014/main" id="{A46574CF-F450-4BAC-B71D-A2EAF3F682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942855"/>
            <a:ext cx="5180013" cy="3794125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168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ti/joonist j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u kohatäide 3">
            <a:extLst>
              <a:ext uri="{FF2B5EF4-FFF2-40B4-BE49-F238E27FC236}">
                <a16:creationId xmlns:a16="http://schemas.microsoft.com/office/drawing/2014/main" id="{8553F907-BE94-4425-B378-00EF85BA1CD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5" name="Sisu kohatäide 3">
            <a:extLst>
              <a:ext uri="{FF2B5EF4-FFF2-40B4-BE49-F238E27FC236}">
                <a16:creationId xmlns:a16="http://schemas.microsoft.com/office/drawing/2014/main" id="{E42083A8-95B8-42E2-805F-CCE365EF0E6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6" name="Sisu kohatäide 3">
            <a:extLst>
              <a:ext uri="{FF2B5EF4-FFF2-40B4-BE49-F238E27FC236}">
                <a16:creationId xmlns:a16="http://schemas.microsoft.com/office/drawing/2014/main" id="{F6E9E510-B05B-4D40-808B-5EA7CA34BA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  <p:sp>
        <p:nvSpPr>
          <p:cNvPr id="17" name="Sisu kohatäide 3">
            <a:extLst>
              <a:ext uri="{FF2B5EF4-FFF2-40B4-BE49-F238E27FC236}">
                <a16:creationId xmlns:a16="http://schemas.microsoft.com/office/drawing/2014/main" id="{C7CB8FA2-06DD-415F-9906-6ED10EDC791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0" y="3429000"/>
            <a:ext cx="6096000" cy="3429000"/>
          </a:xfrm>
          <a:noFill/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2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8A99FC-17D3-43B0-9C0A-F8F6A7B58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773430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AF70A102-6DDE-4480-8A6C-124FC809D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272770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3576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5486"/>
            <a:ext cx="10972800" cy="84516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60066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0649"/>
            <a:ext cx="10972800" cy="41055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64DD-8543-46FA-98EC-2688834A13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9DF9E-0EDF-41C2-9A64-C47ED695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lt 7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86EB4E15-6716-4608-9CDD-3C29FF655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4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57335"/>
            <a:ext cx="10972800" cy="91961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52105"/>
            <a:ext cx="5384800" cy="336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2105"/>
            <a:ext cx="5384800" cy="336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337"/>
            <a:ext cx="109728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2201341"/>
            <a:ext cx="10972800" cy="3054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7148"/>
            <a:ext cx="7416800" cy="477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6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35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70883"/>
            <a:ext cx="10972800" cy="3855281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9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359"/>
            <a:ext cx="10972800" cy="907707"/>
          </a:xfrm>
        </p:spPr>
        <p:txBody>
          <a:bodyPr/>
          <a:lstStyle>
            <a:lvl1pPr algn="l"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440085" y="1933065"/>
            <a:ext cx="4142316" cy="380416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09600" y="1933065"/>
            <a:ext cx="6705600" cy="38041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0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7901" y="2641139"/>
            <a:ext cx="7998761" cy="1019124"/>
          </a:xfrm>
        </p:spPr>
        <p:txBody>
          <a:bodyPr anchor="ctr"/>
          <a:lstStyle>
            <a:lvl1pPr algn="l">
              <a:lnSpc>
                <a:spcPts val="5067"/>
              </a:lnSpc>
              <a:defRPr/>
            </a:lvl1pPr>
          </a:lstStyle>
          <a:p>
            <a:r>
              <a:rPr lang="en-US" dirty="0"/>
              <a:t>E</a:t>
            </a:r>
            <a:r>
              <a:rPr lang="et-EE" dirty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7391" y="3523419"/>
            <a:ext cx="8009939" cy="616980"/>
          </a:xfrm>
        </p:spPr>
        <p:txBody>
          <a:bodyPr>
            <a:normAutofit/>
          </a:bodyPr>
          <a:lstStyle>
            <a:lvl1pPr marL="0" indent="0" algn="l">
              <a:buNone/>
              <a:defRPr sz="3733" kern="1200" cap="all" spc="147">
                <a:solidFill>
                  <a:srgbClr val="59378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62BD59C-195D-4ABD-A0D2-11222AE7E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048" y="1590090"/>
            <a:ext cx="5515315" cy="1017973"/>
          </a:xfrm>
        </p:spPr>
        <p:txBody>
          <a:bodyPr>
            <a:noAutofit/>
          </a:bodyPr>
          <a:lstStyle>
            <a:lvl1pPr algn="l">
              <a:defRPr sz="3733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t-EE" dirty="0" err="1"/>
              <a:t>sitluse</a:t>
            </a:r>
            <a:r>
              <a:rPr lang="et-EE" dirty="0"/>
              <a:t> pealkiri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C87B7-E94F-4B9F-AAA0-3081D53CE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2845" y="4485786"/>
            <a:ext cx="3413180" cy="616980"/>
          </a:xfrm>
        </p:spPr>
        <p:txBody>
          <a:bodyPr>
            <a:normAutofit/>
          </a:bodyPr>
          <a:lstStyle>
            <a:lvl1pPr marL="0" indent="0" algn="l">
              <a:buNone/>
              <a:defRPr sz="2400" kern="1200" cap="all" spc="147">
                <a:solidFill>
                  <a:srgbClr val="6638B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B5E18-3E90-4E22-9711-76D818010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4202" y="6048252"/>
            <a:ext cx="1902757" cy="430419"/>
          </a:xfrm>
        </p:spPr>
        <p:txBody>
          <a:bodyPr>
            <a:noAutofit/>
          </a:bodyPr>
          <a:lstStyle>
            <a:lvl1pPr marL="0" indent="0" algn="l">
              <a:lnSpc>
                <a:spcPts val="2880"/>
              </a:lnSpc>
              <a:buSzPct val="100000"/>
              <a:buFontTx/>
              <a:buNone/>
              <a:defRPr sz="2400" cap="all" spc="187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t-EE" dirty="0"/>
              <a:t>04.07.2019</a:t>
            </a:r>
          </a:p>
        </p:txBody>
      </p:sp>
    </p:spTree>
    <p:extLst>
      <p:ext uri="{BB962C8B-B14F-4D97-AF65-F5344CB8AC3E}">
        <p14:creationId xmlns:p14="http://schemas.microsoft.com/office/powerpoint/2010/main" val="31531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2" y="0"/>
            <a:ext cx="8118230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7282" y="2080190"/>
            <a:ext cx="10149396" cy="404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7281" y="1357777"/>
            <a:ext cx="10149395" cy="430419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SzPct val="100000"/>
              <a:buFontTx/>
              <a:buNone/>
              <a:defRPr sz="3733" cap="all" spc="187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171102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595153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97282" y="2080190"/>
            <a:ext cx="10149396" cy="4045975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3788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7281" y="1357777"/>
            <a:ext cx="10149395" cy="430419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SzPct val="100000"/>
              <a:buFontTx/>
              <a:buNone/>
              <a:defRPr sz="3733" cap="all" spc="187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856961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7281" y="1357777"/>
            <a:ext cx="10149395" cy="430419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SzPct val="100000"/>
              <a:buFontTx/>
              <a:buNone/>
              <a:defRPr sz="3733" cap="all" spc="187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96951" y="2143126"/>
            <a:ext cx="10149416" cy="4059239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61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7281" y="1357777"/>
            <a:ext cx="10149395" cy="430419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SzPct val="100000"/>
              <a:buFontTx/>
              <a:buNone/>
              <a:defRPr sz="3733" cap="all" spc="187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96951" y="2143126"/>
            <a:ext cx="4737405" cy="4059239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26151" y="2143126"/>
            <a:ext cx="5120216" cy="4059239"/>
          </a:xfrm>
        </p:spPr>
        <p:txBody>
          <a:bodyPr/>
          <a:lstStyle>
            <a:lvl1pPr>
              <a:lnSpc>
                <a:spcPts val="4187"/>
              </a:lnSpc>
              <a:defRPr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1852200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59515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97281" y="1357777"/>
            <a:ext cx="10149395" cy="430419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SzPct val="100000"/>
              <a:buFontTx/>
              <a:buNone/>
              <a:defRPr sz="3733" cap="all" spc="187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96952" y="3961827"/>
            <a:ext cx="5006905" cy="2240536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97282" y="2216041"/>
            <a:ext cx="5006556" cy="1539187"/>
          </a:xfrm>
        </p:spPr>
        <p:txBody>
          <a:bodyPr/>
          <a:lstStyle>
            <a:lvl1pPr>
              <a:lnSpc>
                <a:spcPts val="3387"/>
              </a:lnSpc>
              <a:defRPr sz="3200"/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55371" y="3961829"/>
            <a:ext cx="4891304" cy="2240535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55702" y="2216041"/>
            <a:ext cx="4890975" cy="1539187"/>
          </a:xfrm>
        </p:spPr>
        <p:txBody>
          <a:bodyPr/>
          <a:lstStyle>
            <a:lvl1pPr>
              <a:lnSpc>
                <a:spcPts val="3387"/>
              </a:lnSpc>
              <a:defRPr sz="3200"/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27117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671" y="760476"/>
            <a:ext cx="10139007" cy="612883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71" y="2080190"/>
            <a:ext cx="10139005" cy="4045975"/>
          </a:xfrm>
        </p:spPr>
        <p:txBody>
          <a:bodyPr/>
          <a:lstStyle>
            <a:lvl1pPr marL="417590" indent="-369591">
              <a:buFont typeface="Arial"/>
              <a:buChar char="•"/>
              <a:defRPr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1635632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6"/>
            <a:ext cx="10149395" cy="612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7282" y="2072059"/>
            <a:ext cx="4997119" cy="40541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2072059"/>
            <a:ext cx="4949076" cy="405410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1547010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281" y="760476"/>
            <a:ext cx="10149395" cy="612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97283" y="1900997"/>
            <a:ext cx="4903288" cy="4082292"/>
          </a:xfrm>
        </p:spPr>
        <p:txBody>
          <a:bodyPr/>
          <a:lstStyle>
            <a:lvl1pPr marL="321592" indent="-321592">
              <a:lnSpc>
                <a:spcPts val="3813"/>
              </a:lnSpc>
              <a:buFont typeface="Arial"/>
              <a:buChar char="•"/>
              <a:defRPr sz="3733"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22611" y="1900997"/>
            <a:ext cx="4924067" cy="4082292"/>
          </a:xfrm>
        </p:spPr>
        <p:txBody>
          <a:bodyPr/>
          <a:lstStyle>
            <a:lvl1pPr marL="321592" indent="-321592">
              <a:lnSpc>
                <a:spcPts val="3813"/>
              </a:lnSpc>
              <a:buFont typeface="Arial"/>
              <a:buChar char="•"/>
              <a:defRPr sz="3733"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1103489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282" y="1854993"/>
            <a:ext cx="4999236" cy="639763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67" b="0" i="0" kern="1200" cap="all" spc="187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282" y="2494757"/>
            <a:ext cx="4999236" cy="363140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54993"/>
            <a:ext cx="4953309" cy="639763"/>
          </a:xfrm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67" b="0" i="0" cap="all" spc="187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94755"/>
            <a:ext cx="4953311" cy="363140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89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rgbClr val="593788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>
            <a:extLst>
              <a:ext uri="{FF2B5EF4-FFF2-40B4-BE49-F238E27FC236}">
                <a16:creationId xmlns:a16="http://schemas.microsoft.com/office/drawing/2014/main" id="{35380A04-F7E3-4519-AD4C-5E1425B17923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40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3823" y="2078136"/>
            <a:ext cx="10195181" cy="397544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97281" y="760477"/>
            <a:ext cx="10149395" cy="6127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515351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71117" y="1897270"/>
            <a:ext cx="5050536" cy="432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92046" y="3629901"/>
            <a:ext cx="4975903" cy="2587631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ts val="4320"/>
              </a:lnSpc>
              <a:spcBef>
                <a:spcPts val="16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2046" y="1897270"/>
            <a:ext cx="4975903" cy="1541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493"/>
              </a:lnSpc>
              <a:spcBef>
                <a:spcPts val="800"/>
              </a:spcBef>
              <a:buNone/>
              <a:defRPr sz="2933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55547" y="1379002"/>
            <a:ext cx="10312400" cy="328895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FontTx/>
              <a:buNone/>
              <a:defRPr sz="3733" cap="all" spc="18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72067" y="715723"/>
            <a:ext cx="10312400" cy="577579"/>
          </a:xfrm>
        </p:spPr>
        <p:txBody>
          <a:bodyPr>
            <a:noAutofit/>
          </a:bodyPr>
          <a:lstStyle>
            <a:lvl1pPr marL="0" indent="0" algn="ctr">
              <a:lnSpc>
                <a:spcPts val="5147"/>
              </a:lnSpc>
              <a:buFontTx/>
              <a:buNone/>
              <a:defRPr sz="5067" cap="all" spc="187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80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71118" y="3662977"/>
            <a:ext cx="10296829" cy="2554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2045" y="2203827"/>
            <a:ext cx="4975903" cy="1274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493"/>
              </a:lnSpc>
              <a:spcBef>
                <a:spcPts val="800"/>
              </a:spcBef>
              <a:buNone/>
              <a:defRPr sz="2933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55547" y="1379002"/>
            <a:ext cx="10312400" cy="328895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FontTx/>
              <a:buNone/>
              <a:defRPr sz="3733" cap="all" spc="18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72067" y="715723"/>
            <a:ext cx="10312400" cy="577579"/>
          </a:xfrm>
        </p:spPr>
        <p:txBody>
          <a:bodyPr>
            <a:noAutofit/>
          </a:bodyPr>
          <a:lstStyle>
            <a:lvl1pPr marL="0" indent="0" algn="ctr">
              <a:lnSpc>
                <a:spcPts val="5147"/>
              </a:lnSpc>
              <a:buFontTx/>
              <a:buNone/>
              <a:defRPr sz="5067" cap="all" spc="187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55546" y="2200497"/>
            <a:ext cx="4975903" cy="1274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493"/>
              </a:lnSpc>
              <a:spcBef>
                <a:spcPts val="800"/>
              </a:spcBef>
              <a:buNone/>
              <a:defRPr sz="2933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</p:spTree>
    <p:extLst>
      <p:ext uri="{BB962C8B-B14F-4D97-AF65-F5344CB8AC3E}">
        <p14:creationId xmlns:p14="http://schemas.microsoft.com/office/powerpoint/2010/main" val="1490781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72067" y="2202949"/>
            <a:ext cx="4969723" cy="401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2045" y="2203827"/>
            <a:ext cx="4975903" cy="1274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493"/>
              </a:lnSpc>
              <a:spcBef>
                <a:spcPts val="800"/>
              </a:spcBef>
              <a:buNone/>
              <a:defRPr sz="2933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55547" y="1379002"/>
            <a:ext cx="10312400" cy="328895"/>
          </a:xfrm>
        </p:spPr>
        <p:txBody>
          <a:bodyPr>
            <a:noAutofit/>
          </a:bodyPr>
          <a:lstStyle>
            <a:lvl1pPr marL="0" indent="0" algn="ctr">
              <a:lnSpc>
                <a:spcPts val="2880"/>
              </a:lnSpc>
              <a:buFontTx/>
              <a:buNone/>
              <a:defRPr sz="3733" cap="all" spc="18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72067" y="715723"/>
            <a:ext cx="10312400" cy="577579"/>
          </a:xfrm>
        </p:spPr>
        <p:txBody>
          <a:bodyPr>
            <a:noAutofit/>
          </a:bodyPr>
          <a:lstStyle>
            <a:lvl1pPr marL="0" indent="0" algn="ctr">
              <a:lnSpc>
                <a:spcPts val="5147"/>
              </a:lnSpc>
              <a:buFontTx/>
              <a:buNone/>
              <a:defRPr sz="5067" cap="all" spc="187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1252" y="3754967"/>
            <a:ext cx="2316209" cy="2461684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51738" y="3754967"/>
            <a:ext cx="2316209" cy="2461684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52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4063049" y="2391708"/>
            <a:ext cx="863999" cy="864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6735939" y="2370992"/>
            <a:ext cx="863999" cy="864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9578115" y="2370991"/>
            <a:ext cx="863999" cy="864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1401506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57860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3378" y="4193867"/>
            <a:ext cx="2432821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7824" y="4190986"/>
            <a:ext cx="2418713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1489" y="4190986"/>
            <a:ext cx="2432823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201549"/>
            <a:ext cx="2432824" cy="1725199"/>
          </a:xfr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cxnSp>
        <p:nvCxnSpPr>
          <p:cNvPr id="26" name="Straight Arrow Connector 25"/>
          <p:cNvCxnSpPr>
            <a:endCxn id="8" idx="2"/>
          </p:cNvCxnSpPr>
          <p:nvPr userDrawn="1"/>
        </p:nvCxnSpPr>
        <p:spPr>
          <a:xfrm flipV="1">
            <a:off x="2207947" y="2823708"/>
            <a:ext cx="1917429" cy="67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 flipV="1">
            <a:off x="4974328" y="2816953"/>
            <a:ext cx="1917429" cy="67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 flipV="1">
            <a:off x="7752770" y="2810199"/>
            <a:ext cx="1917429" cy="67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21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E0AE2-D4CE-4DF4-92BB-43A453AF86DF}"/>
              </a:ext>
            </a:extLst>
          </p:cNvPr>
          <p:cNvSpPr/>
          <p:nvPr userDrawn="1"/>
        </p:nvSpPr>
        <p:spPr>
          <a:xfrm>
            <a:off x="499724" y="2165406"/>
            <a:ext cx="2664027" cy="3550628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D3F2C-A971-43A9-83DA-BA4711ECEE82}"/>
              </a:ext>
            </a:extLst>
          </p:cNvPr>
          <p:cNvSpPr/>
          <p:nvPr userDrawn="1"/>
        </p:nvSpPr>
        <p:spPr>
          <a:xfrm>
            <a:off x="3329633" y="2163126"/>
            <a:ext cx="2664027" cy="3550628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376C-913C-4141-9965-7A0179846C79}"/>
              </a:ext>
            </a:extLst>
          </p:cNvPr>
          <p:cNvSpPr/>
          <p:nvPr userDrawn="1"/>
        </p:nvSpPr>
        <p:spPr>
          <a:xfrm>
            <a:off x="6151576" y="2163126"/>
            <a:ext cx="2664027" cy="3550628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0BB689-E7F3-44A3-A5C5-018850403C84}"/>
              </a:ext>
            </a:extLst>
          </p:cNvPr>
          <p:cNvSpPr/>
          <p:nvPr userDrawn="1"/>
        </p:nvSpPr>
        <p:spPr>
          <a:xfrm>
            <a:off x="8933605" y="2165406"/>
            <a:ext cx="2664027" cy="3550628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5639" y="6436451"/>
            <a:ext cx="2844800" cy="365125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336456" y="2343329"/>
            <a:ext cx="829219" cy="8243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6950398" y="2339571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9805705" y="2343329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125163F-03EA-491E-8E0A-6E81E5E4C7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944" y="420989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828AF36-4895-47B8-942B-3FAB2FC7A2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61398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ABA8465-4200-47DD-BEF0-1893F12C582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67367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0EFCDF8-CF33-45C3-9C15-3E4D66BC918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69523" y="426297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9886B65-3FEA-4A1B-A901-4B3101877746}"/>
              </a:ext>
            </a:extLst>
          </p:cNvPr>
          <p:cNvSpPr/>
          <p:nvPr userDrawn="1"/>
        </p:nvSpPr>
        <p:spPr>
          <a:xfrm>
            <a:off x="4195265" y="234641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4051" y="3262314"/>
            <a:ext cx="2377016" cy="796925"/>
          </a:xfr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87131" y="3258992"/>
            <a:ext cx="2377016" cy="796925"/>
          </a:xfr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67367" y="3258992"/>
            <a:ext cx="2377016" cy="796925"/>
          </a:xfr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068136" y="3258992"/>
            <a:ext cx="2377016" cy="796925"/>
          </a:xfr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73" y="1373359"/>
            <a:ext cx="10139007" cy="395288"/>
          </a:xfrm>
        </p:spPr>
        <p:txBody>
          <a:bodyPr>
            <a:noAutofit/>
          </a:bodyPr>
          <a:lstStyle>
            <a:lvl1pPr marL="0" indent="0" algn="ctr">
              <a:lnSpc>
                <a:spcPts val="2853"/>
              </a:lnSpc>
              <a:buNone/>
              <a:defRPr sz="3733" cap="all" spc="187">
                <a:solidFill>
                  <a:srgbClr val="593788"/>
                </a:solidFill>
              </a:defRPr>
            </a:lvl1pPr>
            <a:lvl2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2pPr>
            <a:lvl3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3pPr>
            <a:lvl4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4pPr>
            <a:lvl5pPr>
              <a:lnSpc>
                <a:spcPts val="2853"/>
              </a:lnSpc>
              <a:defRPr sz="3733" cap="all" spc="187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119719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tekst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1" y="0"/>
            <a:ext cx="8135815" cy="17682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188AD-F07D-4AB2-8A94-F0E2D3EBB2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23413"/>
            <a:ext cx="5181600" cy="39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6562F-AB3F-46FF-8F9F-1117E969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8090388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9" name="Pilt 8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7341EE1-3AC7-4544-B29E-EDF47DCF3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343B94A-FA31-419C-86D9-7226C86B2018}"/>
              </a:ext>
            </a:extLst>
          </p:cNvPr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79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tekstikasti tume mustr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CBFF-728D-45F3-BBEB-078527BEE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04563-DD08-41DB-9E1E-46D34567C5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" y="0"/>
            <a:ext cx="8100646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215657BB-D60D-4A92-8D31-B84ED99FBB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000" y="468000"/>
            <a:ext cx="2606353" cy="81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7F3EBF-F9D3-468D-942B-DBFD8DA7C1F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2023413"/>
            <a:ext cx="5181600" cy="395576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49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sti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8198D-3ABF-4207-9E61-9040ECB641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97686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CD39-497E-4281-98B6-7AB29617F5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821598"/>
            <a:ext cx="5157787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CFA0-FD7D-4DFF-8285-DE9C94DDFC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997686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PEALKIRI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81980-7CA7-40CC-9E8C-E2CC362D21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821598"/>
            <a:ext cx="5183188" cy="3684588"/>
          </a:xfrm>
        </p:spPr>
        <p:txBody>
          <a:bodyPr/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EDB458-107A-4876-87BB-69FB81F7E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8200292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pic>
        <p:nvPicPr>
          <p:cNvPr id="11" name="Pilt 10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D9E63F43-5832-4BA0-99EC-2DFB8B195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0" y="468000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8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8.jp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B445C-DE68-4E0E-B816-49898BF4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24F0-4944-4A0A-B599-F0F8EB6D3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67" r:id="rId5"/>
    <p:sldLayoutId id="2147483652" r:id="rId6"/>
    <p:sldLayoutId id="2147483661" r:id="rId7"/>
    <p:sldLayoutId id="2147483668" r:id="rId8"/>
    <p:sldLayoutId id="2147483653" r:id="rId9"/>
    <p:sldLayoutId id="2147483662" r:id="rId10"/>
    <p:sldLayoutId id="2147483656" r:id="rId11"/>
    <p:sldLayoutId id="2147483663" r:id="rId12"/>
    <p:sldLayoutId id="2147483664" r:id="rId13"/>
    <p:sldLayoutId id="2147483665" r:id="rId14"/>
    <p:sldLayoutId id="2147483666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3BD6-2C8F-D149-B09B-1BFC7D3A123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8CE5-F2EA-7A47-9AF2-47078FDED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7281" y="760477"/>
            <a:ext cx="10149395" cy="705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281" y="1897270"/>
            <a:ext cx="10149395" cy="422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1423" y="64190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 ftr="0" dt="0"/>
  <p:txStyles>
    <p:titleStyle>
      <a:lvl1pPr algn="ctr" defTabSz="609585" rtl="0" eaLnBrk="1" latinLnBrk="0" hangingPunct="1">
        <a:lnSpc>
          <a:spcPts val="5067"/>
        </a:lnSpc>
        <a:spcBef>
          <a:spcPct val="0"/>
        </a:spcBef>
        <a:buNone/>
        <a:defRPr sz="5067" kern="1200" cap="all" spc="24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SzPct val="60000"/>
        <a:buFont typeface="Arial"/>
        <a:buNone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SzPct val="70000"/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igiteataja.ee/akt/104102023006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iit.tamm@etag.ee" TargetMode="External"/><Relationship Id="rId2" Type="http://schemas.openxmlformats.org/officeDocument/2006/relationships/hyperlink" Target="https://etag.ee/rahastamine/infrastruktuuritoetused/teadustaristu-teekaar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igrid.soomer@etag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1233"/>
            <a:ext cx="12216063" cy="149961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t-EE" sz="4800" dirty="0">
                <a:solidFill>
                  <a:schemeClr val="bg1"/>
                </a:solidFill>
              </a:rPr>
              <a:t>Eesti teadustaristu teekaardi uuendamine 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371" y="4367210"/>
            <a:ext cx="10757345" cy="10710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t-EE"/>
              <a:t>	Infotund Teekaart 2019 taristutele 01.02.2024</a:t>
            </a:r>
            <a:endParaRPr lang="et-EE" dirty="0"/>
          </a:p>
          <a:p>
            <a:pPr algn="l"/>
            <a:r>
              <a:rPr lang="et-EE" dirty="0"/>
              <a:t> 		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5C1E4B-A75B-4542-BB04-D58B971A619E}"/>
              </a:ext>
            </a:extLst>
          </p:cNvPr>
          <p:cNvSpPr txBox="1">
            <a:spLocks/>
          </p:cNvSpPr>
          <p:nvPr/>
        </p:nvSpPr>
        <p:spPr>
          <a:xfrm>
            <a:off x="2702539" y="5689022"/>
            <a:ext cx="9205105" cy="6169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t-EE"/>
              <a:t>	Priit Tamm, ETAGi teadustaristu valdkonna juht</a:t>
            </a:r>
            <a:endParaRPr lang="et-EE" dirty="0"/>
          </a:p>
          <a:p>
            <a:pPr algn="l"/>
            <a:r>
              <a:rPr lang="et-EE" dirty="0"/>
              <a:t>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6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E9E452-A942-EECB-9A26-230CC496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Infotunni kava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DED8EB3-2096-DA5C-9D40-A0F6D498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/>
              <a:t>Tervitussõnad – Anu Noorma, ETAGi juhatuse esimees</a:t>
            </a:r>
          </a:p>
          <a:p>
            <a:endParaRPr lang="et-EE"/>
          </a:p>
          <a:p>
            <a:r>
              <a:rPr lang="et-EE"/>
              <a:t>Eesti teadustaristu teekaardi uuendamise protsess ja ajakava – Priit Tamm, ETAGi teadustaristu valdkonna juht</a:t>
            </a:r>
          </a:p>
          <a:p>
            <a:endParaRPr lang="et-EE"/>
          </a:p>
          <a:p>
            <a:r>
              <a:rPr lang="et-EE"/>
              <a:t>Teekaart 2019 tegevusaruannete koostamise ja ETISe teadustaristu mooduli tutvustamine – Sigrid Soomer, ETAGi teadustaristu koordinaator</a:t>
            </a:r>
          </a:p>
          <a:p>
            <a:endParaRPr lang="et-EE"/>
          </a:p>
          <a:p>
            <a:r>
              <a:rPr lang="et-EE"/>
              <a:t>Taristute mõjuanalüüsi koostamise lühitutvustus – Marko Piirsoo, ETAGi strateegilise analüüsi osakonna juhataja</a:t>
            </a:r>
          </a:p>
        </p:txBody>
      </p:sp>
    </p:spTree>
    <p:extLst>
      <p:ext uri="{BB962C8B-B14F-4D97-AF65-F5344CB8AC3E}">
        <p14:creationId xmlns:p14="http://schemas.microsoft.com/office/powerpoint/2010/main" val="145940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2" y="89794"/>
            <a:ext cx="9389635" cy="1800000"/>
          </a:xfrm>
        </p:spPr>
        <p:txBody>
          <a:bodyPr/>
          <a:lstStyle/>
          <a:p>
            <a:r>
              <a:rPr lang="et-EE" dirty="0"/>
              <a:t>Teekaardi eesmärk </a:t>
            </a:r>
            <a:br>
              <a:rPr lang="et-EE" dirty="0"/>
            </a:br>
            <a:r>
              <a:rPr lang="et-EE" sz="2400" dirty="0"/>
              <a:t>(HTM määrus oktoober 2023, </a:t>
            </a:r>
            <a:r>
              <a:rPr lang="et-EE" sz="1800" u="sng" dirty="0">
                <a:solidFill>
                  <a:srgbClr val="46788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https://www.riigiteataja.ee/akt/104102023006</a:t>
            </a:r>
            <a:r>
              <a:rPr lang="et-EE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2" y="1609057"/>
            <a:ext cx="11824026" cy="4589030"/>
          </a:xfrm>
        </p:spPr>
        <p:txBody>
          <a:bodyPr>
            <a:noAutofit/>
          </a:bodyPr>
          <a:lstStyle/>
          <a:p>
            <a:r>
              <a:rPr lang="et-EE" sz="2400" dirty="0">
                <a:latin typeface="+mj-lt"/>
              </a:rPr>
              <a:t>Eesti teadustaristu teekaart on </a:t>
            </a:r>
            <a:r>
              <a:rPr lang="et-EE" sz="2400" dirty="0">
                <a:solidFill>
                  <a:schemeClr val="tx1"/>
                </a:solidFill>
                <a:latin typeface="+mj-lt"/>
              </a:rPr>
              <a:t>riikliku tähtsusega teadustaristu </a:t>
            </a:r>
            <a:r>
              <a:rPr lang="et-EE" sz="2400" dirty="0">
                <a:latin typeface="+mj-lt"/>
              </a:rPr>
              <a:t>planeerimise vahend. Teekaart on </a:t>
            </a:r>
            <a:r>
              <a:rPr lang="et-EE" sz="2400" dirty="0">
                <a:solidFill>
                  <a:schemeClr val="tx1"/>
                </a:solidFill>
                <a:latin typeface="+mj-lt"/>
              </a:rPr>
              <a:t>riikliku tähtsusega teadustaristute </a:t>
            </a:r>
            <a:r>
              <a:rPr lang="et-EE" sz="2400" dirty="0">
                <a:latin typeface="+mj-lt"/>
              </a:rPr>
              <a:t>nimekiri, mis näitab </a:t>
            </a:r>
            <a:r>
              <a:rPr lang="et-EE" sz="2400" dirty="0">
                <a:solidFill>
                  <a:schemeClr val="tx1"/>
                </a:solidFill>
                <a:latin typeface="+mj-lt"/>
              </a:rPr>
              <a:t>riikliku tähtsusega teadustaristute </a:t>
            </a:r>
            <a:r>
              <a:rPr lang="et-EE" sz="2400" dirty="0">
                <a:latin typeface="+mj-lt"/>
              </a:rPr>
              <a:t>hetkeseisu ja mis võetakse pikaajaliste strateegiliste otsuste (sh toetuste eraldamise) aluseks. </a:t>
            </a:r>
          </a:p>
          <a:p>
            <a:r>
              <a:rPr lang="et-EE" sz="2400" dirty="0">
                <a:latin typeface="+mj-lt"/>
              </a:rPr>
              <a:t>Teekaardil nimetatud teadustaristud võivad olla nii füüsilised taristuobjektid, võrgustikstruktuurid kui ka liikmelisused rahvusvahelistes teadustaristutes või teadustaristu organisatsioonides.</a:t>
            </a:r>
          </a:p>
          <a:p>
            <a:r>
              <a:rPr lang="et-EE" sz="2400" b="0" i="0">
                <a:solidFill>
                  <a:srgbClr val="202020"/>
                </a:solidFill>
                <a:effectLst/>
                <a:latin typeface="+mj-lt"/>
              </a:rPr>
              <a:t>Teekaardi </a:t>
            </a:r>
            <a:r>
              <a:rPr lang="et-EE" sz="2400" b="0" i="0" dirty="0">
                <a:solidFill>
                  <a:srgbClr val="202020"/>
                </a:solidFill>
                <a:effectLst/>
                <a:latin typeface="+mj-lt"/>
              </a:rPr>
              <a:t>koostamise eesmärk on koondada kokku tervikpilt riigile esmatähtsatest töötavatest ja loodavatest teadustaristutest. Teekaardile kuulumine on eeldus, et selles määruses seatud tingimuste alusel toetust saada.</a:t>
            </a:r>
            <a:endParaRPr lang="et-EE" sz="2400" dirty="0">
              <a:latin typeface="+mj-lt"/>
            </a:endParaRPr>
          </a:p>
          <a:p>
            <a:r>
              <a:rPr lang="et-EE" sz="2400" dirty="0">
                <a:latin typeface="+mj-lt"/>
              </a:rPr>
              <a:t>Teekaarti uuendatakse regulaarselt (5 aasta tsükliga), et arvestada muutuvaid vajadusi ja võimalusi. Teekaardi kinnitab Vabariigi Valitsus.</a:t>
            </a:r>
          </a:p>
          <a:p>
            <a:r>
              <a:rPr lang="et-EE" sz="2400" dirty="0">
                <a:latin typeface="+mj-lt"/>
              </a:rPr>
              <a:t>Teadustaristu teekaart on olemas Euroopa tasandil (ESFRI teekaart) ja on olemas ka praktiliselt kõikides Euroopa riikides.</a:t>
            </a:r>
          </a:p>
        </p:txBody>
      </p:sp>
    </p:spTree>
    <p:extLst>
      <p:ext uri="{BB962C8B-B14F-4D97-AF65-F5344CB8AC3E}">
        <p14:creationId xmlns:p14="http://schemas.microsoft.com/office/powerpoint/2010/main" val="136257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">
            <a:extLst>
              <a:ext uri="{FF2B5EF4-FFF2-40B4-BE49-F238E27FC236}">
                <a16:creationId xmlns:a16="http://schemas.microsoft.com/office/drawing/2014/main" id="{BEDBAFA0-D4EE-4377-A65C-233B9DDF77B5}"/>
              </a:ext>
            </a:extLst>
          </p:cNvPr>
          <p:cNvSpPr txBox="1">
            <a:spLocks/>
          </p:cNvSpPr>
          <p:nvPr/>
        </p:nvSpPr>
        <p:spPr>
          <a:xfrm>
            <a:off x="252662" y="300958"/>
            <a:ext cx="11751983" cy="13255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chemeClr val="bg1"/>
                </a:solidFill>
              </a:rPr>
              <a:t>Teekaart 2024 protsessi erinevused </a:t>
            </a:r>
          </a:p>
          <a:p>
            <a:r>
              <a:rPr lang="et-EE" dirty="0">
                <a:solidFill>
                  <a:schemeClr val="bg1"/>
                </a:solidFill>
              </a:rPr>
              <a:t>võrreldes eelmiste teekaartidega</a:t>
            </a:r>
          </a:p>
        </p:txBody>
      </p:sp>
      <p:sp>
        <p:nvSpPr>
          <p:cNvPr id="9" name="Sisu kohatäide 3">
            <a:extLst>
              <a:ext uri="{FF2B5EF4-FFF2-40B4-BE49-F238E27FC236}">
                <a16:creationId xmlns:a16="http://schemas.microsoft.com/office/drawing/2014/main" id="{BD4E19D8-51B0-4AA6-8424-D2E5AF2192A2}"/>
              </a:ext>
            </a:extLst>
          </p:cNvPr>
          <p:cNvSpPr txBox="1">
            <a:spLocks/>
          </p:cNvSpPr>
          <p:nvPr/>
        </p:nvSpPr>
        <p:spPr>
          <a:xfrm>
            <a:off x="409074" y="1925341"/>
            <a:ext cx="5181600" cy="47398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/>
              <a:t>Varasemad teekaardid (2010, 2014, 2019)</a:t>
            </a:r>
            <a:endParaRPr lang="et-EE" dirty="0"/>
          </a:p>
          <a:p>
            <a:r>
              <a:rPr lang="et-EE" dirty="0"/>
              <a:t>Aluseks </a:t>
            </a:r>
            <a:r>
              <a:rPr lang="et-EE" dirty="0" err="1"/>
              <a:t>HTMi</a:t>
            </a:r>
            <a:r>
              <a:rPr lang="et-EE" dirty="0"/>
              <a:t> poolt </a:t>
            </a:r>
            <a:r>
              <a:rPr lang="et-EE" dirty="0" err="1"/>
              <a:t>ETAGile</a:t>
            </a:r>
            <a:r>
              <a:rPr lang="et-EE" dirty="0"/>
              <a:t> antud ülesanne</a:t>
            </a:r>
          </a:p>
          <a:p>
            <a:r>
              <a:rPr lang="et-EE" dirty="0"/>
              <a:t>Teekaardil olevate objektide tegevusaruanded ja uued taristuettepanekud esitati samaaegselt, kuid hinnati eraldi</a:t>
            </a: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C2E77684-D0F8-416D-80DA-769242463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941239"/>
            <a:ext cx="5832446" cy="4820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/>
              <a:t>Teekaart 2024</a:t>
            </a:r>
          </a:p>
          <a:p>
            <a:r>
              <a:rPr lang="et-EE" dirty="0"/>
              <a:t>Aluseks HTM määrus</a:t>
            </a:r>
          </a:p>
          <a:p>
            <a:r>
              <a:rPr lang="et-EE" dirty="0"/>
              <a:t>Uuendamine kahes etapis: esmalt seniste objektide tegevusaruannete esitamine </a:t>
            </a:r>
            <a:r>
              <a:rPr lang="et-EE" dirty="0" err="1"/>
              <a:t>senitehtu</a:t>
            </a:r>
            <a:r>
              <a:rPr lang="et-EE" dirty="0"/>
              <a:t> kohta, seejärel uute teekaardi taotluste esitamine (sh senised objektid) ja seejärel hindamine ühtsetel alustel</a:t>
            </a:r>
          </a:p>
          <a:p>
            <a:r>
              <a:rPr lang="et-EE" dirty="0"/>
              <a:t>Viiakse läbi taristute mõjuanalüüs seniste objektide kohta</a:t>
            </a:r>
          </a:p>
          <a:p>
            <a:r>
              <a:rPr lang="et-EE" dirty="0" err="1"/>
              <a:t>ETISe</a:t>
            </a:r>
            <a:r>
              <a:rPr lang="et-EE" dirty="0"/>
              <a:t> teadustaristu mooduli täitmine (kasutusel aruandluses, seosed ka muudesse taotlusvoorudesse)</a:t>
            </a:r>
          </a:p>
        </p:txBody>
      </p:sp>
    </p:spTree>
    <p:extLst>
      <p:ext uri="{BB962C8B-B14F-4D97-AF65-F5344CB8AC3E}">
        <p14:creationId xmlns:p14="http://schemas.microsoft.com/office/powerpoint/2010/main" val="23635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9A8707-B26A-2BB0-BEBD-EC4E3461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I etapp (Teekaart 2019 tegevusaruanded)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DB5C24D-6F2D-6695-462C-87AA21770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/>
              <a:t>01.02.2024: infotund Teekaart 2019 objektidele</a:t>
            </a:r>
          </a:p>
          <a:p>
            <a:r>
              <a:rPr lang="et-EE"/>
              <a:t>01.02 – 15.04.2024: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Teekaart 2019 objektide tegevusaruannete koostamine perioodi 2019-2023 kohta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ETISe teadustaristu mooduli täitmine</a:t>
            </a:r>
          </a:p>
          <a:p>
            <a:r>
              <a:rPr lang="et-EE"/>
              <a:t>Aprilli II pool: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tegevusaruannete analüüsimine komisjoni poolt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esmane tagasiside Teekaart 2019 objektidele</a:t>
            </a:r>
          </a:p>
          <a:p>
            <a:r>
              <a:rPr lang="et-EE"/>
              <a:t>Jaanuar – juuni: Teekaart 2019 taristute mõjuanalüüsi koostamine</a:t>
            </a:r>
          </a:p>
          <a:p>
            <a:endParaRPr lang="et-EE"/>
          </a:p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366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D97B444-7EAC-57FD-7CA7-DEED0C3A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II etapp (Teekaart 2024 nimekirja kandideerimine)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CEFA570-D54F-B902-E214-979F6484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/>
              <a:t>Märtsi keskel: infotund kõikidele Teekaart 2024 taotlejatele</a:t>
            </a:r>
          </a:p>
          <a:p>
            <a:r>
              <a:rPr lang="et-EE"/>
              <a:t>Märts – juuni keskpaik: Teekaart 2024 taotluste koostamine ja esitamine</a:t>
            </a:r>
          </a:p>
          <a:p>
            <a:r>
              <a:rPr lang="et-EE"/>
              <a:t>Juuli – august: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Taotluste individuaalne hindamine komisjoni liikmete poolt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Hindamiskoosolekud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Esmane tagasiside taotlejatele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Vajadusel taotlejate ärakuulamised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Komisjon esitab ETAGile uuendatud teekaardi ettepaneku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t-EE"/>
              <a:t>ETAG esitab uuendatud teekaardi ettepaneku HTMile</a:t>
            </a:r>
          </a:p>
        </p:txBody>
      </p:sp>
    </p:spTree>
    <p:extLst>
      <p:ext uri="{BB962C8B-B14F-4D97-AF65-F5344CB8AC3E}">
        <p14:creationId xmlns:p14="http://schemas.microsoft.com/office/powerpoint/2010/main" val="207072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CEE159F-438A-81AD-14E6-86B3D984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51" y="-287196"/>
            <a:ext cx="9058930" cy="1800000"/>
          </a:xfrm>
        </p:spPr>
        <p:txBody>
          <a:bodyPr/>
          <a:lstStyle/>
          <a:p>
            <a:r>
              <a:rPr lang="et-EE" dirty="0"/>
              <a:t>Teadustaristu </a:t>
            </a:r>
            <a:r>
              <a:rPr lang="et-EE"/>
              <a:t>2024 komisjon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79786C6-5A84-598B-7E5A-317A72B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95" y="1046351"/>
            <a:ext cx="11637698" cy="47652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>
                <a:solidFill>
                  <a:schemeClr val="tx1"/>
                </a:solidFill>
              </a:rPr>
              <a:t>Tarmo Soomere – komisjoni esimees,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Evelyn </a:t>
            </a:r>
            <a:r>
              <a:rPr lang="et-EE" sz="2200" dirty="0" err="1"/>
              <a:t>Uuemaa</a:t>
            </a:r>
            <a:r>
              <a:rPr lang="et-EE" sz="2200" dirty="0"/>
              <a:t> – Tartu Ülikool, 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Vallo </a:t>
            </a:r>
            <a:r>
              <a:rPr lang="et-EE" sz="2200" dirty="0" err="1"/>
              <a:t>Volke</a:t>
            </a:r>
            <a:r>
              <a:rPr lang="et-EE" sz="2200" dirty="0"/>
              <a:t> – Tartu Ülikool,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Els </a:t>
            </a:r>
            <a:r>
              <a:rPr lang="et-EE" sz="2200"/>
              <a:t>Heinsalu – KBFI, vanemteadur</a:t>
            </a:r>
            <a:endParaRPr lang="et-EE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Maia Kivisaar – Tartu Ülikool,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Ester Oras – Tartu Ülikool, kaasprofessor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Jakob Kübarsepp – Tallinna Tehnikaülikool, emeriitprofessor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Katrin </a:t>
            </a:r>
            <a:r>
              <a:rPr lang="et-EE" sz="2200" dirty="0" err="1"/>
              <a:t>Tiidenberg</a:t>
            </a:r>
            <a:r>
              <a:rPr lang="et-EE" sz="2200" dirty="0"/>
              <a:t> – Tallinna Ülikool,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Ellu Saar – Tallinna Ülikool,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Alar </a:t>
            </a:r>
            <a:r>
              <a:rPr lang="et-EE" sz="2200" dirty="0" err="1"/>
              <a:t>Astover</a:t>
            </a:r>
            <a:r>
              <a:rPr lang="et-EE" sz="2200" dirty="0"/>
              <a:t> – Eesti Maaülikool, professor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Nele </a:t>
            </a:r>
            <a:r>
              <a:rPr lang="et-EE" sz="2200" dirty="0" err="1"/>
              <a:t>Labi</a:t>
            </a:r>
            <a:r>
              <a:rPr lang="et-EE" sz="2200" dirty="0"/>
              <a:t> – Sotsiaalministeeriumi innovatsiooni valdkonna asekantsler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Sandra Särav – Majandus- ja Kommunikatsiooniministeeriumi majanduse ja innovatsiooni asekantsler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Aile Tamm – Haridus- ja Teadusministeeriumi teadustaristu valdkonna juht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Tõnis Tänav – Regionaal- ja Põllumajandusministeeriumi innovatsiooni ja strateegia asekantsler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 err="1"/>
              <a:t>Andro</a:t>
            </a:r>
            <a:r>
              <a:rPr lang="et-EE" sz="2200" dirty="0"/>
              <a:t> </a:t>
            </a:r>
            <a:r>
              <a:rPr lang="et-EE" sz="2200" dirty="0" err="1"/>
              <a:t>Truuverk</a:t>
            </a:r>
            <a:r>
              <a:rPr lang="et-EE" sz="2200" dirty="0"/>
              <a:t> – Kliimaministeeriumi strateegia, analüüsi ja digiarengu osakonna nõunik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Gert Preegel – </a:t>
            </a:r>
            <a:r>
              <a:rPr lang="et-EE" sz="2200" dirty="0" err="1"/>
              <a:t>Fibenol</a:t>
            </a:r>
            <a:r>
              <a:rPr lang="et-EE" sz="2200" dirty="0"/>
              <a:t> OÜ müügiinsener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200" dirty="0"/>
              <a:t>Oliver Väärtnõu – AS Cybernetica juhatuse esimees</a:t>
            </a:r>
          </a:p>
        </p:txBody>
      </p:sp>
    </p:spTree>
    <p:extLst>
      <p:ext uri="{BB962C8B-B14F-4D97-AF65-F5344CB8AC3E}">
        <p14:creationId xmlns:p14="http://schemas.microsoft.com/office/powerpoint/2010/main" val="9817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BA80D61-1AB3-EFFE-F132-47F0D727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Kontaktid ja info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36422F0-39E9-CBBA-5909-5A8A22F9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/>
              <a:t>ETAGi teadustaristu veebileht: </a:t>
            </a:r>
            <a:r>
              <a:rPr lang="et-EE">
                <a:hlinkClick r:id="rId2"/>
              </a:rPr>
              <a:t>https://etag.ee/rahastamine/infrastruktuuritoetused/teadustaristu-teekaart/</a:t>
            </a:r>
            <a:r>
              <a:rPr lang="et-EE"/>
              <a:t> </a:t>
            </a:r>
          </a:p>
          <a:p>
            <a:endParaRPr lang="et-EE"/>
          </a:p>
          <a:p>
            <a:pPr marL="0" indent="0">
              <a:buNone/>
            </a:pPr>
            <a:r>
              <a:rPr lang="et-EE"/>
              <a:t>Kontaktid:</a:t>
            </a:r>
          </a:p>
          <a:p>
            <a:pPr marL="0" indent="0">
              <a:buNone/>
            </a:pPr>
            <a:r>
              <a:rPr lang="et-EE"/>
              <a:t>Priit Tamm					Sigrid Soomer</a:t>
            </a:r>
          </a:p>
          <a:p>
            <a:pPr marL="0" indent="0">
              <a:buNone/>
            </a:pPr>
            <a:r>
              <a:rPr lang="et-EE"/>
              <a:t>Teadustaristu valdkonna juht		Teadustaristu koordinaator</a:t>
            </a:r>
          </a:p>
          <a:p>
            <a:pPr marL="0" indent="0">
              <a:buNone/>
            </a:pPr>
            <a:r>
              <a:rPr lang="et-EE"/>
              <a:t>+372 50 16624				+372 555 74443</a:t>
            </a:r>
          </a:p>
          <a:p>
            <a:pPr marL="0" indent="0">
              <a:buNone/>
            </a:pPr>
            <a:r>
              <a:rPr lang="et-EE">
                <a:hlinkClick r:id="rId3"/>
              </a:rPr>
              <a:t>priit.tamm@etag.ee</a:t>
            </a:r>
            <a:r>
              <a:rPr lang="et-EE"/>
              <a:t>			</a:t>
            </a:r>
            <a:r>
              <a:rPr lang="et-EE">
                <a:hlinkClick r:id="rId4"/>
              </a:rPr>
              <a:t>sigrid.soomer@etag.ee</a:t>
            </a:r>
            <a:r>
              <a:rPr lang="et-EE"/>
              <a:t> </a:t>
            </a:r>
          </a:p>
          <a:p>
            <a:pPr marL="0" indent="0">
              <a:buNone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9256539"/>
      </p:ext>
    </p:extLst>
  </p:cSld>
  <p:clrMapOvr>
    <a:masterClrMapping/>
  </p:clrMapOvr>
</p:sld>
</file>

<file path=ppt/theme/theme1.xml><?xml version="1.0" encoding="utf-8"?>
<a:theme xmlns:a="http://schemas.openxmlformats.org/drawingml/2006/main" name="ETAg ">
  <a:themeElements>
    <a:clrScheme name="Kohandatud 2">
      <a:dk1>
        <a:srgbClr val="6638B6"/>
      </a:dk1>
      <a:lt1>
        <a:srgbClr val="FFFFFF"/>
      </a:lt1>
      <a:dk2>
        <a:srgbClr val="000000"/>
      </a:dk2>
      <a:lt2>
        <a:srgbClr val="FFFFFF"/>
      </a:lt2>
      <a:accent1>
        <a:srgbClr val="6638B6"/>
      </a:accent1>
      <a:accent2>
        <a:srgbClr val="000000"/>
      </a:accent2>
      <a:accent3>
        <a:srgbClr val="8560C5"/>
      </a:accent3>
      <a:accent4>
        <a:srgbClr val="333333"/>
      </a:accent4>
      <a:accent5>
        <a:srgbClr val="B29BDB"/>
      </a:accent5>
      <a:accent6>
        <a:srgbClr val="808080"/>
      </a:accent6>
      <a:hlink>
        <a:srgbClr val="6638B6"/>
      </a:hlink>
      <a:folHlink>
        <a:srgbClr val="B29B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itsukla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TAG-1920px-presentation-base_22.12.17-template-logoga.ppx">
  <a:themeElements>
    <a:clrScheme name="Custom 6">
      <a:dk1>
        <a:sysClr val="windowText" lastClr="000000"/>
      </a:dk1>
      <a:lt1>
        <a:sysClr val="window" lastClr="FFFFFF"/>
      </a:lt1>
      <a:dk2>
        <a:srgbClr val="593788"/>
      </a:dk2>
      <a:lt2>
        <a:srgbClr val="EEECE1"/>
      </a:lt2>
      <a:accent1>
        <a:srgbClr val="462475"/>
      </a:accent1>
      <a:accent2>
        <a:srgbClr val="6F559A"/>
      </a:accent2>
      <a:accent3>
        <a:srgbClr val="9978C8"/>
      </a:accent3>
      <a:accent4>
        <a:srgbClr val="64A780"/>
      </a:accent4>
      <a:accent5>
        <a:srgbClr val="92C5A1"/>
      </a:accent5>
      <a:accent6>
        <a:srgbClr val="8480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1800" dirty="0">
            <a:solidFill>
              <a:srgbClr val="6638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lus1" id="{EF33E49D-F19B-4574-9E7E-2F1B7FE0B992}" vid="{EFDEEF0D-DCC2-423A-B766-F71EBEE27F8E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38689FD6D24681817AE33F33275C" ma:contentTypeVersion="4" ma:contentTypeDescription="Create a new document." ma:contentTypeScope="" ma:versionID="aaa6145886b5177e7440c879e9d14123">
  <xsd:schema xmlns:xsd="http://www.w3.org/2001/XMLSchema" xmlns:xs="http://www.w3.org/2001/XMLSchema" xmlns:p="http://schemas.microsoft.com/office/2006/metadata/properties" xmlns:ns2="9f2a48c9-29d4-40b1-8e70-83aaae18cb70" targetNamespace="http://schemas.microsoft.com/office/2006/metadata/properties" ma:root="true" ma:fieldsID="84b6431764b8fc54c71586c2f03033ef" ns2:_="">
    <xsd:import namespace="9f2a48c9-29d4-40b1-8e70-83aaae18c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a48c9-29d4-40b1-8e70-83aaae18c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39E11-9979-45C6-A3C7-22A63A80D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a48c9-29d4-40b1-8e70-83aaae18c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AD184B-C801-4B70-83D7-799CD68D6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C9EE8-91A8-4331-99B4-18635AA055A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Words>613</Words>
  <Application>Microsoft Office PowerPoint</Application>
  <PresentationFormat>Laiekraan</PresentationFormat>
  <Paragraphs>74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ETAg </vt:lpstr>
      <vt:lpstr>1_Custom Design</vt:lpstr>
      <vt:lpstr>ETAG-1920px-presentation-base_22.12.17-template-logoga.ppx</vt:lpstr>
      <vt:lpstr>Eesti teadustaristu teekaardi uuendamine  </vt:lpstr>
      <vt:lpstr>Infotunni kava</vt:lpstr>
      <vt:lpstr>Teekaardi eesmärk  (HTM määrus oktoober 2023, https://www.riigiteataja.ee/akt/104102023006)</vt:lpstr>
      <vt:lpstr>PowerPointi esitlus</vt:lpstr>
      <vt:lpstr>I etapp (Teekaart 2019 tegevusaruanded)</vt:lpstr>
      <vt:lpstr>II etapp (Teekaart 2024 nimekirja kandideerimine)</vt:lpstr>
      <vt:lpstr>Teadustaristu 2024 komisjon</vt:lpstr>
      <vt:lpstr>Kontaktid ja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Priit Tamm ETAG</cp:lastModifiedBy>
  <cp:revision>158</cp:revision>
  <cp:lastPrinted>2022-09-23T05:05:00Z</cp:lastPrinted>
  <dcterms:created xsi:type="dcterms:W3CDTF">2022-03-02T09:21:52Z</dcterms:created>
  <dcterms:modified xsi:type="dcterms:W3CDTF">2024-02-01T14:15:03Z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0x010100DDD538689FD6D24681817AE33F33275C</vt:lpwstr>
  </property>
</Properties>
</file>