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75" r:id="rId7"/>
    <p:sldId id="259" r:id="rId8"/>
    <p:sldId id="273" r:id="rId9"/>
    <p:sldId id="276" r:id="rId10"/>
    <p:sldId id="278" r:id="rId11"/>
    <p:sldId id="277" r:id="rId12"/>
    <p:sldId id="261" r:id="rId13"/>
    <p:sldId id="285" r:id="rId14"/>
    <p:sldId id="286" r:id="rId15"/>
    <p:sldId id="281" r:id="rId16"/>
    <p:sldId id="279" r:id="rId17"/>
    <p:sldId id="280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C9B178-F228-4EEE-16AF-1EA508BE0772}" name="Elli Marie Tragel" initials="EMT" userId="S::ellimarie.tragel@etag.ee::6317e5e1-163f-404f-9635-1a6ff44aaf8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3164AA-7BF0-4136-866C-9A93693D33E8}" v="85" dt="2024-03-04T09:34:20.001"/>
    <p1510:client id="{5874B5F1-CB72-4F8F-8AAD-891054ECAF1B}" v="462" dt="2024-03-04T14:08:09.006"/>
    <p1510:client id="{812ED63C-6B9C-4CF3-871A-9B0B43428CDE}" v="2" dt="2024-03-04T10:26:14.710"/>
    <p1510:client id="{DDF6661C-4F2C-4DB1-8687-A89E2705BDB8}" v="40" dt="2024-03-04T09:03:21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056128F3-BD04-4CFC-B182-EA3F9D61C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1DEBADB8-CAD2-4E70-BDAE-DCEF611B6A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ECB9-1587-4FBB-974D-C8B3C0CA628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90C3E150-235D-4B7C-90F1-43B236CE5D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B1C4FDD-84FB-41D2-93DC-C51FAD2845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F413E-1A61-480A-84C5-DC9A89285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608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4C01A-D788-4923-A4D6-F6BF7A5B072D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EFAD-6C77-4B57-858D-B1ABC7D3A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58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t-EE" sz="1200" b="0"/>
              <a:t>* Hilisema kui 1.01. alguse puhul grandi lõpptähtaeg ei pikene.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t-EE" sz="1200" b="0"/>
              <a:t>** Mõjuvatel põhjustel võib taotleda erandit osakoormusega (min 0,2) asutuses töötades projekti juhtimiseks.</a:t>
            </a:r>
          </a:p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0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t-EE" sz="1200" b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3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t-EE" sz="1200" b="0"/>
              <a:t>Töötasu suuruse määrab asutus.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t-EE" sz="1200" b="0"/>
              <a:t>Kulude kasutamise ja arveldamise korraldab asutus.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83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/>
              <a:t>Stardi- ja rühmagrandi puhul saab selles voorus valida kahe fikseeritud grandimahu vahel. Grandimahtude suurused vastavad eelmise vooru II ja IV grandimahtudele.</a:t>
            </a:r>
          </a:p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737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t-EE" sz="1200" b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31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t-EE" sz="1200" b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8EFAD-6C77-4B57-858D-B1ABC7D3A00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1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lt 7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49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2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isu kohatäide 2">
            <a:extLst>
              <a:ext uri="{FF2B5EF4-FFF2-40B4-BE49-F238E27FC236}">
                <a16:creationId xmlns:a16="http://schemas.microsoft.com/office/drawing/2014/main" id="{B9214274-5EED-4731-BAE8-5DBFE5E775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00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pilt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-1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9DA752A-A2B0-4B34-8538-E1331A68952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1943100"/>
            <a:ext cx="4116265" cy="391795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isu kohatäide 2">
            <a:extLst>
              <a:ext uri="{FF2B5EF4-FFF2-40B4-BE49-F238E27FC236}">
                <a16:creationId xmlns:a16="http://schemas.microsoft.com/office/drawing/2014/main" id="{4CDB810C-5431-4EC0-94A7-44BF7C4392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125" y="1943100"/>
            <a:ext cx="6161088" cy="391795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56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err="1"/>
              <a:t>Lisage</a:t>
            </a:r>
            <a:r>
              <a:rPr lang="en-GB"/>
              <a:t> </a:t>
            </a:r>
            <a:r>
              <a:rPr lang="en-GB" err="1"/>
              <a:t>tekst</a:t>
            </a:r>
            <a:endParaRPr lang="et-EE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7" name="Sisu kohatäide 4">
            <a:extLst>
              <a:ext uri="{FF2B5EF4-FFF2-40B4-BE49-F238E27FC236}">
                <a16:creationId xmlns:a16="http://schemas.microsoft.com/office/drawing/2014/main" id="{85E3949B-815C-442E-AA24-A14C20540DF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8" name="Sisu kohatäide 4">
            <a:extLst>
              <a:ext uri="{FF2B5EF4-FFF2-40B4-BE49-F238E27FC236}">
                <a16:creationId xmlns:a16="http://schemas.microsoft.com/office/drawing/2014/main" id="{552C31B5-F62A-4EDD-BAD6-9FE40984414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833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lti tu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B86A41-2FFF-4897-8D24-8A91F2B3823B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82002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9" name="Pilt 8">
            <a:extLst>
              <a:ext uri="{FF2B5EF4-FFF2-40B4-BE49-F238E27FC236}">
                <a16:creationId xmlns:a16="http://schemas.microsoft.com/office/drawing/2014/main" id="{DFA82078-C1B9-47D5-96B6-A7114D83D2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0AB34D0-B3A1-4A8A-8FE8-F7659C6C59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873750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err="1"/>
              <a:t>Lisage</a:t>
            </a:r>
            <a:r>
              <a:rPr lang="en-GB"/>
              <a:t> </a:t>
            </a:r>
            <a:r>
              <a:rPr lang="en-GB" err="1"/>
              <a:t>tekst</a:t>
            </a:r>
            <a:endParaRPr lang="et-EE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1" name="Teksti kohatäide 2">
            <a:extLst>
              <a:ext uri="{FF2B5EF4-FFF2-40B4-BE49-F238E27FC236}">
                <a16:creationId xmlns:a16="http://schemas.microsoft.com/office/drawing/2014/main" id="{23B01275-57FD-4A23-9152-1592042608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3667" y="5867712"/>
            <a:ext cx="5180013" cy="5222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err="1"/>
              <a:t>Lisage</a:t>
            </a:r>
            <a:r>
              <a:rPr lang="en-GB"/>
              <a:t> </a:t>
            </a:r>
            <a:r>
              <a:rPr lang="en-GB" err="1"/>
              <a:t>tekst</a:t>
            </a:r>
            <a:endParaRPr lang="et-EE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0" name="Sisu kohatäide 4">
            <a:extLst>
              <a:ext uri="{FF2B5EF4-FFF2-40B4-BE49-F238E27FC236}">
                <a16:creationId xmlns:a16="http://schemas.microsoft.com/office/drawing/2014/main" id="{9E68A62E-51C9-40EB-A1A0-552142AE959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73667" y="1942856"/>
            <a:ext cx="5180013" cy="3794125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2" name="Sisu kohatäide 4">
            <a:extLst>
              <a:ext uri="{FF2B5EF4-FFF2-40B4-BE49-F238E27FC236}">
                <a16:creationId xmlns:a16="http://schemas.microsoft.com/office/drawing/2014/main" id="{A46574CF-F450-4BAC-B71D-A2EAF3F6820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199" y="1942855"/>
            <a:ext cx="5180013" cy="3794125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68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lti/joonist j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isu kohatäide 3">
            <a:extLst>
              <a:ext uri="{FF2B5EF4-FFF2-40B4-BE49-F238E27FC236}">
                <a16:creationId xmlns:a16="http://schemas.microsoft.com/office/drawing/2014/main" id="{8553F907-BE94-4425-B378-00EF85BA1CD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0"/>
            <a:ext cx="6096000" cy="342900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5" name="Sisu kohatäide 3">
            <a:extLst>
              <a:ext uri="{FF2B5EF4-FFF2-40B4-BE49-F238E27FC236}">
                <a16:creationId xmlns:a16="http://schemas.microsoft.com/office/drawing/2014/main" id="{E42083A8-95B8-42E2-805F-CCE365EF0E6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6" name="Sisu kohatäide 3">
            <a:extLst>
              <a:ext uri="{FF2B5EF4-FFF2-40B4-BE49-F238E27FC236}">
                <a16:creationId xmlns:a16="http://schemas.microsoft.com/office/drawing/2014/main" id="{F6E9E510-B05B-4D40-808B-5EA7CA34BAE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3429000"/>
            <a:ext cx="6096000" cy="3429000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17" name="Sisu kohatäide 3">
            <a:extLst>
              <a:ext uri="{FF2B5EF4-FFF2-40B4-BE49-F238E27FC236}">
                <a16:creationId xmlns:a16="http://schemas.microsoft.com/office/drawing/2014/main" id="{C7CB8FA2-06DD-415F-9906-6ED10EDC791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096000" y="3429000"/>
            <a:ext cx="6096000" cy="3429000"/>
          </a:xfrm>
          <a:noFill/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23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pi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28A99FC-17D3-43B0-9C0A-F8F6A7B58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773430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11" name="Pilt 10">
            <a:extLst>
              <a:ext uri="{FF2B5EF4-FFF2-40B4-BE49-F238E27FC236}">
                <a16:creationId xmlns:a16="http://schemas.microsoft.com/office/drawing/2014/main" id="{AF70A102-6DDE-4480-8A6C-124FC809D0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20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4DD-8543-46FA-98EC-2688834A13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9DF9E-0EDF-41C2-9A64-C47ED6951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lt 7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86EB4E15-6716-4608-9CDD-3C29FF655B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4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2" y="0"/>
            <a:ext cx="811823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lt 6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3">
            <a:extLst>
              <a:ext uri="{FF2B5EF4-FFF2-40B4-BE49-F238E27FC236}">
                <a16:creationId xmlns:a16="http://schemas.microsoft.com/office/drawing/2014/main" id="{35380A04-F7E3-4519-AD4C-5E1425B17923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tekst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FE34-CECB-4F19-9C31-18A466EEB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111" y="0"/>
            <a:ext cx="8135815" cy="1768275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0364-4435-4352-A6D1-142D6189B7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112" y="2017835"/>
            <a:ext cx="10490688" cy="415912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lt 6">
            <a:extLst>
              <a:ext uri="{FF2B5EF4-FFF2-40B4-BE49-F238E27FC236}">
                <a16:creationId xmlns:a16="http://schemas.microsoft.com/office/drawing/2014/main" id="{A76E22C1-CDD9-45C8-A5C2-66F8AD2084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4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188AD-F07D-4AB2-8A94-F0E2D3EBB2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23413"/>
            <a:ext cx="5181600" cy="39557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086562F-AB3F-46FF-8F9F-1117E969EC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8090388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9" name="Pilt 8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07341EE1-3AC7-4544-B29E-EDF47DCF3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istkülik 5">
            <a:extLst>
              <a:ext uri="{FF2B5EF4-FFF2-40B4-BE49-F238E27FC236}">
                <a16:creationId xmlns:a16="http://schemas.microsoft.com/office/drawing/2014/main" id="{F343B94A-FA31-419C-86D9-7226C86B2018}"/>
              </a:ext>
            </a:extLst>
          </p:cNvPr>
          <p:cNvSpPr/>
          <p:nvPr userDrawn="1"/>
        </p:nvSpPr>
        <p:spPr>
          <a:xfrm>
            <a:off x="0" y="0"/>
            <a:ext cx="12192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79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tekstikasti tume mustrig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CCBFF-728D-45F3-BBEB-078527BEECC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504563-DD08-41DB-9E1E-46D34567C5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0"/>
            <a:ext cx="8100646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10" name="Pilt 9">
            <a:extLst>
              <a:ext uri="{FF2B5EF4-FFF2-40B4-BE49-F238E27FC236}">
                <a16:creationId xmlns:a16="http://schemas.microsoft.com/office/drawing/2014/main" id="{215657BB-D60D-4A92-8D31-B84ED99FBB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60000" y="468000"/>
            <a:ext cx="2606353" cy="815842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87F3EBF-F9D3-468D-942B-DBFD8DA7C1F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172202" y="2023413"/>
            <a:ext cx="5181600" cy="395576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2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5493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asti he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8198D-3ABF-4207-9E61-9040ECB641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1997686"/>
            <a:ext cx="5157787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PEALKIRI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CD39-497E-4281-98B6-7AB29617F5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200" y="2821598"/>
            <a:ext cx="5157787" cy="3684588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60CFA0-FD7D-4DFF-8285-DE9C94DDFCB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0612" y="1997686"/>
            <a:ext cx="5183188" cy="8239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PEALKIRI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A81980-7CA7-40CC-9E8C-E2CC362D211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0612" y="2821598"/>
            <a:ext cx="5183188" cy="3684588"/>
          </a:xfrm>
        </p:spPr>
        <p:txBody>
          <a:bodyPr/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4EDB458-107A-4876-87BB-69FB81F7E1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-1"/>
            <a:ext cx="8200292" cy="1800000"/>
          </a:xfrm>
        </p:spPr>
        <p:txBody>
          <a:bodyPr/>
          <a:lstStyle>
            <a:lvl1pPr>
              <a:defRPr/>
            </a:lvl1pPr>
          </a:lstStyle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pic>
        <p:nvPicPr>
          <p:cNvPr id="11" name="Pilt 10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D9E63F43-5832-4BA0-99EC-2DFB8B195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0" y="468000"/>
            <a:ext cx="2606353" cy="81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B445C-DE68-4E0E-B816-49898BF4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err="1"/>
              <a:t>Klõpsake</a:t>
            </a:r>
            <a:r>
              <a:rPr lang="en-US"/>
              <a:t> </a:t>
            </a:r>
            <a:r>
              <a:rPr lang="en-US" err="1"/>
              <a:t>pealkirja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B24F0-4944-4A0A-B599-F0F8EB6D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Lisage</a:t>
            </a:r>
            <a:r>
              <a:rPr lang="en-US"/>
              <a:t> </a:t>
            </a:r>
            <a:r>
              <a:rPr lang="en-US" err="1"/>
              <a:t>tekst</a:t>
            </a:r>
            <a:r>
              <a:rPr lang="en-US"/>
              <a:t> </a:t>
            </a:r>
            <a:r>
              <a:rPr lang="en-US" err="1"/>
              <a:t>või</a:t>
            </a:r>
            <a:r>
              <a:rPr lang="en-US"/>
              <a:t> </a:t>
            </a:r>
            <a:r>
              <a:rPr lang="en-US" err="1"/>
              <a:t>valige</a:t>
            </a:r>
            <a:r>
              <a:rPr lang="en-US"/>
              <a:t> </a:t>
            </a:r>
            <a:r>
              <a:rPr lang="en-US" err="1"/>
              <a:t>ikoon</a:t>
            </a:r>
            <a:r>
              <a:rPr lang="en-US"/>
              <a:t> </a:t>
            </a:r>
            <a:r>
              <a:rPr lang="en-US" err="1"/>
              <a:t>pildi</a:t>
            </a:r>
            <a:r>
              <a:rPr lang="en-US"/>
              <a:t> </a:t>
            </a:r>
            <a:r>
              <a:rPr lang="en-US" err="1"/>
              <a:t>lisamiseks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8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60" r:id="rId4"/>
    <p:sldLayoutId id="2147483667" r:id="rId5"/>
    <p:sldLayoutId id="2147483652" r:id="rId6"/>
    <p:sldLayoutId id="2147483661" r:id="rId7"/>
    <p:sldLayoutId id="2147483668" r:id="rId8"/>
    <p:sldLayoutId id="2147483653" r:id="rId9"/>
    <p:sldLayoutId id="2147483662" r:id="rId10"/>
    <p:sldLayoutId id="2147483656" r:id="rId11"/>
    <p:sldLayoutId id="2147483663" r:id="rId12"/>
    <p:sldLayoutId id="2147483664" r:id="rId13"/>
    <p:sldLayoutId id="2147483665" r:id="rId14"/>
    <p:sldLayoutId id="2147483666" r:id="rId15"/>
    <p:sldLayoutId id="214748365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tag@etag.e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tag.ee/wp-content/uploads/2024/02/Eesti-Teadusagentuuri-AI-seisukoht-_-06022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etag.ee%2Fwp-content%2Fuploads%2F2024%2F02%2FEthics-and-data-in-PRG-and-PSG-application-forms-1.docx&amp;wdOrigin=BROWSELI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marten.juurik@etag.ee" TargetMode="External"/><Relationship Id="rId4" Type="http://schemas.openxmlformats.org/officeDocument/2006/relationships/hyperlink" Target="https://etag.ee/wp-content/uploads/2024/02/Eetika_Tabel_EST_2024-v2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tag.ee/wp-content/uploads/2024/02/Bilbliomeetrilise-taustainfo-kogumise-juhend-granditaotlejatele_2024.pdf" TargetMode="External"/><Relationship Id="rId2" Type="http://schemas.openxmlformats.org/officeDocument/2006/relationships/hyperlink" Target="https://etag.ee/rahastamine/uurimistoetused/personaalne-uurimistoetus/put-taotlusvoor-2024/grantide-kkk-2024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marten.juurik@etag.ee" TargetMode="External"/><Relationship Id="rId3" Type="http://schemas.openxmlformats.org/officeDocument/2006/relationships/hyperlink" Target="mailto:meeli.alber@etag.ee" TargetMode="External"/><Relationship Id="rId7" Type="http://schemas.openxmlformats.org/officeDocument/2006/relationships/hyperlink" Target="mailto:helen.post@etag.ee" TargetMode="External"/><Relationship Id="rId2" Type="http://schemas.openxmlformats.org/officeDocument/2006/relationships/hyperlink" Target="mailto:ade.kallas-kivi@etag.e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veli.laats@etag.ee" TargetMode="External"/><Relationship Id="rId5" Type="http://schemas.openxmlformats.org/officeDocument/2006/relationships/hyperlink" Target="mailto:hele.priimets@etag.ee" TargetMode="External"/><Relationship Id="rId4" Type="http://schemas.openxmlformats.org/officeDocument/2006/relationships/hyperlink" Target="mailto:raili.torga@etag.e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tag.ee/rahastamine/uurimistoetused/personaalne-uurimistoetus/put-taotlusvoor-2024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tag.ee/wp-content/uploads/2024/01/Lisa-5_PSG-ja-PRG-eelarvejuhend-20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FB393E18-448C-4B0B-9CD4-1F5CD580D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87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t-EE" b="1" err="1"/>
              <a:t>ETAG-i</a:t>
            </a:r>
            <a:r>
              <a:rPr lang="et-EE" b="1"/>
              <a:t> stardi- ja rühmagrantide taotlemine 2024. aastal</a:t>
            </a:r>
            <a:endParaRPr lang="en-GB"/>
          </a:p>
        </p:txBody>
      </p:sp>
      <p:sp>
        <p:nvSpPr>
          <p:cNvPr id="7" name="Alapealkiri 6">
            <a:extLst>
              <a:ext uri="{FF2B5EF4-FFF2-40B4-BE49-F238E27FC236}">
                <a16:creationId xmlns:a16="http://schemas.microsoft.com/office/drawing/2014/main" id="{773323BB-FD99-4FAD-8279-43691CAD3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309" y="5544050"/>
            <a:ext cx="9144000" cy="1655762"/>
          </a:xfrm>
        </p:spPr>
        <p:txBody>
          <a:bodyPr/>
          <a:lstStyle/>
          <a:p>
            <a:pPr algn="l"/>
            <a:r>
              <a:rPr lang="en-GB" err="1"/>
              <a:t>Riiklike</a:t>
            </a:r>
            <a:r>
              <a:rPr lang="en-GB"/>
              <a:t> </a:t>
            </a:r>
            <a:r>
              <a:rPr lang="en-GB" err="1"/>
              <a:t>uurimistoetuste</a:t>
            </a:r>
            <a:r>
              <a:rPr lang="en-GB"/>
              <a:t> </a:t>
            </a:r>
            <a:r>
              <a:rPr lang="en-GB" err="1"/>
              <a:t>valdkond</a:t>
            </a:r>
            <a:endParaRPr lang="en-GB"/>
          </a:p>
          <a:p>
            <a:pPr algn="l"/>
            <a:r>
              <a:rPr lang="en-GB"/>
              <a:t>05.03.202</a:t>
            </a:r>
            <a:r>
              <a:rPr lang="et-EE"/>
              <a:t>4</a:t>
            </a:r>
            <a:endParaRPr lang="en-GB"/>
          </a:p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2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t-EE" sz="4000" b="1">
                <a:solidFill>
                  <a:srgbClr val="7030A0"/>
                </a:solidFill>
              </a:rPr>
              <a:t>Taotlusvorm…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63" y="1390260"/>
            <a:ext cx="10823160" cy="506064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 sz="3100" dirty="0">
                <a:cs typeface="Calibri"/>
              </a:rPr>
              <a:t>Taotlusesse ei ole tehniliselt võimalik lisada veebilinke </a:t>
            </a:r>
            <a:r>
              <a:rPr lang="et-EE" sz="2200" dirty="0">
                <a:cs typeface="Calibri"/>
              </a:rPr>
              <a:t>(automaatkontroll!)</a:t>
            </a:r>
            <a:endParaRPr lang="et-EE" dirty="0">
              <a:cs typeface="Calibri"/>
            </a:endParaRPr>
          </a:p>
          <a:p>
            <a:r>
              <a:rPr lang="et-EE" dirty="0">
                <a:cs typeface="Calibri"/>
              </a:rPr>
              <a:t>Kui automaatkontroll tuvastab taotlusvormis </a:t>
            </a:r>
            <a:r>
              <a:rPr lang="et-EE" b="1" dirty="0">
                <a:cs typeface="Calibri"/>
              </a:rPr>
              <a:t>esinevad vead</a:t>
            </a:r>
            <a:r>
              <a:rPr lang="et-EE" dirty="0">
                <a:cs typeface="Calibri"/>
              </a:rPr>
              <a:t>, ei ole võimalik taotlust </a:t>
            </a:r>
            <a:r>
              <a:rPr lang="et-EE" b="1" dirty="0">
                <a:cs typeface="Calibri"/>
              </a:rPr>
              <a:t>ära kinnitada</a:t>
            </a:r>
            <a:r>
              <a:rPr lang="et-EE" dirty="0">
                <a:cs typeface="Calibri"/>
              </a:rPr>
              <a:t>. Puuduste/vigade nimekirja näeb "</a:t>
            </a:r>
            <a:r>
              <a:rPr lang="et-EE" b="1" dirty="0" err="1">
                <a:cs typeface="Calibri"/>
              </a:rPr>
              <a:t>Submit</a:t>
            </a:r>
            <a:r>
              <a:rPr lang="et-EE" dirty="0">
                <a:cs typeface="Calibri"/>
              </a:rPr>
              <a:t>" sakil.</a:t>
            </a:r>
            <a:endParaRPr lang="en-US" dirty="0">
              <a:cs typeface="Calibri"/>
            </a:endParaRPr>
          </a:p>
          <a:p>
            <a:r>
              <a:rPr lang="et-EE" dirty="0"/>
              <a:t>Teadusliku osa kirjeldusele võib lisada eraldi </a:t>
            </a:r>
            <a:r>
              <a:rPr lang="et-EE" b="1" dirty="0" err="1"/>
              <a:t>pdf</a:t>
            </a:r>
            <a:r>
              <a:rPr lang="et-EE" b="1" dirty="0"/>
              <a:t>-failidena </a:t>
            </a:r>
            <a:r>
              <a:rPr lang="et-EE" sz="2000" dirty="0"/>
              <a:t>(teisi vorminguid automaatkontroll ei aktsepteerigi)</a:t>
            </a:r>
            <a:r>
              <a:rPr lang="et-EE" dirty="0"/>
              <a:t> üksnes</a:t>
            </a:r>
            <a:endParaRPr lang="et-EE" dirty="0">
              <a:cs typeface="Calibri"/>
            </a:endParaRPr>
          </a:p>
          <a:p>
            <a:pPr lvl="1"/>
            <a:r>
              <a:rPr lang="et-EE" sz="2800" dirty="0"/>
              <a:t>Teadusliku osa viited</a:t>
            </a:r>
            <a:endParaRPr lang="et-EE" sz="2800" dirty="0">
              <a:cs typeface="Calibri"/>
            </a:endParaRPr>
          </a:p>
          <a:p>
            <a:pPr lvl="1"/>
            <a:r>
              <a:rPr lang="et-EE" sz="2800" dirty="0"/>
              <a:t>Tööplaani (nt Gantti tabelina) koos tegevuste (</a:t>
            </a:r>
            <a:r>
              <a:rPr lang="et-EE" sz="2800" dirty="0" err="1"/>
              <a:t>deliverables</a:t>
            </a:r>
            <a:r>
              <a:rPr lang="et-EE" sz="2800" dirty="0"/>
              <a:t>) ja vahe-eesmärkidega (</a:t>
            </a:r>
            <a:r>
              <a:rPr lang="et-EE" sz="2800" dirty="0" err="1"/>
              <a:t>milestones</a:t>
            </a:r>
            <a:r>
              <a:rPr lang="et-EE" sz="2800" dirty="0"/>
              <a:t>)</a:t>
            </a:r>
            <a:endParaRPr lang="et-EE" sz="2800" dirty="0">
              <a:cs typeface="Calibri"/>
            </a:endParaRPr>
          </a:p>
          <a:p>
            <a:pPr lvl="1"/>
            <a:r>
              <a:rPr lang="et-EE" sz="2800" dirty="0"/>
              <a:t>Riskide hindamise ja maandamise meetmed ning varuplaani (tabelina)</a:t>
            </a:r>
            <a:endParaRPr lang="et-EE" sz="2800" dirty="0">
              <a:cs typeface="Calibri"/>
            </a:endParaRPr>
          </a:p>
          <a:p>
            <a:pPr lvl="1"/>
            <a:r>
              <a:rPr lang="et-EE" sz="2800" dirty="0">
                <a:cs typeface="Calibri"/>
              </a:rPr>
              <a:t>Asjakohased, põhjenduse osa illustreerivad joonised, skeemid</a:t>
            </a:r>
            <a:endParaRPr lang="et-EE" sz="2800" dirty="0"/>
          </a:p>
          <a:p>
            <a:r>
              <a:rPr lang="et-EE" sz="2800" dirty="0"/>
              <a:t>Samuti ei ole lubatud lisada neisse failidesse täiendavat teksti, mis peaks kuuluma teadusliku põhjenduse ossa</a:t>
            </a:r>
            <a:endParaRPr lang="et-EE" sz="2800" dirty="0">
              <a:cs typeface="Calibri"/>
            </a:endParaRPr>
          </a:p>
          <a:p>
            <a:r>
              <a:rPr lang="et-EE" sz="2800" dirty="0"/>
              <a:t>Tähemärkide arv põhjenduse osas on</a:t>
            </a:r>
            <a:r>
              <a:rPr lang="et-EE" dirty="0"/>
              <a:t> </a:t>
            </a:r>
            <a:r>
              <a:rPr lang="et-EE" sz="2800" dirty="0"/>
              <a:t>24 </a:t>
            </a:r>
            <a:r>
              <a:rPr lang="et-EE" dirty="0"/>
              <a:t>000 (lisafailideta)</a:t>
            </a:r>
            <a:endParaRPr lang="et-E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707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lt 6" descr="Pilt, millel on kujutatud tekst, elektroonika, kuvatõmmis, tarkvara&#10;&#10;Kirjeldus on genereeritud automaatselt">
            <a:extLst>
              <a:ext uri="{FF2B5EF4-FFF2-40B4-BE49-F238E27FC236}">
                <a16:creationId xmlns:a16="http://schemas.microsoft.com/office/drawing/2014/main" id="{E21E23E8-0651-E4F6-076C-1BE967903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26"/>
            <a:ext cx="12192000" cy="6851949"/>
          </a:xfrm>
          <a:prstGeom prst="rect">
            <a:avLst/>
          </a:prstGeom>
        </p:spPr>
      </p:pic>
      <p:sp>
        <p:nvSpPr>
          <p:cNvPr id="10" name="Ristkülik 9">
            <a:extLst>
              <a:ext uri="{FF2B5EF4-FFF2-40B4-BE49-F238E27FC236}">
                <a16:creationId xmlns:a16="http://schemas.microsoft.com/office/drawing/2014/main" id="{FEAD6006-051E-D390-CE7D-6CE57417CC2A}"/>
              </a:ext>
            </a:extLst>
          </p:cNvPr>
          <p:cNvSpPr/>
          <p:nvPr/>
        </p:nvSpPr>
        <p:spPr>
          <a:xfrm>
            <a:off x="104775" y="4267199"/>
            <a:ext cx="12077700" cy="2600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A6EEE7-09BB-05D0-BD3B-825BFF5865BD}"/>
              </a:ext>
            </a:extLst>
          </p:cNvPr>
          <p:cNvSpPr txBox="1"/>
          <p:nvPr/>
        </p:nvSpPr>
        <p:spPr>
          <a:xfrm>
            <a:off x="3343275" y="381952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t-EE" b="1">
                <a:solidFill>
                  <a:srgbClr val="FF0000"/>
                </a:solidFill>
                <a:cs typeface="Calibri"/>
              </a:rPr>
              <a:t>Vigade/puuduste nimekiri</a:t>
            </a:r>
          </a:p>
        </p:txBody>
      </p:sp>
    </p:spTree>
    <p:extLst>
      <p:ext uri="{BB962C8B-B14F-4D97-AF65-F5344CB8AC3E}">
        <p14:creationId xmlns:p14="http://schemas.microsoft.com/office/powerpoint/2010/main" val="3579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E7FED8C1-B341-4701-9928-1B56A858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>
                <a:solidFill>
                  <a:srgbClr val="7030A0"/>
                </a:solidFill>
              </a:rPr>
              <a:t>Stardi- ja rühmagranditaotluste hindamine</a:t>
            </a:r>
            <a:endParaRPr lang="en-GB" b="1"/>
          </a:p>
        </p:txBody>
      </p:sp>
      <p:sp>
        <p:nvSpPr>
          <p:cNvPr id="4" name="Sisu kohatäide 4">
            <a:extLst>
              <a:ext uri="{FF2B5EF4-FFF2-40B4-BE49-F238E27FC236}">
                <a16:creationId xmlns:a16="http://schemas.microsoft.com/office/drawing/2014/main" id="{AEC37AA3-BD49-49D0-A4CD-D8EC05C26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800000"/>
            <a:ext cx="10490200" cy="415925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t-EE" sz="2800" dirty="0"/>
              <a:t>PSG ja PRG taotlusi hinnatakse </a:t>
            </a:r>
            <a:r>
              <a:rPr lang="et-EE" u="sng" dirty="0"/>
              <a:t>rahvusvahelistes</a:t>
            </a:r>
            <a:r>
              <a:rPr lang="et-EE" sz="2800" dirty="0"/>
              <a:t> eksperdikomisjonides </a:t>
            </a:r>
            <a:r>
              <a:rPr lang="et-EE" sz="2400" dirty="0"/>
              <a:t>(</a:t>
            </a:r>
            <a:r>
              <a:rPr lang="et-EE" sz="2400" dirty="0">
                <a:solidFill>
                  <a:prstClr val="black"/>
                </a:solidFill>
                <a:latin typeface="Calibri" panose="020F0502020204030204"/>
              </a:rPr>
              <a:t>7 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valdkonnas</a:t>
            </a:r>
            <a:r>
              <a:rPr lang="et-EE" sz="2400" dirty="0">
                <a:solidFill>
                  <a:prstClr val="black"/>
                </a:solidFill>
                <a:latin typeface="Calibri" panose="020F0502020204030204"/>
              </a:rPr>
              <a:t> kokku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17 komisjoni, </a:t>
            </a:r>
            <a:r>
              <a:rPr lang="et-EE" sz="2400" dirty="0"/>
              <a:t>vt loetelu </a:t>
            </a:r>
            <a:r>
              <a:rPr lang="et-EE" sz="2400" dirty="0" err="1"/>
              <a:t>ETAG-i</a:t>
            </a:r>
            <a:r>
              <a:rPr lang="et-EE" sz="2400" dirty="0"/>
              <a:t> kodulehel, samas kohas ka komisjoni valimist abistavad märksõnad.)</a:t>
            </a:r>
            <a:endParaRPr lang="et-EE" dirty="0"/>
          </a:p>
          <a:p>
            <a:r>
              <a:rPr lang="et-EE" sz="2800" dirty="0"/>
              <a:t>Esialgse lõpphinnangu saavad taotlejad hiljemalt juuli alguses.</a:t>
            </a:r>
            <a:r>
              <a:rPr lang="et-EE" dirty="0"/>
              <a:t> </a:t>
            </a:r>
            <a:endParaRPr lang="et-EE" sz="2800">
              <a:cs typeface="Calibri"/>
            </a:endParaRPr>
          </a:p>
          <a:p>
            <a:r>
              <a:rPr lang="et-EE" sz="2800" dirty="0"/>
              <a:t>Esialgse lõpphinnangu kohta saavad taotlejad koos asutusega esitada vastuväiteid </a:t>
            </a:r>
            <a:r>
              <a:rPr lang="et-EE" sz="2400" dirty="0"/>
              <a:t>(nn ärakuulamismenetlus – tähtaeg 12. august, </a:t>
            </a:r>
            <a:r>
              <a:rPr lang="et-EE" sz="2400" u="sng" dirty="0"/>
              <a:t>asutuse kinnitusega</a:t>
            </a:r>
            <a:r>
              <a:rPr lang="et-EE" sz="2400" dirty="0"/>
              <a:t> aadressile </a:t>
            </a:r>
            <a:r>
              <a:rPr lang="et-EE" sz="2400" dirty="0">
                <a:hlinkClick r:id="rId2"/>
              </a:rPr>
              <a:t>etag@etag.ee</a:t>
            </a:r>
            <a:r>
              <a:rPr lang="et-EE" sz="2400" dirty="0"/>
              <a:t>).</a:t>
            </a:r>
          </a:p>
          <a:p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Hindamisnõukogu kinnitab iga eksperdikomisjoni kaupa lõplikud pingeread.</a:t>
            </a:r>
            <a:endParaRPr lang="et-EE" sz="2800" dirty="0">
              <a:solidFill>
                <a:prstClr val="black"/>
              </a:solidFill>
            </a:endParaRPr>
          </a:p>
          <a:p>
            <a:r>
              <a:rPr lang="et-EE" sz="2800" dirty="0"/>
              <a:t>Hindamisnõukogu otsustab, missugused taotlused suunatakse teaduseetika ja andmehalduse eksperdikomisjoni, arvestades rahastuse mahtu ning taotluse kohta pingereas.</a:t>
            </a:r>
          </a:p>
          <a:p>
            <a:r>
              <a:rPr lang="et-EE" sz="2800" dirty="0"/>
              <a:t>Pärast taotluste hindamist (</a:t>
            </a:r>
            <a:r>
              <a:rPr lang="et-EE" sz="2800" i="1" dirty="0"/>
              <a:t>sobiv </a:t>
            </a:r>
            <a:r>
              <a:rPr lang="et-EE" sz="2800" dirty="0"/>
              <a:t>või </a:t>
            </a:r>
            <a:r>
              <a:rPr lang="et-EE" sz="2800" i="1" dirty="0"/>
              <a:t>sobiv tingimusega</a:t>
            </a:r>
            <a:r>
              <a:rPr lang="et-EE" sz="2800" dirty="0"/>
              <a:t>) teaduseetika ja andmehalduse eksperdikomisjonis teeb HN rahastusettepanekud.</a:t>
            </a:r>
            <a:r>
              <a:rPr lang="et-EE" dirty="0"/>
              <a:t> </a:t>
            </a:r>
            <a:endParaRPr lang="et-E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58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Mis on veel uus?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320" y="2017835"/>
            <a:ext cx="11180800" cy="453293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t-EE"/>
          </a:p>
          <a:p>
            <a:r>
              <a:rPr lang="et-EE" sz="2800" dirty="0"/>
              <a:t>Taotluse koostamisel ei ole keelatud kasutada generatiivse tehisintellekti tööriistu, kuid nende kasutus peab olema läbipaistev.</a:t>
            </a:r>
            <a:r>
              <a:rPr lang="et-EE" dirty="0"/>
              <a:t> </a:t>
            </a:r>
            <a:r>
              <a:rPr lang="et-EE" sz="2000" dirty="0"/>
              <a:t>(</a:t>
            </a:r>
            <a:r>
              <a:rPr lang="et-EE" sz="2000" dirty="0" err="1"/>
              <a:t>ETAGi</a:t>
            </a:r>
            <a:r>
              <a:rPr lang="et-EE" sz="2000" dirty="0"/>
              <a:t> seisukohaga saab tutvuda: "</a:t>
            </a:r>
            <a:r>
              <a:rPr lang="et-EE" sz="20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Eesti Teadusagentuuri seisukoht suurte keelemudelite kasutamise osas teadusraha jagamisel</a:t>
            </a:r>
            <a:r>
              <a:rPr lang="et-EE" sz="2000" dirty="0"/>
              <a:t>") </a:t>
            </a:r>
            <a:endParaRPr lang="et-EE" sz="2000" dirty="0">
              <a:cs typeface="Calibri"/>
            </a:endParaRPr>
          </a:p>
          <a:p>
            <a:r>
              <a:rPr lang="et-EE" sz="2800" dirty="0"/>
              <a:t>Muudatused taotlusvormi sakil “Eetika”: teaduseetika ja andmehalduse osas muudetud küsimuste ja selgituste sõnastust. Eetiliste teemade kontrollnimekirja on lisandunud tehisintellekti teema, vastava osaga on täiendatud ka juhendmaterjali.</a:t>
            </a:r>
            <a:endParaRPr lang="et-EE" sz="2800" dirty="0">
              <a:cs typeface="Calibri"/>
            </a:endParaRPr>
          </a:p>
          <a:p>
            <a:r>
              <a:rPr lang="et-EE" dirty="0">
                <a:cs typeface="Calibri"/>
              </a:rPr>
              <a:t>Koostöö Venemaa ja Valgevenega ei ole abikõlbulik.</a:t>
            </a:r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90649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Eetika sakk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87" y="2017835"/>
            <a:ext cx="11547963" cy="46068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>
                <a:solidFill>
                  <a:prstClr val="black"/>
                </a:solidFill>
                <a:latin typeface="Calibri" panose="020F0502020204030204"/>
                <a:cs typeface="Calibri"/>
              </a:rPr>
              <a:t>Taotlusvormis teaduseetika ja -andmete sakk: </a:t>
            </a:r>
            <a:r>
              <a:rPr lang="et-EE">
                <a:solidFill>
                  <a:schemeClr val="bg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Ethics-and-data-in-PRG-and-PSG-application-forms-1.docx (live.com)</a:t>
            </a:r>
            <a:endParaRPr lang="et-EE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r>
              <a:rPr lang="et-EE">
                <a:solidFill>
                  <a:prstClr val="black"/>
                </a:solidFill>
                <a:cs typeface="Calibri"/>
              </a:rPr>
              <a:t>Abimaterjal küsimustele vastamiseks </a:t>
            </a:r>
            <a:r>
              <a:rPr lang="et-EE" err="1">
                <a:solidFill>
                  <a:prstClr val="black"/>
                </a:solidFill>
                <a:cs typeface="Calibri"/>
              </a:rPr>
              <a:t>ETAG-i</a:t>
            </a:r>
            <a:r>
              <a:rPr lang="et-EE">
                <a:solidFill>
                  <a:prstClr val="black"/>
                </a:solidFill>
                <a:cs typeface="Calibri"/>
              </a:rPr>
              <a:t> kodulehel:</a:t>
            </a:r>
            <a:endParaRPr lang="en-US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t-EE">
                <a:solidFill>
                  <a:srgbClr val="FFFFFF"/>
                </a:solidFill>
                <a:cs typeface="Calibri"/>
                <a:hlinkClick r:id="rId4"/>
              </a:rPr>
              <a:t>https://etag.ee/wp-content/uploads/2024/02/Eetika_Tabel_EST_2024-v2.pdf</a:t>
            </a:r>
            <a:r>
              <a:rPr lang="et-EE">
                <a:solidFill>
                  <a:prstClr val="black"/>
                </a:solidFill>
                <a:cs typeface="Calibri"/>
              </a:rPr>
              <a:t> </a:t>
            </a:r>
            <a:endParaRPr lang="fi-FI">
              <a:solidFill>
                <a:prstClr val="black"/>
              </a:solidFill>
              <a:cs typeface="Calibri" panose="020F0502020204030204"/>
            </a:endParaRPr>
          </a:p>
          <a:p>
            <a:endParaRPr lang="en-GB">
              <a:cs typeface="Calibri" panose="020F0502020204030204"/>
            </a:endParaRPr>
          </a:p>
          <a:p>
            <a:pPr marL="0" indent="0">
              <a:buNone/>
            </a:pPr>
            <a:r>
              <a:rPr lang="et-EE" sz="3200" u="sng">
                <a:cs typeface="Calibri" panose="020F0502020204030204"/>
              </a:rPr>
              <a:t>Teaduseetika ja –andmetega seotud küsimustele vastab</a:t>
            </a:r>
            <a:r>
              <a:rPr lang="et-EE" sz="3200">
                <a:cs typeface="Calibri" panose="020F0502020204030204"/>
              </a:rPr>
              <a:t> </a:t>
            </a:r>
            <a:endParaRPr lang="en-GB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fi-FI" b="1">
                <a:solidFill>
                  <a:schemeClr val="accent1"/>
                </a:solidFill>
                <a:cs typeface="Calibri" panose="020F0502020204030204"/>
              </a:rPr>
              <a:t>Marten </a:t>
            </a:r>
            <a:r>
              <a:rPr lang="fi-FI" b="1" err="1">
                <a:solidFill>
                  <a:schemeClr val="accent1"/>
                </a:solidFill>
                <a:cs typeface="Calibri" panose="020F0502020204030204"/>
              </a:rPr>
              <a:t>Juurik</a:t>
            </a:r>
            <a:r>
              <a:rPr lang="et-EE" b="1">
                <a:cs typeface="Calibri" panose="020F0502020204030204"/>
              </a:rPr>
              <a:t>, </a:t>
            </a:r>
            <a:r>
              <a:rPr lang="fi-FI" b="1" err="1">
                <a:cs typeface="Calibri" panose="020F0502020204030204"/>
              </a:rPr>
              <a:t>teaduseetika</a:t>
            </a:r>
            <a:r>
              <a:rPr lang="fi-FI" b="1">
                <a:cs typeface="Calibri" panose="020F0502020204030204"/>
              </a:rPr>
              <a:t> </a:t>
            </a:r>
            <a:r>
              <a:rPr lang="fi-FI" b="1" err="1">
                <a:cs typeface="Calibri" panose="020F0502020204030204"/>
              </a:rPr>
              <a:t>valdkonna</a:t>
            </a:r>
            <a:r>
              <a:rPr lang="fi-FI" b="1">
                <a:cs typeface="Calibri" panose="020F0502020204030204"/>
              </a:rPr>
              <a:t> </a:t>
            </a:r>
            <a:r>
              <a:rPr lang="fi-FI" b="1" err="1">
                <a:cs typeface="Calibri" panose="020F0502020204030204"/>
              </a:rPr>
              <a:t>juht</a:t>
            </a:r>
            <a:endParaRPr lang="en-GB" err="1">
              <a:cs typeface="Calibri" panose="020F0502020204030204"/>
            </a:endParaRPr>
          </a:p>
          <a:p>
            <a:pPr marL="0" indent="0">
              <a:buNone/>
            </a:pPr>
            <a:r>
              <a:rPr lang="et-EE" b="1">
                <a:cs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marten.juurik@etag.ee</a:t>
            </a:r>
            <a:r>
              <a:rPr lang="et-EE" b="1">
                <a:cs typeface="Calibri" panose="020F0502020204030204"/>
              </a:rPr>
              <a:t>, </a:t>
            </a:r>
            <a:r>
              <a:rPr lang="fi-FI" b="1">
                <a:cs typeface="Calibri" panose="020F0502020204030204"/>
              </a:rPr>
              <a:t>731 7381</a:t>
            </a:r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35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E7FED8C1-B341-4701-9928-1B56A858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>
                <a:solidFill>
                  <a:srgbClr val="7030A0"/>
                </a:solidFill>
              </a:rPr>
              <a:t>Taotleja meelespea</a:t>
            </a:r>
            <a:endParaRPr lang="en-GB" b="1"/>
          </a:p>
        </p:txBody>
      </p:sp>
      <p:sp>
        <p:nvSpPr>
          <p:cNvPr id="4" name="Sisu kohatäide 4">
            <a:extLst>
              <a:ext uri="{FF2B5EF4-FFF2-40B4-BE49-F238E27FC236}">
                <a16:creationId xmlns:a16="http://schemas.microsoft.com/office/drawing/2014/main" id="{AEC37AA3-BD49-49D0-A4CD-D8EC05C26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360" y="1571400"/>
            <a:ext cx="11692255" cy="503078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t-EE" sz="2800" b="1"/>
              <a:t>Loe </a:t>
            </a:r>
            <a:r>
              <a:rPr lang="et-EE" sz="2800" b="1" err="1"/>
              <a:t>ETAG-i</a:t>
            </a:r>
            <a:r>
              <a:rPr lang="et-EE" sz="2800" b="1"/>
              <a:t> kodulehel läbi vastava grandi tingimused ja kord, hindamisjuhend ja eelarvejuhend</a:t>
            </a:r>
            <a:r>
              <a:rPr lang="et-EE" sz="2800"/>
              <a:t>.</a:t>
            </a:r>
            <a:r>
              <a:rPr lang="et-EE"/>
              <a:t> </a:t>
            </a:r>
            <a:endParaRPr lang="et-EE" sz="2800"/>
          </a:p>
          <a:p>
            <a:r>
              <a:rPr lang="et-EE" sz="2800" b="1">
                <a:solidFill>
                  <a:srgbClr val="7030A0"/>
                </a:solidFill>
              </a:rPr>
              <a:t>NB! </a:t>
            </a:r>
            <a:r>
              <a:rPr lang="et-EE" sz="2800"/>
              <a:t>Nendel slaididel ega </a:t>
            </a:r>
            <a:r>
              <a:rPr lang="et-EE" sz="2800" err="1"/>
              <a:t>ETAG-i</a:t>
            </a:r>
            <a:r>
              <a:rPr lang="et-EE" sz="2800"/>
              <a:t> KKK lehel olev info ei ole täielik! </a:t>
            </a:r>
            <a:r>
              <a:rPr lang="et-EE" sz="2800" dirty="0">
                <a:hlinkClick r:id="rId2"/>
              </a:rPr>
              <a:t>https://etag.ee/rahastamine/uurimistoetused/personaalne-uurimistoetus/put-taotlusvoor-2024/grantide-kkk-2024/</a:t>
            </a:r>
            <a:r>
              <a:rPr lang="et-EE" dirty="0"/>
              <a:t> </a:t>
            </a:r>
            <a:endParaRPr lang="et-EE" sz="2800" dirty="0"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Koosta taotlus korrektselt. Ära lisa materjale, mis pole lubatud. Kõigile taotlejatele on tähemärkide piirangud samad.</a:t>
            </a:r>
          </a:p>
          <a:p>
            <a:pPr>
              <a:buClrTx/>
              <a:defRPr/>
            </a:pP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Kõik taotlustes osalejad peavad uuendama oma </a:t>
            </a:r>
            <a:r>
              <a:rPr kumimoji="0" lang="et-E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ETIS-e</a:t>
            </a: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CV.</a:t>
            </a:r>
            <a:r>
              <a:rPr lang="et-EE" dirty="0">
                <a:solidFill>
                  <a:prstClr val="black"/>
                </a:solidFill>
                <a:latin typeface="Calibri" panose="020F0502020204030204"/>
              </a:rPr>
              <a:t> </a:t>
            </a:r>
            <a:endParaRPr lang="et-E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t-E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Korrasta oma publikatsioonide andmed (vt </a:t>
            </a:r>
            <a:r>
              <a:rPr kumimoji="0" lang="et-EE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ETAG-i</a:t>
            </a:r>
            <a:r>
              <a:rPr kumimoji="0" lang="et-E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kodulehel </a:t>
            </a: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bibliomeetria juhist</a:t>
            </a:r>
            <a:r>
              <a:rPr kumimoji="0" lang="et-E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  <a:endParaRPr lang="et-EE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indent="0">
              <a:buClrTx/>
              <a:buNone/>
              <a:defRPr/>
            </a:pPr>
            <a:r>
              <a:rPr kumimoji="0" lang="et-E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NB! Varu aega taotluse koostamiseks!</a:t>
            </a:r>
            <a:r>
              <a:rPr lang="et-EE" b="1" dirty="0">
                <a:solidFill>
                  <a:prstClr val="black"/>
                </a:solidFill>
                <a:latin typeface="Calibri" panose="020F0502020204030204"/>
              </a:rPr>
              <a:t> </a:t>
            </a:r>
            <a:endParaRPr lang="et-E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t-E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Ära jäta esitamist viimasele minutile (arvesta automaatkontrolliga)!</a:t>
            </a:r>
            <a:endParaRPr lang="et-E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indent="0">
              <a:buClrTx/>
              <a:buNone/>
              <a:defRPr/>
            </a:pPr>
            <a:r>
              <a:rPr lang="et-EE" b="1" dirty="0">
                <a:solidFill>
                  <a:prstClr val="black"/>
                </a:solidFill>
                <a:latin typeface="Calibri" panose="020F0502020204030204"/>
                <a:cs typeface="Calibri"/>
              </a:rPr>
              <a:t>Olge valmis tehnilise kontrolli käigus tagastatud taotlust aprillikuu jooksul parandama. </a:t>
            </a:r>
            <a:endParaRPr lang="et-E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buClrTx/>
              <a:defRPr/>
            </a:pPr>
            <a:endParaRPr lang="et-EE">
              <a:solidFill>
                <a:prstClr val="black"/>
              </a:solidFill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8685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E7FED8C1-B341-4701-9928-1B56A858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634" y="-136478"/>
            <a:ext cx="8727202" cy="1800000"/>
          </a:xfrm>
        </p:spPr>
        <p:txBody>
          <a:bodyPr/>
          <a:lstStyle/>
          <a:p>
            <a:r>
              <a:rPr lang="et-EE" sz="4400" b="1">
                <a:solidFill>
                  <a:srgbClr val="7030A0"/>
                </a:solidFill>
              </a:rPr>
              <a:t>Kui taotlusega seoses tekib küsimusi…</a:t>
            </a:r>
            <a:endParaRPr lang="en-GB" b="1"/>
          </a:p>
        </p:txBody>
      </p:sp>
      <p:sp>
        <p:nvSpPr>
          <p:cNvPr id="4" name="Sisu kohatäide 4">
            <a:extLst>
              <a:ext uri="{FF2B5EF4-FFF2-40B4-BE49-F238E27FC236}">
                <a16:creationId xmlns:a16="http://schemas.microsoft.com/office/drawing/2014/main" id="{AEC37AA3-BD49-49D0-A4CD-D8EC05C26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91" y="1175657"/>
            <a:ext cx="11859091" cy="56823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t-EE" sz="2000" b="1" u="sng" dirty="0"/>
              <a:t>Koordinaatorid:</a:t>
            </a:r>
            <a:endParaRPr lang="et-EE" sz="2000" dirty="0">
              <a:cs typeface="Calibri"/>
            </a:endParaRPr>
          </a:p>
          <a:p>
            <a:pPr marL="0" indent="0">
              <a:buNone/>
            </a:pPr>
            <a:r>
              <a:rPr lang="et-EE" sz="1800" b="1" i="1" dirty="0">
                <a:solidFill>
                  <a:srgbClr val="7030A0"/>
                </a:solidFill>
              </a:rPr>
              <a:t>Arsti ja terviseteadused; põllumajandusteadused ja veterinaaria:</a:t>
            </a:r>
            <a:r>
              <a:rPr lang="et-EE" sz="1800" b="1" i="1" dirty="0">
                <a:solidFill>
                  <a:srgbClr val="7030A0"/>
                </a:solidFill>
                <a:cs typeface="Calibri"/>
              </a:rPr>
              <a:t> </a:t>
            </a:r>
            <a:r>
              <a:rPr lang="et-EE" sz="1800" b="1" dirty="0"/>
              <a:t>Ade Kallas-Kivi </a:t>
            </a:r>
            <a:r>
              <a:rPr lang="et-EE" sz="1800" dirty="0"/>
              <a:t>(tel 731 7366, </a:t>
            </a:r>
            <a:r>
              <a:rPr lang="et-EE" sz="1800" dirty="0">
                <a:hlinkClick r:id="rId2"/>
              </a:rPr>
              <a:t>ade.kallas-kivi@etag.ee</a:t>
            </a:r>
            <a:r>
              <a:rPr lang="et-EE" sz="1800" dirty="0"/>
              <a:t>)</a:t>
            </a:r>
            <a:endParaRPr lang="et-EE" sz="1800" dirty="0">
              <a:cs typeface="Calibri"/>
            </a:endParaRPr>
          </a:p>
          <a:p>
            <a:pPr marL="0" indent="0">
              <a:buNone/>
            </a:pPr>
            <a:endParaRPr lang="et-EE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1800" b="1" i="1" dirty="0">
                <a:solidFill>
                  <a:srgbClr val="7030A0"/>
                </a:solidFill>
              </a:rPr>
              <a:t>Bio- ja keskkonnateadused:</a:t>
            </a:r>
            <a:r>
              <a:rPr lang="et-EE" sz="1800" b="1" i="1" dirty="0">
                <a:solidFill>
                  <a:srgbClr val="7030A0"/>
                </a:solidFill>
                <a:cs typeface="Calibri"/>
              </a:rPr>
              <a:t> </a:t>
            </a:r>
            <a:r>
              <a:rPr lang="et-EE" sz="1800" b="1" dirty="0"/>
              <a:t>Merle Mandel </a:t>
            </a:r>
            <a:r>
              <a:rPr lang="et-EE" sz="1800" dirty="0"/>
              <a:t>(</a:t>
            </a:r>
            <a:r>
              <a:rPr lang="nn-NO" sz="1800" dirty="0"/>
              <a:t>tel </a:t>
            </a:r>
            <a:r>
              <a:rPr lang="et-EE" sz="1800" dirty="0"/>
              <a:t>731 7387</a:t>
            </a:r>
            <a:r>
              <a:rPr lang="nn-NO" sz="1800" dirty="0"/>
              <a:t>, </a:t>
            </a:r>
            <a:r>
              <a:rPr lang="et-EE" sz="1800" dirty="0">
                <a:hlinkClick r:id="rId3"/>
              </a:rPr>
              <a:t>merle.mandel</a:t>
            </a:r>
            <a:r>
              <a:rPr lang="nn-NO" sz="1800" dirty="0">
                <a:hlinkClick r:id="rId3"/>
              </a:rPr>
              <a:t>@etag.ee</a:t>
            </a:r>
            <a:r>
              <a:rPr lang="et-EE" sz="1800" dirty="0"/>
              <a:t>)</a:t>
            </a:r>
            <a:endParaRPr lang="et-EE" sz="1800" dirty="0">
              <a:cs typeface="Calibri"/>
            </a:endParaRPr>
          </a:p>
          <a:p>
            <a:pPr marL="0" indent="0">
              <a:buNone/>
            </a:pPr>
            <a:endParaRPr lang="et-EE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1800" b="1" i="1" dirty="0">
                <a:solidFill>
                  <a:srgbClr val="7030A0"/>
                </a:solidFill>
              </a:rPr>
              <a:t>Täppisteadused; tehnika ja tehnoloogia</a:t>
            </a:r>
            <a:r>
              <a:rPr lang="et-EE" sz="1800" i="1" dirty="0">
                <a:solidFill>
                  <a:srgbClr val="7030A0"/>
                </a:solidFill>
                <a:cs typeface="Calibri"/>
              </a:rPr>
              <a:t>: </a:t>
            </a:r>
            <a:r>
              <a:rPr lang="et-EE" sz="1800" b="1" dirty="0"/>
              <a:t>Raili Torga </a:t>
            </a:r>
            <a:r>
              <a:rPr lang="et-EE" sz="1800" dirty="0"/>
              <a:t>(tel 731 7358, </a:t>
            </a:r>
            <a:r>
              <a:rPr lang="et-EE" sz="1800" dirty="0">
                <a:hlinkClick r:id="rId4"/>
              </a:rPr>
              <a:t>raili.torga@etag.ee</a:t>
            </a:r>
            <a:r>
              <a:rPr lang="et-EE" sz="1800" dirty="0"/>
              <a:t>)</a:t>
            </a:r>
            <a:endParaRPr lang="et-EE" sz="1800" dirty="0">
              <a:cs typeface="Calibri"/>
            </a:endParaRPr>
          </a:p>
          <a:p>
            <a:pPr marL="0" indent="0">
              <a:buNone/>
            </a:pPr>
            <a:endParaRPr lang="et-EE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1800" b="1" i="1" dirty="0">
                <a:solidFill>
                  <a:srgbClr val="7030A0"/>
                </a:solidFill>
              </a:rPr>
              <a:t>Humanitaarteadused ja kunstid:</a:t>
            </a:r>
            <a:r>
              <a:rPr lang="et-EE" sz="1800" b="1" i="1" dirty="0">
                <a:solidFill>
                  <a:srgbClr val="7030A0"/>
                </a:solidFill>
                <a:cs typeface="Calibri"/>
              </a:rPr>
              <a:t> </a:t>
            </a:r>
            <a:r>
              <a:rPr lang="et-EE" sz="1800" b="1" dirty="0"/>
              <a:t>Elli Marie Tragel </a:t>
            </a:r>
            <a:r>
              <a:rPr lang="et-EE" sz="1800" dirty="0"/>
              <a:t>(tel 5349 1291, </a:t>
            </a:r>
            <a:r>
              <a:rPr lang="et-EE" sz="1800" dirty="0">
                <a:hlinkClick r:id="rId5"/>
              </a:rPr>
              <a:t>ellimarie.tragel@etag.ee</a:t>
            </a:r>
            <a:r>
              <a:rPr lang="et-EE" sz="1800" dirty="0"/>
              <a:t>) </a:t>
            </a:r>
            <a:endParaRPr lang="et-EE" sz="1800" dirty="0">
              <a:cs typeface="Calibri"/>
            </a:endParaRPr>
          </a:p>
          <a:p>
            <a:pPr marL="0" indent="0">
              <a:buNone/>
            </a:pPr>
            <a:endParaRPr lang="et-EE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1800" b="1" i="1" dirty="0">
                <a:solidFill>
                  <a:srgbClr val="7030A0"/>
                </a:solidFill>
              </a:rPr>
              <a:t>Sotsiaalteadused:</a:t>
            </a:r>
            <a:r>
              <a:rPr lang="et-EE" sz="1800" b="1" i="1" dirty="0">
                <a:solidFill>
                  <a:srgbClr val="7030A0"/>
                </a:solidFill>
                <a:cs typeface="Calibri"/>
              </a:rPr>
              <a:t> </a:t>
            </a:r>
            <a:r>
              <a:rPr lang="et-EE" sz="1800" b="1" dirty="0"/>
              <a:t>Eveli </a:t>
            </a:r>
            <a:r>
              <a:rPr lang="et-EE" sz="1800" b="1" dirty="0" err="1"/>
              <a:t>Laats</a:t>
            </a:r>
            <a:r>
              <a:rPr lang="et-EE" sz="1800" b="1" dirty="0"/>
              <a:t> </a:t>
            </a:r>
            <a:r>
              <a:rPr lang="et-EE" sz="1800" dirty="0"/>
              <a:t>(tel 5191 1737</a:t>
            </a:r>
            <a:r>
              <a:rPr lang="nn-NO" sz="1800" dirty="0"/>
              <a:t>, </a:t>
            </a:r>
            <a:r>
              <a:rPr lang="nn-NO" sz="1800" dirty="0">
                <a:hlinkClick r:id="rId6"/>
              </a:rPr>
              <a:t>eveli.laats@etag.ee</a:t>
            </a:r>
            <a:r>
              <a:rPr lang="et-EE" sz="1800" dirty="0"/>
              <a:t>)</a:t>
            </a:r>
            <a:endParaRPr lang="et-EE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t-EE" sz="1800" u="sng" dirty="0"/>
          </a:p>
          <a:p>
            <a:pPr marL="0" indent="0">
              <a:buNone/>
            </a:pPr>
            <a:r>
              <a:rPr lang="et-EE" sz="1800" u="sng" dirty="0"/>
              <a:t>Riiklike uurimistoetuste valdkonna juht: </a:t>
            </a:r>
            <a:r>
              <a:rPr lang="et-EE" sz="1800" b="1" u="sng" dirty="0"/>
              <a:t>Helen Post</a:t>
            </a:r>
            <a:r>
              <a:rPr lang="et-EE" sz="1800" b="1" dirty="0"/>
              <a:t> </a:t>
            </a:r>
            <a:r>
              <a:rPr lang="et-EE" sz="1800" dirty="0"/>
              <a:t>(tel 731 7363, </a:t>
            </a:r>
            <a:r>
              <a:rPr lang="et-EE" sz="1800" dirty="0">
                <a:hlinkClick r:id="rId7"/>
              </a:rPr>
              <a:t>helen.post@etag.ee</a:t>
            </a:r>
            <a:r>
              <a:rPr lang="et-EE" sz="1800" dirty="0"/>
              <a:t>)</a:t>
            </a:r>
            <a:endParaRPr lang="et-EE" dirty="0"/>
          </a:p>
          <a:p>
            <a:pPr marL="0" indent="0">
              <a:buNone/>
            </a:pPr>
            <a:endParaRPr lang="et-EE" sz="1800" b="1" dirty="0">
              <a:cs typeface="Calibri"/>
            </a:endParaRPr>
          </a:p>
          <a:p>
            <a:pPr marL="0" indent="0">
              <a:buNone/>
            </a:pPr>
            <a:r>
              <a:rPr lang="et-EE" sz="1800" b="1" dirty="0">
                <a:cs typeface="Calibri"/>
              </a:rPr>
              <a:t>Teaduseetika ja –andmete küsimustele vastab  Marten </a:t>
            </a:r>
            <a:r>
              <a:rPr lang="et-EE" sz="1800" b="1" err="1">
                <a:cs typeface="Calibri"/>
              </a:rPr>
              <a:t>Juurik</a:t>
            </a:r>
            <a:r>
              <a:rPr lang="et-EE" sz="1800" dirty="0">
                <a:cs typeface="Calibri"/>
              </a:rPr>
              <a:t>, teaduseetika valdkonna juht, 731 7381</a:t>
            </a:r>
            <a:r>
              <a:rPr lang="et-EE" sz="1600" dirty="0">
                <a:cs typeface="Calibri"/>
              </a:rPr>
              <a:t> </a:t>
            </a:r>
            <a:r>
              <a:rPr lang="et-EE" sz="1600" u="sng" dirty="0">
                <a:solidFill>
                  <a:srgbClr val="B847AE"/>
                </a:solidFill>
                <a:latin typeface="Roboto"/>
                <a:ea typeface="Roboto"/>
                <a:cs typeface="Roboto"/>
                <a:hlinkClick r:id="rId8"/>
              </a:rPr>
              <a:t>marten.juurik@etag.ee</a:t>
            </a:r>
            <a:endParaRPr lang="et-EE" sz="16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3036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FB393E18-448C-4B0B-9CD4-1F5CD580D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0888"/>
            <a:ext cx="9144000" cy="2387600"/>
          </a:xfrm>
        </p:spPr>
        <p:txBody>
          <a:bodyPr>
            <a:normAutofit/>
          </a:bodyPr>
          <a:lstStyle/>
          <a:p>
            <a:r>
              <a:rPr lang="et-EE" b="1"/>
              <a:t>Aitäh veebinaril osalemast! </a:t>
            </a:r>
            <a:endParaRPr lang="en-GB"/>
          </a:p>
        </p:txBody>
      </p:sp>
      <p:sp>
        <p:nvSpPr>
          <p:cNvPr id="7" name="Alapealkiri 6">
            <a:extLst>
              <a:ext uri="{FF2B5EF4-FFF2-40B4-BE49-F238E27FC236}">
                <a16:creationId xmlns:a16="http://schemas.microsoft.com/office/drawing/2014/main" id="{773323BB-FD99-4FAD-8279-43691CAD3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66" y="4213025"/>
            <a:ext cx="9144000" cy="23880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t-EE" sz="2400" b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Kui midagi jääb ebaselgeks või soovid veenduda, et oled tingimustest õigesti aru saanud, pöördu oma valdkonna koordinaatori poole.</a:t>
            </a:r>
          </a:p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t-EE">
              <a:latin typeface="Calibri" panose="020F0502020204030204"/>
              <a:cs typeface="Calibri"/>
            </a:endParaRPr>
          </a:p>
          <a:p>
            <a:pPr algn="l">
              <a:buClrTx/>
              <a:defRPr/>
            </a:pPr>
            <a:endParaRPr lang="et-EE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t-EE">
                <a:latin typeface="Calibri" panose="020F0502020204030204"/>
              </a:rPr>
              <a:t>Jaksu ja edu soovides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t-EE" sz="2400" b="0" i="0" u="none" strike="noStrike" kern="1200" cap="none" spc="0" normalizeH="0" baseline="0" noProof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ETAG-i</a:t>
            </a:r>
            <a:r>
              <a:rPr kumimoji="0" lang="et-EE" sz="2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meeskond</a:t>
            </a:r>
          </a:p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7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E7FED8C1-B341-4701-9928-1B56A858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>
                <a:solidFill>
                  <a:srgbClr val="7030A0"/>
                </a:solidFill>
              </a:rPr>
              <a:t>2024. aastal saab taotleda </a:t>
            </a:r>
            <a:endParaRPr lang="en-GB" b="1"/>
          </a:p>
        </p:txBody>
      </p:sp>
      <p:sp>
        <p:nvSpPr>
          <p:cNvPr id="4" name="Sisu kohatäide 4">
            <a:extLst>
              <a:ext uri="{FF2B5EF4-FFF2-40B4-BE49-F238E27FC236}">
                <a16:creationId xmlns:a16="http://schemas.microsoft.com/office/drawing/2014/main" id="{AEC37AA3-BD49-49D0-A4CD-D8EC05C26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800000"/>
            <a:ext cx="10490200" cy="41592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 sz="2800" b="1"/>
              <a:t>stardigranti</a:t>
            </a:r>
            <a:r>
              <a:rPr lang="et-EE" sz="2800"/>
              <a:t> (PSG, kuni 5 aastat)</a:t>
            </a:r>
          </a:p>
          <a:p>
            <a:r>
              <a:rPr lang="et-EE" sz="2800" b="1"/>
              <a:t>rühmagranti</a:t>
            </a:r>
            <a:r>
              <a:rPr lang="et-EE" sz="2800"/>
              <a:t> (PRG, kuni 5 aastat)</a:t>
            </a:r>
          </a:p>
          <a:p>
            <a:pPr marL="0" indent="0">
              <a:buNone/>
            </a:pPr>
            <a:r>
              <a:rPr lang="et-EE" sz="2800"/>
              <a:t>Taotluste koostamine ja esitamine toimub </a:t>
            </a:r>
            <a:r>
              <a:rPr lang="et-EE" sz="2800" b="1" u="sng" err="1"/>
              <a:t>ETIS-es</a:t>
            </a:r>
            <a:r>
              <a:rPr lang="et-EE" sz="2800" b="1" u="sng"/>
              <a:t> 1.03.-</a:t>
            </a:r>
            <a:r>
              <a:rPr lang="et-EE" b="1" u="sng"/>
              <a:t>2</a:t>
            </a:r>
            <a:r>
              <a:rPr lang="et-EE" sz="2800" b="1" u="sng"/>
              <a:t>.04. kella 17ni </a:t>
            </a:r>
            <a:r>
              <a:rPr lang="et-EE" sz="2800" u="sng"/>
              <a:t>(Eesti aja järgi). </a:t>
            </a:r>
            <a:endParaRPr lang="et-EE" sz="2800" u="sng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800" b="1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2800" b="1">
                <a:solidFill>
                  <a:srgbClr val="7030A0"/>
                </a:solidFill>
              </a:rPr>
              <a:t>NB! </a:t>
            </a:r>
            <a:r>
              <a:rPr lang="et-EE" sz="2800"/>
              <a:t>Taotlus on esitatud alles siis, kui lisaks taotlejale endale on ka taotleja asutuse esindajad selle kinnitanud. </a:t>
            </a:r>
            <a:r>
              <a:rPr lang="et-EE" sz="2800" b="1" u="sng">
                <a:solidFill>
                  <a:srgbClr val="7030A0"/>
                </a:solidFill>
              </a:rPr>
              <a:t>Jälgige asutusesiseseid tähtaegu:</a:t>
            </a:r>
            <a:r>
              <a:rPr lang="et-EE" b="1" u="sng">
                <a:solidFill>
                  <a:srgbClr val="7030A0"/>
                </a:solidFill>
              </a:rPr>
              <a:t> </a:t>
            </a:r>
            <a:r>
              <a:rPr lang="et-EE" sz="2800" b="1" u="sng">
                <a:solidFill>
                  <a:srgbClr val="7030A0"/>
                </a:solidFill>
              </a:rPr>
              <a:t>Tartu Ülikool 25.03. ja </a:t>
            </a:r>
            <a:r>
              <a:rPr lang="et-EE" sz="2800" b="1" u="sng" err="1">
                <a:solidFill>
                  <a:srgbClr val="7030A0"/>
                </a:solidFill>
              </a:rPr>
              <a:t>Taltech</a:t>
            </a:r>
            <a:r>
              <a:rPr lang="et-EE" sz="2800" b="1" u="sng">
                <a:solidFill>
                  <a:srgbClr val="7030A0"/>
                </a:solidFill>
              </a:rPr>
              <a:t> </a:t>
            </a:r>
            <a:r>
              <a:rPr lang="et-EE" b="1" u="sng">
                <a:solidFill>
                  <a:srgbClr val="7030A0"/>
                </a:solidFill>
              </a:rPr>
              <a:t>25.03</a:t>
            </a:r>
            <a:r>
              <a:rPr lang="et-EE" sz="2800" b="1" u="sng">
                <a:solidFill>
                  <a:srgbClr val="7030A0"/>
                </a:solidFill>
              </a:rPr>
              <a:t>!</a:t>
            </a:r>
            <a:r>
              <a:rPr lang="et-EE" b="1" u="sng">
                <a:solidFill>
                  <a:srgbClr val="7030A0"/>
                </a:solidFill>
              </a:rPr>
              <a:t> </a:t>
            </a:r>
            <a:endParaRPr lang="et-EE" sz="2800" u="sng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t-EE"/>
          </a:p>
          <a:p>
            <a:pPr marL="0" indent="0">
              <a:buNone/>
            </a:pPr>
            <a:r>
              <a:rPr lang="et-EE" b="1" u="sng">
                <a:solidFill>
                  <a:srgbClr val="7030A0"/>
                </a:solidFill>
              </a:rPr>
              <a:t>NB! Tutvuge </a:t>
            </a:r>
            <a:r>
              <a:rPr lang="et-EE" b="1" u="sng" err="1">
                <a:solidFill>
                  <a:srgbClr val="7030A0"/>
                </a:solidFill>
              </a:rPr>
              <a:t>ETAG-i</a:t>
            </a:r>
            <a:r>
              <a:rPr lang="et-EE" b="1" u="sng">
                <a:solidFill>
                  <a:srgbClr val="7030A0"/>
                </a:solidFill>
              </a:rPr>
              <a:t> kodulehel taotlemise infoga!</a:t>
            </a:r>
          </a:p>
        </p:txBody>
      </p:sp>
    </p:spTree>
    <p:extLst>
      <p:ext uri="{BB962C8B-B14F-4D97-AF65-F5344CB8AC3E}">
        <p14:creationId xmlns:p14="http://schemas.microsoft.com/office/powerpoint/2010/main" val="68849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E7FED8C1-B341-4701-9928-1B56A858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0" y="5634445"/>
            <a:ext cx="11848000" cy="1800000"/>
          </a:xfrm>
        </p:spPr>
        <p:txBody>
          <a:bodyPr>
            <a:normAutofit/>
          </a:bodyPr>
          <a:lstStyle/>
          <a:p>
            <a:r>
              <a:rPr lang="et-EE" sz="2400" b="1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https://etag.ee/rahastamine/uurimistoetused/personaalne-uurimistoetus/put-taotlusvoor-2024/</a:t>
            </a:r>
            <a:endParaRPr lang="en-GB" sz="2400" b="1">
              <a:solidFill>
                <a:srgbClr val="FF0000"/>
              </a:solidFill>
            </a:endParaRPr>
          </a:p>
        </p:txBody>
      </p:sp>
      <p:pic>
        <p:nvPicPr>
          <p:cNvPr id="5" name="Sisu kohatäide 5" descr="Pilt, millel on kujutatud tekst, kuvatõmmis, tarkvara, Veebileht&#10;&#10;Kirjeldus on genereeritud automaatselt">
            <a:extLst>
              <a:ext uri="{FF2B5EF4-FFF2-40B4-BE49-F238E27FC236}">
                <a16:creationId xmlns:a16="http://schemas.microsoft.com/office/drawing/2014/main" id="{40FF204F-F114-4FB1-9429-C80E2262E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457" y="152659"/>
            <a:ext cx="8967580" cy="6024413"/>
          </a:xfrm>
        </p:spPr>
      </p:pic>
      <p:sp>
        <p:nvSpPr>
          <p:cNvPr id="7" name="Nool: paremnool 6">
            <a:extLst>
              <a:ext uri="{FF2B5EF4-FFF2-40B4-BE49-F238E27FC236}">
                <a16:creationId xmlns:a16="http://schemas.microsoft.com/office/drawing/2014/main" id="{1506A186-B575-4D09-9CB4-2091E39B886B}"/>
              </a:ext>
            </a:extLst>
          </p:cNvPr>
          <p:cNvSpPr/>
          <p:nvPr/>
        </p:nvSpPr>
        <p:spPr>
          <a:xfrm>
            <a:off x="807142" y="2459911"/>
            <a:ext cx="2171260" cy="618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Nool: allanool 7">
            <a:extLst>
              <a:ext uri="{FF2B5EF4-FFF2-40B4-BE49-F238E27FC236}">
                <a16:creationId xmlns:a16="http://schemas.microsoft.com/office/drawing/2014/main" id="{C9604289-B4B1-4B24-968A-2E576E027DEF}"/>
              </a:ext>
            </a:extLst>
          </p:cNvPr>
          <p:cNvSpPr/>
          <p:nvPr/>
        </p:nvSpPr>
        <p:spPr>
          <a:xfrm>
            <a:off x="7274950" y="95794"/>
            <a:ext cx="439618" cy="5782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5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AD0CA58C-06D5-4A95-BC08-B3BA4622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Stardigrandi taotleja…</a:t>
            </a:r>
            <a:endParaRPr lang="en-GB"/>
          </a:p>
        </p:txBody>
      </p:sp>
      <p:sp>
        <p:nvSpPr>
          <p:cNvPr id="7" name="Sisu kohatäide 6">
            <a:extLst>
              <a:ext uri="{FF2B5EF4-FFF2-40B4-BE49-F238E27FC236}">
                <a16:creationId xmlns:a16="http://schemas.microsoft.com/office/drawing/2014/main" id="{76F1FCF6-7564-4D13-968D-4FDF96A2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 dirty="0"/>
              <a:t>… on saanud PhD vahemikus </a:t>
            </a:r>
            <a:r>
              <a:rPr lang="nl-NL" i="0" dirty="0">
                <a:solidFill>
                  <a:srgbClr val="000000"/>
                </a:solidFill>
                <a:effectLst/>
              </a:rPr>
              <a:t>1. </a:t>
            </a:r>
            <a:r>
              <a:rPr lang="nl-NL" i="0" dirty="0" err="1">
                <a:solidFill>
                  <a:srgbClr val="000000"/>
                </a:solidFill>
                <a:effectLst/>
              </a:rPr>
              <a:t>jaanuar</a:t>
            </a:r>
            <a:r>
              <a:rPr lang="nl-NL" i="0" dirty="0">
                <a:solidFill>
                  <a:srgbClr val="000000"/>
                </a:solidFill>
                <a:effectLst/>
              </a:rPr>
              <a:t> 201</a:t>
            </a:r>
            <a:r>
              <a:rPr lang="et-EE" i="0" dirty="0">
                <a:solidFill>
                  <a:srgbClr val="000000"/>
                </a:solidFill>
                <a:effectLst/>
              </a:rPr>
              <a:t>8</a:t>
            </a:r>
            <a:r>
              <a:rPr lang="nl-NL" i="0" dirty="0">
                <a:solidFill>
                  <a:srgbClr val="000000"/>
                </a:solidFill>
                <a:effectLst/>
              </a:rPr>
              <a:t>–1. </a:t>
            </a:r>
            <a:r>
              <a:rPr lang="nl-NL" i="0" dirty="0" err="1">
                <a:solidFill>
                  <a:srgbClr val="000000"/>
                </a:solidFill>
                <a:effectLst/>
              </a:rPr>
              <a:t>jaanuar</a:t>
            </a:r>
            <a:r>
              <a:rPr lang="nl-NL" i="0" dirty="0">
                <a:solidFill>
                  <a:srgbClr val="000000"/>
                </a:solidFill>
                <a:effectLst/>
              </a:rPr>
              <a:t> 202</a:t>
            </a:r>
            <a:r>
              <a:rPr lang="et-EE" i="0" dirty="0">
                <a:solidFill>
                  <a:srgbClr val="000000"/>
                </a:solidFill>
                <a:effectLst/>
              </a:rPr>
              <a:t>3</a:t>
            </a:r>
            <a:endParaRPr lang="et-EE" dirty="0">
              <a:cs typeface="Calibri"/>
            </a:endParaRPr>
          </a:p>
          <a:p>
            <a:pPr marL="0" indent="0">
              <a:buNone/>
            </a:pPr>
            <a:r>
              <a:rPr lang="et-EE" sz="1700" dirty="0">
                <a:cs typeface="Calibri"/>
              </a:rPr>
              <a:t>(+ teadustööst </a:t>
            </a:r>
            <a:r>
              <a:rPr lang="et-EE" sz="1700" dirty="0" err="1">
                <a:cs typeface="Calibri"/>
              </a:rPr>
              <a:t>eemaloldud</a:t>
            </a:r>
            <a:r>
              <a:rPr lang="et-EE" sz="1700" dirty="0">
                <a:cs typeface="Calibri"/>
              </a:rPr>
              <a:t> periood)</a:t>
            </a:r>
          </a:p>
          <a:p>
            <a:r>
              <a:rPr lang="et-EE" dirty="0"/>
              <a:t>…on valmis alustama grandiprojektiga 1. jaanuaril 2025</a:t>
            </a:r>
            <a:endParaRPr lang="et-EE" dirty="0">
              <a:cs typeface="Calibri"/>
            </a:endParaRPr>
          </a:p>
          <a:p>
            <a:pPr marL="0" indent="0">
              <a:buNone/>
            </a:pPr>
            <a:r>
              <a:rPr lang="et-EE" sz="1800" dirty="0">
                <a:solidFill>
                  <a:prstClr val="black"/>
                </a:solidFill>
                <a:latin typeface="Calibri" panose="020F0502020204030204"/>
              </a:rPr>
              <a:t>NB! </a:t>
            </a:r>
            <a:r>
              <a:rPr kumimoji="0" lang="et-E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Hilisema kui 01.01. alguse korral grandi lõpptähtaeg ei pikene!</a:t>
            </a:r>
            <a:endParaRPr lang="et-EE" sz="1800" dirty="0">
              <a:solidFill>
                <a:prstClr val="black"/>
              </a:solidFill>
            </a:endParaRPr>
          </a:p>
          <a:p>
            <a:r>
              <a:rPr lang="et-EE" dirty="0"/>
              <a:t>…sõlmib grandiprojekti ajaks täistööajaga töölepingu Eesti </a:t>
            </a:r>
            <a:r>
              <a:rPr lang="et-EE" err="1"/>
              <a:t>TA-asutusega</a:t>
            </a:r>
            <a:r>
              <a:rPr lang="et-EE" dirty="0"/>
              <a:t>, </a:t>
            </a:r>
            <a:r>
              <a:rPr lang="et-EE" u="sng" dirty="0"/>
              <a:t>töö asukohaga Eestis</a:t>
            </a:r>
            <a:r>
              <a:rPr lang="et-EE" dirty="0"/>
              <a:t>,</a:t>
            </a:r>
            <a:endParaRPr lang="et-EE" dirty="0">
              <a:cs typeface="Calibri"/>
            </a:endParaRPr>
          </a:p>
          <a:p>
            <a:r>
              <a:rPr lang="et-EE" dirty="0"/>
              <a:t>… ei taotle samal ajal </a:t>
            </a:r>
            <a:r>
              <a:rPr lang="et-EE" dirty="0" err="1"/>
              <a:t>järeldoktori</a:t>
            </a:r>
            <a:r>
              <a:rPr lang="et-EE" dirty="0"/>
              <a:t>- ega rühmagranti ega osale (põhi)täitjana üheski stardi- ega rühmagranditaotluses,</a:t>
            </a:r>
            <a:endParaRPr lang="et-EE" dirty="0">
              <a:cs typeface="Calibri"/>
            </a:endParaRPr>
          </a:p>
          <a:p>
            <a:r>
              <a:rPr lang="et-EE" dirty="0"/>
              <a:t>…ei ole </a:t>
            </a:r>
            <a:r>
              <a:rPr lang="et-EE" sz="2600" dirty="0"/>
              <a:t>2022. ja 2023. a voorus PSG taotlusega jäänud</a:t>
            </a:r>
            <a:r>
              <a:rPr lang="en-US" sz="2600" dirty="0"/>
              <a:t> </a:t>
            </a:r>
            <a:r>
              <a:rPr lang="et-EE" sz="2600" u="sng" dirty="0"/>
              <a:t>vähemalt ühes </a:t>
            </a:r>
            <a:r>
              <a:rPr lang="et-EE" sz="2600" dirty="0"/>
              <a:t>kriteeriumis või 2023. a voorus </a:t>
            </a:r>
            <a:r>
              <a:rPr lang="et-EE" sz="2600" u="sng" dirty="0"/>
              <a:t>vähemalt kahes</a:t>
            </a:r>
            <a:r>
              <a:rPr lang="et-EE" sz="2600" dirty="0"/>
              <a:t> kriteeriumis alla kvalifitseerumislävendi (s.o hinne vähemalt „hea“) – </a:t>
            </a:r>
            <a:r>
              <a:rPr lang="et-EE" sz="2600" b="1" u="sng" dirty="0"/>
              <a:t>kui kahtlete, küsige üle!</a:t>
            </a:r>
            <a:endParaRPr lang="et-EE" sz="2600" b="1" u="sng" dirty="0">
              <a:cs typeface="Calibri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9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Stardigrandi taotleja…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26" y="2072263"/>
            <a:ext cx="11328888" cy="453536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t-EE"/>
              <a:t>Peab olema omandanud </a:t>
            </a:r>
            <a:r>
              <a:rPr lang="et-EE" u="sng"/>
              <a:t>teadusliku uurimistöö kogemuse </a:t>
            </a:r>
            <a:r>
              <a:rPr lang="et-EE"/>
              <a:t>(nt </a:t>
            </a:r>
            <a:r>
              <a:rPr lang="et-EE" err="1"/>
              <a:t>järeldoktorina</a:t>
            </a:r>
            <a:r>
              <a:rPr lang="et-EE"/>
              <a:t>, teadus- ja arendusasutuses või teadusmahukas ettevõttes teadustöötajana vms) </a:t>
            </a:r>
          </a:p>
          <a:p>
            <a:pPr marL="0" indent="0">
              <a:buNone/>
            </a:pPr>
            <a:endParaRPr lang="et-EE"/>
          </a:p>
          <a:p>
            <a:pPr marL="0" indent="0">
              <a:buNone/>
            </a:pPr>
            <a:r>
              <a:rPr lang="et-EE"/>
              <a:t>a) </a:t>
            </a:r>
            <a:r>
              <a:rPr lang="et-EE" u="sng"/>
              <a:t>välisriigis</a:t>
            </a:r>
            <a:r>
              <a:rPr lang="et-EE"/>
              <a:t>, s.o muus kui doktorikraadi saamise riigis </a:t>
            </a:r>
          </a:p>
          <a:p>
            <a:pPr marL="0" indent="0">
              <a:buNone/>
            </a:pPr>
            <a:r>
              <a:rPr lang="et-EE"/>
              <a:t>VÕI</a:t>
            </a:r>
          </a:p>
          <a:p>
            <a:pPr marL="0" indent="0">
              <a:buNone/>
            </a:pPr>
            <a:r>
              <a:rPr lang="et-EE"/>
              <a:t>b) väljaspool </a:t>
            </a:r>
            <a:r>
              <a:rPr lang="et-EE" err="1"/>
              <a:t>TA-asutust</a:t>
            </a:r>
            <a:r>
              <a:rPr lang="et-EE"/>
              <a:t> </a:t>
            </a:r>
            <a:r>
              <a:rPr lang="et-EE" u="sng"/>
              <a:t>teadusmahukas ettevõttes teadustöötajana samas riigis</a:t>
            </a:r>
            <a:r>
              <a:rPr lang="et-EE"/>
              <a:t>. </a:t>
            </a:r>
          </a:p>
          <a:p>
            <a:pPr marL="0" indent="0">
              <a:buNone/>
            </a:pPr>
            <a:endParaRPr lang="et-EE"/>
          </a:p>
          <a:p>
            <a:pPr marL="0" indent="0">
              <a:buNone/>
            </a:pPr>
            <a:r>
              <a:rPr lang="et-EE"/>
              <a:t>NB! Hindamisnõukogu võib asjaomase taotluse alusel nõuetele vastavaks lugeda taotleja, kelle teadustöö eripära ei ole võimaldanud eelnimetatud mobiilsusnõudeid täita, näiteks arstid.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97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Rühmagrandi taotleja…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 dirty="0"/>
              <a:t>…on valmis alustama grandiprojektiga 1. jaanuaril 2025*,</a:t>
            </a:r>
          </a:p>
          <a:p>
            <a:r>
              <a:rPr lang="et-EE" dirty="0"/>
              <a:t>…sõlmib grandiprojekti ajaks täistööajaga** töölepingu Eesti </a:t>
            </a:r>
            <a:r>
              <a:rPr lang="et-EE" err="1"/>
              <a:t>TA-asutusega</a:t>
            </a:r>
            <a:r>
              <a:rPr lang="et-EE" dirty="0"/>
              <a:t>, </a:t>
            </a:r>
            <a:r>
              <a:rPr lang="et-EE" u="sng" dirty="0"/>
              <a:t>töö asukohaga Eestis</a:t>
            </a:r>
            <a:r>
              <a:rPr lang="et-EE" dirty="0"/>
              <a:t>,</a:t>
            </a:r>
            <a:endParaRPr lang="et-EE" dirty="0">
              <a:cs typeface="Calibri"/>
            </a:endParaRPr>
          </a:p>
          <a:p>
            <a:r>
              <a:rPr lang="et-EE" dirty="0"/>
              <a:t>… ei taotle samal ajal stardi- ega rühmagranti ega osale (põhi)täitjana üheski stardi- ega rühmagranditaotluses,</a:t>
            </a:r>
            <a:endParaRPr lang="et-EE" dirty="0">
              <a:cs typeface="Calibri"/>
            </a:endParaRPr>
          </a:p>
          <a:p>
            <a:r>
              <a:rPr lang="et-EE" dirty="0"/>
              <a:t>… ei ole märgitud üheski käimasolevas ja 2025. a jätkuvas stardi- ega rühmaprojektis,</a:t>
            </a:r>
            <a:endParaRPr lang="et-EE" dirty="0">
              <a:cs typeface="Calibri"/>
            </a:endParaRPr>
          </a:p>
          <a:p>
            <a:r>
              <a:rPr lang="et-EE" dirty="0"/>
              <a:t>…ei ole </a:t>
            </a:r>
            <a:r>
              <a:rPr lang="et-EE" sz="2800" dirty="0"/>
              <a:t>2022. ja 2023. a voorus PSG/PRG taotlusega jäänud</a:t>
            </a:r>
            <a:r>
              <a:rPr lang="en-US" sz="2800" dirty="0"/>
              <a:t> </a:t>
            </a:r>
            <a:r>
              <a:rPr lang="et-EE" sz="2800" u="sng" dirty="0"/>
              <a:t>vähemalt ühes </a:t>
            </a:r>
            <a:r>
              <a:rPr lang="et-EE" sz="2800" dirty="0"/>
              <a:t>kriteeriumis või 2023. a voorus </a:t>
            </a:r>
            <a:r>
              <a:rPr lang="et-EE" sz="2800" u="sng" dirty="0"/>
              <a:t>vähemalt kahes</a:t>
            </a:r>
            <a:r>
              <a:rPr lang="et-EE" sz="2800" dirty="0"/>
              <a:t> kriteeriumis alla kvalifitseerumislävendi (s.o hinne vähemalt „hea“).</a:t>
            </a:r>
            <a:endParaRPr lang="et-EE" sz="2800" dirty="0">
              <a:cs typeface="Calibri"/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2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/>
              <a:t>Palun lugege tingimusi tähelepanelikult, vajadusel küsige üle…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27" y="2170235"/>
            <a:ext cx="11132945" cy="46877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dirty="0"/>
              <a:t>Nt stardigrandi tingimus 9.6.1. (taotlemaks suurt grandimahtu)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t-EE" dirty="0"/>
              <a:t>…projekti on kogu projekti perioodil kaasatud lisaks projekti juhile vähemalt üks põhitäitja, kes töötab projekti täitmise ajal asutuses vähemalt 0,2 koormusega.</a:t>
            </a:r>
            <a:endParaRPr lang="et-EE" dirty="0">
              <a:cs typeface="Calibri"/>
            </a:endParaRPr>
          </a:p>
          <a:p>
            <a:r>
              <a:rPr lang="et-EE" dirty="0"/>
              <a:t>Või nt rühmagrandi tingimus 9.6.2 (taotlemaks suurt grandimahtu)</a:t>
            </a:r>
            <a:endParaRPr lang="et-EE" dirty="0"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t-EE" dirty="0"/>
              <a:t>Projekti juht ega põhitäitjad pole taotlemise aastal ega sellele eelnenud aastal osalenud (põhi)täitjana üheski teadusagentuuri rahastatud stardi- ega rühmaprojektis, mis kestab taotlemisele järgneval aastal.</a:t>
            </a:r>
          </a:p>
          <a:p>
            <a:r>
              <a:rPr lang="et-EE" b="1" dirty="0"/>
              <a:t>NB! Nõutud isikkoosseis peab olema nimeliselt esitatud (kirjena isikute sakil) ja vastama tingimustele juba taotlemise hetkel ning seda kogu projekti perioodil. </a:t>
            </a:r>
          </a:p>
          <a:p>
            <a:pPr marL="0" indent="0">
              <a:buNone/>
            </a:pPr>
            <a:endParaRPr lang="et-EE" b="1" dirty="0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56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5CCA7F15-C36C-43E5-B91D-2E0632AA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Stardi-/rühmagrandi eelarve sisaldab</a:t>
            </a:r>
            <a:endParaRPr lang="en-GB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A6BD32B7-4111-4EBC-A1AB-90BFBC897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56" y="1974293"/>
            <a:ext cx="11328888" cy="455713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t-EE"/>
              <a:t>… </a:t>
            </a:r>
            <a:r>
              <a:rPr lang="et-EE" b="1"/>
              <a:t>projektijuhi (PI) ja (põhi)täitjate töötasu(d) ja stipendiumi(d) </a:t>
            </a:r>
            <a:r>
              <a:rPr lang="et-EE"/>
              <a:t>koos kõigi (Eesti) maksudega,</a:t>
            </a:r>
          </a:p>
          <a:p>
            <a:r>
              <a:rPr lang="et-EE"/>
              <a:t>PSG doktorandist põhitäitjale ei pea grandist töötasu maksma juhul, kui ta töötab asutuses nooremteaduri ametikohal </a:t>
            </a:r>
            <a:r>
              <a:rPr lang="et-EE" sz="2000"/>
              <a:t>(s.t on juba RE-st rahastatud).  </a:t>
            </a:r>
          </a:p>
          <a:p>
            <a:r>
              <a:rPr lang="et-EE"/>
              <a:t>…</a:t>
            </a:r>
            <a:r>
              <a:rPr lang="et-EE" b="1"/>
              <a:t>teadustöö kulusid </a:t>
            </a:r>
            <a:r>
              <a:rPr lang="et-EE"/>
              <a:t>(sh </a:t>
            </a:r>
            <a:r>
              <a:rPr lang="et-EE" err="1"/>
              <a:t>sisseostetavad</a:t>
            </a:r>
            <a:r>
              <a:rPr lang="et-EE"/>
              <a:t> teadus- ja arendusteenused, uurimisprojekti tulemuste (avatud) publitseerimise ja populariseerimisega ning intellektuaalomandi kaitsmisega seotud kulud, käsundus- ja töövõtulepingud, lähetuskulud ning muud teadustöö läbiviimiseks vajalikud kulud lähtuvalt uurimisprojekti eripärast).</a:t>
            </a:r>
          </a:p>
          <a:p>
            <a:r>
              <a:rPr lang="et-EE" b="1">
                <a:cs typeface="Calibri"/>
              </a:rPr>
              <a:t>...asutuse üldkululõivu </a:t>
            </a:r>
          </a:p>
          <a:p>
            <a:r>
              <a:rPr lang="et-EE"/>
              <a:t>Tulenevalt projekti spetsiifikast, saab taotleda grandimahtu </a:t>
            </a:r>
            <a:r>
              <a:rPr lang="et-EE" i="1"/>
              <a:t>väike</a:t>
            </a:r>
            <a:r>
              <a:rPr lang="et-EE"/>
              <a:t> või </a:t>
            </a:r>
            <a:r>
              <a:rPr lang="et-EE" i="1"/>
              <a:t>suur</a:t>
            </a:r>
            <a:r>
              <a:rPr lang="et-EE"/>
              <a:t>.</a:t>
            </a:r>
          </a:p>
          <a:p>
            <a:r>
              <a:rPr lang="et-EE" b="1">
                <a:solidFill>
                  <a:srgbClr val="7030A0"/>
                </a:solidFill>
              </a:rPr>
              <a:t>NB!</a:t>
            </a:r>
            <a:r>
              <a:rPr lang="et-EE"/>
              <a:t> Suure grandimahu taotlemisel kehtivad täiendavad tingimused.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4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su kohatäide 10">
            <a:extLst>
              <a:ext uri="{FF2B5EF4-FFF2-40B4-BE49-F238E27FC236}">
                <a16:creationId xmlns:a16="http://schemas.microsoft.com/office/drawing/2014/main" id="{54A17D18-D8BE-41DD-AE9D-07ADB8B7D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8464" y="1994658"/>
            <a:ext cx="5181600" cy="39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t-EE" sz="3200" b="1" dirty="0">
                <a:solidFill>
                  <a:schemeClr val="accent1"/>
                </a:solidFill>
                <a:cs typeface="Calibri"/>
              </a:rPr>
              <a:t>RÜHMAGRANT</a:t>
            </a:r>
            <a:endParaRPr lang="et-EE" sz="3200" b="1" dirty="0" err="1">
              <a:solidFill>
                <a:schemeClr val="accent1"/>
              </a:solidFill>
              <a:cs typeface="Calibri"/>
            </a:endParaRPr>
          </a:p>
          <a:p>
            <a:pPr marL="0" indent="0"/>
            <a:r>
              <a:rPr lang="en-GB" sz="3600" dirty="0">
                <a:cs typeface="Calibri"/>
              </a:rPr>
              <a:t>  </a:t>
            </a:r>
            <a:r>
              <a:rPr lang="en-GB" sz="3600" dirty="0" err="1">
                <a:cs typeface="Calibri"/>
              </a:rPr>
              <a:t>Väike</a:t>
            </a:r>
            <a:r>
              <a:rPr lang="en-GB" sz="3600" dirty="0">
                <a:cs typeface="Calibri"/>
              </a:rPr>
              <a:t> </a:t>
            </a:r>
            <a:r>
              <a:rPr lang="en-GB" sz="3600" dirty="0" err="1">
                <a:cs typeface="Calibri"/>
              </a:rPr>
              <a:t>grandimaht</a:t>
            </a:r>
            <a:endParaRPr lang="et-EE" dirty="0" err="1">
              <a:cs typeface="Calibri" panose="020F0502020204030204"/>
            </a:endParaRPr>
          </a:p>
          <a:p>
            <a:pPr marL="0" indent="0">
              <a:buNone/>
            </a:pPr>
            <a:r>
              <a:rPr lang="en-GB" sz="3600" b="1" dirty="0">
                <a:cs typeface="Calibri"/>
              </a:rPr>
              <a:t>192 400</a:t>
            </a:r>
            <a:r>
              <a:rPr lang="en-GB" sz="3600" dirty="0">
                <a:cs typeface="Calibri"/>
              </a:rPr>
              <a:t> </a:t>
            </a:r>
            <a:r>
              <a:rPr lang="en-GB" sz="3600" dirty="0" err="1">
                <a:cs typeface="Calibri"/>
              </a:rPr>
              <a:t>eurot</a:t>
            </a:r>
            <a:r>
              <a:rPr lang="en-GB" sz="3600" dirty="0">
                <a:cs typeface="Calibri"/>
              </a:rPr>
              <a:t> </a:t>
            </a:r>
            <a:r>
              <a:rPr lang="en-GB" sz="3600" dirty="0" err="1">
                <a:cs typeface="Calibri"/>
              </a:rPr>
              <a:t>aastas</a:t>
            </a:r>
            <a:endParaRPr lang="en-GB" sz="36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GB" sz="3600" dirty="0">
                <a:cs typeface="Calibri"/>
              </a:rPr>
              <a:t> Suur </a:t>
            </a:r>
            <a:r>
              <a:rPr lang="en-GB" sz="3600" dirty="0" err="1">
                <a:cs typeface="Calibri"/>
              </a:rPr>
              <a:t>grandimaht</a:t>
            </a:r>
            <a:endParaRPr lang="en-GB" sz="3600" dirty="0" err="1">
              <a:solidFill>
                <a:srgbClr val="6638B6"/>
              </a:solidFill>
              <a:cs typeface="Calibri"/>
            </a:endParaRPr>
          </a:p>
          <a:p>
            <a:pPr marL="0" indent="0">
              <a:buNone/>
            </a:pPr>
            <a:r>
              <a:rPr lang="en-GB" sz="3600" b="1" dirty="0">
                <a:cs typeface="Calibri"/>
              </a:rPr>
              <a:t>270 000</a:t>
            </a:r>
            <a:r>
              <a:rPr lang="en-GB" sz="3600" dirty="0">
                <a:cs typeface="Calibri"/>
              </a:rPr>
              <a:t> </a:t>
            </a:r>
            <a:r>
              <a:rPr lang="en-GB" sz="3600" dirty="0" err="1">
                <a:cs typeface="Calibri"/>
              </a:rPr>
              <a:t>eurot</a:t>
            </a:r>
            <a:r>
              <a:rPr lang="en-GB" sz="3600" dirty="0">
                <a:cs typeface="Calibri"/>
              </a:rPr>
              <a:t> </a:t>
            </a:r>
            <a:r>
              <a:rPr lang="en-GB" sz="3600" dirty="0" err="1">
                <a:cs typeface="Calibri"/>
              </a:rPr>
              <a:t>aastas</a:t>
            </a:r>
            <a:endParaRPr lang="en-GB" dirty="0" err="1"/>
          </a:p>
        </p:txBody>
      </p:sp>
      <p:sp>
        <p:nvSpPr>
          <p:cNvPr id="12" name="Sisu kohatäide 11">
            <a:extLst>
              <a:ext uri="{FF2B5EF4-FFF2-40B4-BE49-F238E27FC236}">
                <a16:creationId xmlns:a16="http://schemas.microsoft.com/office/drawing/2014/main" id="{B285FB34-391B-425E-ADFF-7996CF9E7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615" y="1994658"/>
            <a:ext cx="5354128" cy="39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200" b="1">
                <a:solidFill>
                  <a:schemeClr val="accent1"/>
                </a:solidFill>
                <a:cs typeface="Calibri"/>
              </a:rPr>
              <a:t>STARDIGRANT</a:t>
            </a:r>
          </a:p>
          <a:p>
            <a:pPr marL="571500" indent="-571500"/>
            <a:r>
              <a:rPr lang="en-GB" sz="3600" err="1">
                <a:cs typeface="Calibri"/>
              </a:rPr>
              <a:t>Väike</a:t>
            </a:r>
            <a:r>
              <a:rPr lang="en-GB" sz="3600">
                <a:cs typeface="Calibri"/>
              </a:rPr>
              <a:t> </a:t>
            </a:r>
            <a:r>
              <a:rPr lang="en-GB" sz="3600" err="1">
                <a:cs typeface="Calibri"/>
              </a:rPr>
              <a:t>grandimaht</a:t>
            </a:r>
            <a:r>
              <a:rPr lang="en-GB" sz="3600">
                <a:cs typeface="Calibri"/>
              </a:rPr>
              <a:t> </a:t>
            </a:r>
          </a:p>
          <a:p>
            <a:pPr marL="0" indent="575945">
              <a:buNone/>
            </a:pPr>
            <a:r>
              <a:rPr lang="en-GB" sz="3600" b="1">
                <a:cs typeface="Calibri"/>
              </a:rPr>
              <a:t>76 000 </a:t>
            </a:r>
            <a:r>
              <a:rPr lang="en-GB" sz="3600" err="1">
                <a:cs typeface="Calibri"/>
              </a:rPr>
              <a:t>eurot</a:t>
            </a:r>
            <a:r>
              <a:rPr lang="en-GB" sz="3600">
                <a:cs typeface="Calibri"/>
              </a:rPr>
              <a:t> </a:t>
            </a:r>
            <a:r>
              <a:rPr lang="en-GB" sz="3600" err="1">
                <a:cs typeface="Calibri"/>
              </a:rPr>
              <a:t>aastas</a:t>
            </a:r>
            <a:endParaRPr lang="en-GB" sz="3600">
              <a:cs typeface="Calibri"/>
            </a:endParaRPr>
          </a:p>
          <a:p>
            <a:pPr marL="0" indent="575945"/>
            <a:r>
              <a:rPr lang="en-GB" sz="3600">
                <a:cs typeface="Calibri"/>
              </a:rPr>
              <a:t>Suur </a:t>
            </a:r>
            <a:r>
              <a:rPr lang="en-GB" sz="3600" err="1">
                <a:cs typeface="Calibri"/>
              </a:rPr>
              <a:t>grandimaht</a:t>
            </a:r>
          </a:p>
          <a:p>
            <a:pPr marL="0" indent="575945">
              <a:buNone/>
            </a:pPr>
            <a:r>
              <a:rPr lang="en-GB" sz="3600" b="1">
                <a:cs typeface="Calibri"/>
              </a:rPr>
              <a:t>117 000</a:t>
            </a:r>
            <a:r>
              <a:rPr lang="en-GB" sz="3600">
                <a:cs typeface="Calibri"/>
              </a:rPr>
              <a:t> </a:t>
            </a:r>
            <a:r>
              <a:rPr lang="en-GB" sz="3600" err="1">
                <a:cs typeface="Calibri"/>
              </a:rPr>
              <a:t>eurot</a:t>
            </a:r>
            <a:r>
              <a:rPr lang="en-GB" sz="3600">
                <a:cs typeface="Calibri"/>
              </a:rPr>
              <a:t> </a:t>
            </a:r>
            <a:r>
              <a:rPr lang="en-GB" sz="3600" err="1">
                <a:cs typeface="Calibri"/>
              </a:rPr>
              <a:t>aastas</a:t>
            </a:r>
            <a:endParaRPr lang="en-GB" sz="3600">
              <a:cs typeface="Calibri"/>
            </a:endParaRPr>
          </a:p>
        </p:txBody>
      </p:sp>
      <p:sp>
        <p:nvSpPr>
          <p:cNvPr id="10" name="Pealkiri 9">
            <a:extLst>
              <a:ext uri="{FF2B5EF4-FFF2-40B4-BE49-F238E27FC236}">
                <a16:creationId xmlns:a16="http://schemas.microsoft.com/office/drawing/2014/main" id="{795CBDA6-7359-4D11-A5E8-F841643F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215" y="329821"/>
            <a:ext cx="8090388" cy="1800000"/>
          </a:xfrm>
        </p:spPr>
        <p:txBody>
          <a:bodyPr>
            <a:normAutofit/>
          </a:bodyPr>
          <a:lstStyle/>
          <a:p>
            <a:r>
              <a:rPr lang="et-EE" b="1" dirty="0"/>
              <a:t>Grandimahud 2024</a:t>
            </a:r>
            <a:br>
              <a:rPr lang="et-EE" b="1" dirty="0"/>
            </a:br>
            <a:br>
              <a:rPr lang="et-EE" sz="2000" b="1" dirty="0"/>
            </a:br>
            <a:endParaRPr lang="et-EE" b="1">
              <a:cs typeface="Calibri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C47DFD-4B74-3F08-AD15-B48F6D785C6E}"/>
              </a:ext>
            </a:extLst>
          </p:cNvPr>
          <p:cNvSpPr txBox="1"/>
          <p:nvPr/>
        </p:nvSpPr>
        <p:spPr>
          <a:xfrm>
            <a:off x="743803" y="5372669"/>
            <a:ext cx="717872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Lisa 5. Granditaotluse eelarve koostamise juhend (etag.ee)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69691"/>
      </p:ext>
    </p:extLst>
  </p:cSld>
  <p:clrMapOvr>
    <a:masterClrMapping/>
  </p:clrMapOvr>
</p:sld>
</file>

<file path=ppt/theme/theme1.xml><?xml version="1.0" encoding="utf-8"?>
<a:theme xmlns:a="http://schemas.openxmlformats.org/drawingml/2006/main" name="ETAg ">
  <a:themeElements>
    <a:clrScheme name="Kohandatud 2">
      <a:dk1>
        <a:srgbClr val="6638B6"/>
      </a:dk1>
      <a:lt1>
        <a:srgbClr val="FFFFFF"/>
      </a:lt1>
      <a:dk2>
        <a:srgbClr val="000000"/>
      </a:dk2>
      <a:lt2>
        <a:srgbClr val="FFFFFF"/>
      </a:lt2>
      <a:accent1>
        <a:srgbClr val="6638B6"/>
      </a:accent1>
      <a:accent2>
        <a:srgbClr val="000000"/>
      </a:accent2>
      <a:accent3>
        <a:srgbClr val="8560C5"/>
      </a:accent3>
      <a:accent4>
        <a:srgbClr val="333333"/>
      </a:accent4>
      <a:accent5>
        <a:srgbClr val="B29BDB"/>
      </a:accent5>
      <a:accent6>
        <a:srgbClr val="808080"/>
      </a:accent6>
      <a:hlink>
        <a:srgbClr val="6638B6"/>
      </a:hlink>
      <a:folHlink>
        <a:srgbClr val="B29BD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itsukla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EB49AAB9B73041B37660E8F100DD8F" ma:contentTypeVersion="9" ma:contentTypeDescription="Create a new document." ma:contentTypeScope="" ma:versionID="dfd376c60b4d60604fec84dc2523f382">
  <xsd:schema xmlns:xsd="http://www.w3.org/2001/XMLSchema" xmlns:xs="http://www.w3.org/2001/XMLSchema" xmlns:p="http://schemas.microsoft.com/office/2006/metadata/properties" xmlns:ns2="4dc7c7b1-1c52-4d1a-9753-7000f920b09e" targetNamespace="http://schemas.microsoft.com/office/2006/metadata/properties" ma:root="true" ma:fieldsID="b081bcb9bc34e2a11b06dc4625e149d6" ns2:_="">
    <xsd:import namespace="4dc7c7b1-1c52-4d1a-9753-7000f920b0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7c7b1-1c52-4d1a-9753-7000f920b0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ac58b60-4b64-42d2-9310-8a033182b4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c7c7b1-1c52-4d1a-9753-7000f920b09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730CE9-BE4E-4A86-A3CC-32F296CD22C1}">
  <ds:schemaRefs>
    <ds:schemaRef ds:uri="4dc7c7b1-1c52-4d1a-9753-7000f920b0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D19266D-0615-44DF-8416-3E825BED52C7}">
  <ds:schemaRefs>
    <ds:schemaRef ds:uri="4dc7c7b1-1c52-4d1a-9753-7000f920b0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72A4D9-54BE-470E-A51E-9E850E2F4A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1398</Words>
  <Application>Microsoft Office PowerPoint</Application>
  <PresentationFormat>Laiekraan</PresentationFormat>
  <Paragraphs>132</Paragraphs>
  <Slides>17</Slides>
  <Notes>7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Roboto</vt:lpstr>
      <vt:lpstr>ETAg </vt:lpstr>
      <vt:lpstr>ETAG-i stardi- ja rühmagrantide taotlemine 2024. aastal</vt:lpstr>
      <vt:lpstr>2024. aastal saab taotleda </vt:lpstr>
      <vt:lpstr>https://etag.ee/rahastamine/uurimistoetused/personaalne-uurimistoetus/put-taotlusvoor-2024/</vt:lpstr>
      <vt:lpstr>Stardigrandi taotleja…</vt:lpstr>
      <vt:lpstr>Stardigrandi taotleja…</vt:lpstr>
      <vt:lpstr>Rühmagrandi taotleja…</vt:lpstr>
      <vt:lpstr>Palun lugege tingimusi tähelepanelikult, vajadusel küsige üle…</vt:lpstr>
      <vt:lpstr>Stardi-/rühmagrandi eelarve sisaldab</vt:lpstr>
      <vt:lpstr>Grandimahud 2024  </vt:lpstr>
      <vt:lpstr>Taotlusvorm…</vt:lpstr>
      <vt:lpstr>PowerPointi esitlus</vt:lpstr>
      <vt:lpstr>Stardi- ja rühmagranditaotluste hindamine</vt:lpstr>
      <vt:lpstr>Mis on veel uus?</vt:lpstr>
      <vt:lpstr>Eetika sakk</vt:lpstr>
      <vt:lpstr>Taotleja meelespea</vt:lpstr>
      <vt:lpstr>Kui taotlusega seoses tekib küsimusi…</vt:lpstr>
      <vt:lpstr>Aitäh veebinaril osalemast!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Külli Kalmus</dc:creator>
  <cp:lastModifiedBy>Eveli Laats</cp:lastModifiedBy>
  <cp:revision>146</cp:revision>
  <dcterms:created xsi:type="dcterms:W3CDTF">2022-03-02T09:21:52Z</dcterms:created>
  <dcterms:modified xsi:type="dcterms:W3CDTF">2024-03-05T11:06:49Z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0x010100A3EB49AAB9B73041B37660E8F100DD8F</vt:lpwstr>
  </property>
  <property fmtid="{D5CDD505-2E9C-101B-9397-08002B2CF9AE}" pid="3" name="MediaServiceImageTags">
    <vt:lpwstr/>
  </property>
</Properties>
</file>