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18"/>
  </p:notesMasterIdLst>
  <p:sldIdLst>
    <p:sldId id="354" r:id="rId3"/>
    <p:sldId id="259" r:id="rId4"/>
    <p:sldId id="266" r:id="rId5"/>
    <p:sldId id="372" r:id="rId6"/>
    <p:sldId id="380" r:id="rId7"/>
    <p:sldId id="375" r:id="rId8"/>
    <p:sldId id="379" r:id="rId9"/>
    <p:sldId id="350" r:id="rId10"/>
    <p:sldId id="358" r:id="rId11"/>
    <p:sldId id="360" r:id="rId12"/>
    <p:sldId id="359" r:id="rId13"/>
    <p:sldId id="369" r:id="rId14"/>
    <p:sldId id="371" r:id="rId15"/>
    <p:sldId id="368" r:id="rId16"/>
    <p:sldId id="32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8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87745" autoAdjust="0"/>
  </p:normalViewPr>
  <p:slideViewPr>
    <p:cSldViewPr snapToGrid="0" showGuides="1">
      <p:cViewPr varScale="1">
        <p:scale>
          <a:sx n="89" d="100"/>
          <a:sy n="89" d="100"/>
        </p:scale>
        <p:origin x="28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idi.rekker\Downloads\Microsoft.SkypeApp_kzf8qxf38zg5c!App\All\SekMo%202.0%20toetused%200605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553-466A-A9B7-747CB5EB698F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553-466A-A9B7-747CB5EB698F}"/>
              </c:ext>
            </c:extLst>
          </c:dPt>
          <c:dPt>
            <c:idx val="2"/>
            <c:bubble3D val="0"/>
            <c:spPr>
              <a:solidFill>
                <a:schemeClr val="accent1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553-466A-A9B7-747CB5EB698F}"/>
              </c:ext>
            </c:extLst>
          </c:dPt>
          <c:dLbls>
            <c:dLbl>
              <c:idx val="0"/>
              <c:layout>
                <c:manualLayout>
                  <c:x val="0.14839797639123103"/>
                  <c:y val="-0.10648148148148148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4EE5632-E0AE-4484-BF58-7AEF655DCEED}" type="PERCENTAGE">
                      <a:rPr lang="en-US" b="0"/>
                      <a:pPr>
                        <a:defRPr sz="1200">
                          <a:solidFill>
                            <a:sysClr val="windowText" lastClr="000000"/>
                          </a:solidFill>
                        </a:defRPr>
                      </a:pPr>
                      <a:t>[PROTSENT]</a:t>
                    </a:fld>
                    <a:r>
                      <a:rPr lang="en-US" b="0"/>
                      <a:t>, </a:t>
                    </a:r>
                  </a:p>
                  <a:p>
                    <a:pPr>
                      <a:defRPr sz="1200">
                        <a:solidFill>
                          <a:sysClr val="windowText" lastClr="000000"/>
                        </a:solidFill>
                      </a:defRPr>
                    </a:pPr>
                    <a:r>
                      <a:rPr lang="en-US" b="0"/>
                      <a:t>294 408  </a:t>
                    </a:r>
                    <a:r>
                      <a:rPr lang="en-US" sz="1200" b="0" i="0" u="none" strike="noStrike" baseline="0">
                        <a:effectLst/>
                      </a:rPr>
                      <a:t>€</a:t>
                    </a:r>
                    <a:r>
                      <a:rPr lang="en-US" sz="1200" b="0" i="0" u="none" strike="noStrike" baseline="0"/>
                      <a:t>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t-E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553-466A-A9B7-747CB5EB698F}"/>
                </c:ext>
              </c:extLst>
            </c:dLbl>
            <c:dLbl>
              <c:idx val="1"/>
              <c:layout>
                <c:manualLayout>
                  <c:x val="0"/>
                  <c:y val="0.15277777777777779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EB67F2E-9984-4814-8170-71D7D37FFCC9}" type="PERCENTAGE">
                      <a:rPr lang="en-US" b="0"/>
                      <a:pPr>
                        <a:defRPr sz="1200">
                          <a:solidFill>
                            <a:sysClr val="windowText" lastClr="000000"/>
                          </a:solidFill>
                        </a:defRPr>
                      </a:pPr>
                      <a:t>[PROTSENT]</a:t>
                    </a:fld>
                    <a:r>
                      <a:rPr lang="en-US" b="0"/>
                      <a:t>; </a:t>
                    </a:r>
                  </a:p>
                  <a:p>
                    <a:pPr>
                      <a:defRPr sz="1200">
                        <a:solidFill>
                          <a:sysClr val="windowText" lastClr="000000"/>
                        </a:solidFill>
                      </a:defRPr>
                    </a:pPr>
                    <a:r>
                      <a:rPr lang="en-US" b="0"/>
                      <a:t>488 536 </a:t>
                    </a:r>
                    <a:r>
                      <a:rPr lang="en-US" sz="1200" b="0" i="0" u="none" strike="noStrike" baseline="0">
                        <a:effectLst/>
                      </a:rPr>
                      <a:t>€</a:t>
                    </a:r>
                    <a:r>
                      <a:rPr lang="en-US" sz="1200" b="0" i="0" u="none" strike="noStrike" baseline="0"/>
                      <a:t>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t-E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553-466A-A9B7-747CB5EB698F}"/>
                </c:ext>
              </c:extLst>
            </c:dLbl>
            <c:dLbl>
              <c:idx val="2"/>
              <c:layout>
                <c:manualLayout>
                  <c:x val="-0.13940415964024733"/>
                  <c:y val="-5.0925925925925937E-2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82182E4-BC01-406A-A20F-6FFBDDDAD457}" type="PERCENTAGE">
                      <a:rPr lang="en-US" b="0"/>
                      <a:pPr>
                        <a:defRPr sz="1200">
                          <a:solidFill>
                            <a:sysClr val="windowText" lastClr="000000"/>
                          </a:solidFill>
                        </a:defRPr>
                      </a:pPr>
                      <a:t>[PROTSENT]</a:t>
                    </a:fld>
                    <a:r>
                      <a:rPr lang="en-US" b="0"/>
                      <a:t>; </a:t>
                    </a:r>
                    <a:endParaRPr lang="en-US" sz="1200" b="0" i="0" u="none" strike="noStrike" baseline="0">
                      <a:effectLst/>
                    </a:endParaRPr>
                  </a:p>
                  <a:p>
                    <a:pPr>
                      <a:defRPr sz="1200">
                        <a:solidFill>
                          <a:sysClr val="windowText" lastClr="000000"/>
                        </a:solidFill>
                      </a:defRPr>
                    </a:pPr>
                    <a:r>
                      <a:rPr lang="en-US" b="0"/>
                      <a:t>762 284 </a:t>
                    </a:r>
                    <a:r>
                      <a:rPr lang="en-US" sz="1200" b="0" i="0" u="none" strike="noStrike" baseline="0">
                        <a:effectLst/>
                      </a:rPr>
                      <a:t>€</a:t>
                    </a:r>
                    <a:r>
                      <a:rPr lang="en-US" sz="1200" b="0" i="0" u="none" strike="noStrike" baseline="0"/>
                      <a:t> </a:t>
                    </a:r>
                    <a:r>
                      <a:rPr lang="en-US" b="0"/>
                      <a:t>;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t-E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553-466A-A9B7-747CB5EB69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projektid!$H$25:$H$27</c:f>
              <c:strCache>
                <c:ptCount val="3"/>
                <c:pt idx="0">
                  <c:v>T1 - Teadlase palkamine ettevõttesse</c:v>
                </c:pt>
                <c:pt idx="1">
                  <c:v>T2 - Tippspetsialist kõrgkooli/Ülikooli</c:v>
                </c:pt>
                <c:pt idx="2">
                  <c:v>T3 - Teadmussiirdedoktorantuur</c:v>
                </c:pt>
              </c:strCache>
            </c:strRef>
          </c:cat>
          <c:val>
            <c:numRef>
              <c:f>projektid!$J$25:$J$27</c:f>
              <c:numCache>
                <c:formatCode>#\ ##0.0</c:formatCode>
                <c:ptCount val="3"/>
                <c:pt idx="0">
                  <c:v>19.052710816356804</c:v>
                </c:pt>
                <c:pt idx="1">
                  <c:v>31.615809848648261</c:v>
                </c:pt>
                <c:pt idx="2">
                  <c:v>49.331479334994924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553-466A-A9B7-747CB5EB698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49"/>
        <c:holeSize val="62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4884149897929431"/>
          <c:w val="0.36787932705713638"/>
          <c:h val="0.214121463983668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0C0C6-3CC7-45AC-A4B8-5D7346A16685}" type="datetimeFigureOut">
              <a:rPr lang="et-EE" smtClean="0"/>
              <a:t>30.05.2024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15ED2-6AB3-4CDD-BFDB-53897F90156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18807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73973-73E5-4B28-8B0A-EC51828434FC}" type="slidenum">
              <a:rPr lang="et-EE" smtClean="0"/>
              <a:t>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37451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73973-73E5-4B28-8B0A-EC51828434FC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t-E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938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t-EE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t-EE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t-EE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73973-73E5-4B28-8B0A-EC51828434FC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9430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73973-73E5-4B28-8B0A-EC51828434FC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369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urple square with white text&#10;&#10;Description automatically generated">
            <a:extLst>
              <a:ext uri="{FF2B5EF4-FFF2-40B4-BE49-F238E27FC236}">
                <a16:creationId xmlns:a16="http://schemas.microsoft.com/office/drawing/2014/main" id="{8D644201-9B97-D5CB-9248-B4F953E1F1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09A942-1745-CD0E-75A0-1F438EA39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80079"/>
            <a:ext cx="9144000" cy="1977729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585851-240D-4045-7889-0D8E8D09FD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39227"/>
            <a:ext cx="9144000" cy="1356299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576219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C11A4-908F-95DF-B639-6CBFE3C3E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E151E-94B9-55C0-B379-3A9C103EA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62475"/>
            <a:ext cx="10515600" cy="1527175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6638B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D3E0FB-7C95-9A6A-C150-620BB07F31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19650" y="1415274"/>
            <a:ext cx="5940000" cy="217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384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4C5A2-4274-B49E-2CE5-3FA318C10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2E415-16C0-CC5E-446B-8F8D7248F6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48B50D-BD95-F9BF-927F-303DD1D9F2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6982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5C815-901E-09BB-C917-CA359B6CC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2773"/>
            <a:ext cx="10515600" cy="95791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601271-70B0-8E26-4DEB-6EA3F48800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1B0C9C-FD65-E4DB-492A-3752CF929C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557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3F7944-8466-4CBD-2E6A-27D4AA7FD8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2869DB-219A-8C9A-4BB3-0E2CB0E63D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557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6636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9006B-21F9-8C4F-6128-8CA78CCA5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7887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1367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BAD2C-2DD8-2F77-2AF7-0F57797E0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0B32C-4960-584F-398B-11E91D21F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01C704-8229-4FD8-5EFB-38A81721CC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787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1B7A0-F3C3-E95B-FE7C-2E7360515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0699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6D8D5F-245B-BC14-F201-0D3B5DB090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E12839-DDBF-590E-AD74-25EB9298A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8708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elslaid_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43244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elslaid_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97902" y="2641142"/>
            <a:ext cx="7998761" cy="1019124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US" dirty="0"/>
              <a:t>E</a:t>
            </a:r>
            <a:r>
              <a:rPr lang="et-EE" dirty="0"/>
              <a:t>sitluse pealkiri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97391" y="3523422"/>
            <a:ext cx="8009940" cy="6169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kern="1200" cap="all" spc="111">
                <a:solidFill>
                  <a:srgbClr val="6638B6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</a:t>
            </a:r>
            <a:r>
              <a:rPr lang="et-EE" dirty="0"/>
              <a:t>imi perekonnanimi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1272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itelslaid_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alkiri 1">
            <a:extLst>
              <a:ext uri="{FF2B5EF4-FFF2-40B4-BE49-F238E27FC236}">
                <a16:creationId xmlns:a16="http://schemas.microsoft.com/office/drawing/2014/main" id="{27493D42-27B6-4034-9078-70503AA73F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2048" y="1703499"/>
            <a:ext cx="5515315" cy="101797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733">
                <a:solidFill>
                  <a:srgbClr val="6638B6"/>
                </a:solidFill>
              </a:defRPr>
            </a:lvl1pPr>
          </a:lstStyle>
          <a:p>
            <a:r>
              <a:rPr lang="en-US" dirty="0"/>
              <a:t>E</a:t>
            </a:r>
            <a:r>
              <a:rPr lang="et-EE" dirty="0" err="1"/>
              <a:t>sitluse</a:t>
            </a:r>
            <a:r>
              <a:rPr lang="et-EE" dirty="0"/>
              <a:t> pealkiri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53F8C4A-61AE-4775-BB67-DCDD995739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42845" y="4485786"/>
            <a:ext cx="3413180" cy="6169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kern="1200" cap="all" spc="147">
                <a:solidFill>
                  <a:srgbClr val="6638B6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</a:t>
            </a:r>
            <a:r>
              <a:rPr lang="et-EE" dirty="0"/>
              <a:t>imi perekonnanimi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42ACA468-0927-4F7C-916B-56DA48C9FD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54202" y="6048252"/>
            <a:ext cx="1902757" cy="4304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880"/>
              </a:lnSpc>
              <a:buSzPct val="100000"/>
              <a:buFontTx/>
              <a:buNone/>
              <a:defRPr sz="2400" cap="all" spc="187" baseline="0">
                <a:solidFill>
                  <a:srgbClr val="6638B6"/>
                </a:solidFill>
              </a:defRPr>
            </a:lvl1pPr>
          </a:lstStyle>
          <a:p>
            <a:pPr lvl="0"/>
            <a:r>
              <a:rPr lang="et-EE" dirty="0"/>
              <a:t>04.07.2019</a:t>
            </a:r>
          </a:p>
        </p:txBody>
      </p:sp>
    </p:spTree>
    <p:extLst>
      <p:ext uri="{BB962C8B-B14F-4D97-AF65-F5344CB8AC3E}">
        <p14:creationId xmlns:p14="http://schemas.microsoft.com/office/powerpoint/2010/main" val="364724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urple square with white text&#10;&#10;Description automatically generated">
            <a:extLst>
              <a:ext uri="{FF2B5EF4-FFF2-40B4-BE49-F238E27FC236}">
                <a16:creationId xmlns:a16="http://schemas.microsoft.com/office/drawing/2014/main" id="{8D644201-9B97-D5CB-9248-B4F953E1F1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09A942-1745-CD0E-75A0-1F438EA39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80079"/>
            <a:ext cx="9144000" cy="1977729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585851-240D-4045-7889-0D8E8D09FD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39227"/>
            <a:ext cx="9144000" cy="1356299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 descr="A round puzzle with a person in a suit and briefcase&#10;&#10;Description automatically generated">
            <a:extLst>
              <a:ext uri="{FF2B5EF4-FFF2-40B4-BE49-F238E27FC236}">
                <a16:creationId xmlns:a16="http://schemas.microsoft.com/office/drawing/2014/main" id="{292C0C28-0221-562E-0159-21C64528FC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926" y="169102"/>
            <a:ext cx="1521912" cy="152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1846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ja sisu_1">
    <p:bg>
      <p:bgPr>
        <a:solidFill>
          <a:srgbClr val="6638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D64827A-37AE-4E88-B8AB-382EE38CFF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9843" y="1150188"/>
            <a:ext cx="9798711" cy="2146501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>
              <a:lnSpc>
                <a:spcPts val="5600"/>
              </a:lnSpc>
              <a:defRPr sz="5333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</a:t>
            </a:r>
            <a:r>
              <a:rPr lang="et-EE" dirty="0"/>
              <a:t>ealkirja tekst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BE0FAD3-D783-4FA0-B41E-6CBFBEF8E7E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99846" y="3323782"/>
            <a:ext cx="9798709" cy="2438661"/>
          </a:xfrm>
          <a:prstGeom prst="rect">
            <a:avLst/>
          </a:prstGeom>
        </p:spPr>
        <p:txBody>
          <a:bodyPr lIns="3600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isutekst</a:t>
            </a:r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F8E12DD6-76A4-45BC-8038-DC95CCF9CB8B}"/>
              </a:ext>
            </a:extLst>
          </p:cNvPr>
          <p:cNvSpPr/>
          <p:nvPr userDrawn="1"/>
        </p:nvSpPr>
        <p:spPr>
          <a:xfrm>
            <a:off x="5685084" y="6417485"/>
            <a:ext cx="821833" cy="82183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t-EE" sz="1800">
              <a:effectLst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52F6E1E-DA39-4A7F-A55D-47070FBCE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5084" y="6445526"/>
            <a:ext cx="821833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6638B6"/>
                </a:solidFill>
              </a:defRPr>
            </a:lvl1pPr>
          </a:lstStyle>
          <a:p>
            <a:fld id="{48FA6FF9-EC4C-EA4E-AA5F-7615A26823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0533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ja sisu_2"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D64827A-37AE-4E88-B8AB-382EE38CFF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6643" y="1012917"/>
            <a:ext cx="9798711" cy="4832167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algn="ctr">
              <a:lnSpc>
                <a:spcPts val="3200"/>
              </a:lnSpc>
              <a:spcAft>
                <a:spcPts val="0"/>
              </a:spcAft>
              <a:defRPr sz="3200" spc="0" baseline="0">
                <a:solidFill>
                  <a:srgbClr val="6638B6"/>
                </a:solidFill>
              </a:defRPr>
            </a:lvl1pPr>
          </a:lstStyle>
          <a:p>
            <a:r>
              <a:rPr lang="en-US" dirty="0"/>
              <a:t>P</a:t>
            </a:r>
            <a:r>
              <a:rPr lang="et-EE" dirty="0"/>
              <a:t>ealkirja tekst</a:t>
            </a:r>
            <a:endParaRPr lang="en-US" dirty="0"/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C84F2549-E97C-464E-AEF6-036EBED274F4}"/>
              </a:ext>
            </a:extLst>
          </p:cNvPr>
          <p:cNvSpPr/>
          <p:nvPr userDrawn="1"/>
        </p:nvSpPr>
        <p:spPr>
          <a:xfrm>
            <a:off x="5685084" y="6417485"/>
            <a:ext cx="821833" cy="82183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t-EE" sz="1800">
              <a:effectLst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ABB924D-0181-4287-8111-01DB783D1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5084" y="6445526"/>
            <a:ext cx="821833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6638B6"/>
                </a:solidFill>
              </a:defRPr>
            </a:lvl1pPr>
          </a:lstStyle>
          <a:p>
            <a:fld id="{48FA6FF9-EC4C-EA4E-AA5F-7615A26823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8575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ja sisu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97B98B29-E0B7-4F9D-B74C-873C9F6AFA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527" y="574662"/>
            <a:ext cx="6049821" cy="1633833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>
              <a:lnSpc>
                <a:spcPts val="3467"/>
              </a:lnSpc>
              <a:defRPr sz="3467" spc="0" baseline="0">
                <a:solidFill>
                  <a:srgbClr val="6638B6"/>
                </a:solidFill>
              </a:defRPr>
            </a:lvl1pPr>
          </a:lstStyle>
          <a:p>
            <a:r>
              <a:rPr lang="en-US" dirty="0"/>
              <a:t>P</a:t>
            </a:r>
            <a:r>
              <a:rPr lang="et-EE" dirty="0"/>
              <a:t>ealkirja tekst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C923C5B-6C25-4D3C-8852-353AD2816C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97965" y="-18474"/>
            <a:ext cx="5394036" cy="68764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t-EE" dirty="0"/>
              <a:t>Pildi lisamiseks klõpsake ikooni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74130DB-6EC5-42D9-8D5F-39CA350AB9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3648" y="2289005"/>
            <a:ext cx="6049821" cy="3937353"/>
          </a:xfrm>
          <a:prstGeom prst="rect">
            <a:avLst/>
          </a:prstGeom>
        </p:spPr>
        <p:txBody>
          <a:bodyPr lIns="36000">
            <a:normAutofit/>
          </a:bodyPr>
          <a:lstStyle>
            <a:lvl1pPr marL="241294" indent="-241294" algn="l">
              <a:buClr>
                <a:schemeClr val="tx1"/>
              </a:buClr>
              <a:buSzPct val="100000"/>
              <a:buFont typeface="Calibri" panose="020F0502020204030204" pitchFamily="34" charset="0"/>
              <a:buChar char="−"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isutekst</a:t>
            </a: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C72A20FD-A34A-45C5-87BA-EB7B24E94D36}"/>
              </a:ext>
            </a:extLst>
          </p:cNvPr>
          <p:cNvSpPr/>
          <p:nvPr userDrawn="1"/>
        </p:nvSpPr>
        <p:spPr>
          <a:xfrm>
            <a:off x="5685084" y="6417485"/>
            <a:ext cx="821833" cy="821832"/>
          </a:xfrm>
          <a:prstGeom prst="ellipse">
            <a:avLst/>
          </a:prstGeom>
          <a:solidFill>
            <a:srgbClr val="B5B4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t-EE" sz="1800">
              <a:effectLst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E4901B4-D622-4DA0-896A-8D7D22B25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5084" y="6445526"/>
            <a:ext cx="821833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8FA6FF9-EC4C-EA4E-AA5F-7615A26823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9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ja sisu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C923C5B-6C25-4D3C-8852-353AD2816C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97965" y="-18474"/>
            <a:ext cx="5394036" cy="68764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t-EE" dirty="0"/>
              <a:t>Pildi lisamiseks klõpsake ikooni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74130DB-6EC5-42D9-8D5F-39CA350AB9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3648" y="2289005"/>
            <a:ext cx="6049821" cy="3937353"/>
          </a:xfrm>
          <a:prstGeom prst="rect">
            <a:avLst/>
          </a:prstGeom>
        </p:spPr>
        <p:txBody>
          <a:bodyPr lIns="36000">
            <a:normAutofit/>
          </a:bodyPr>
          <a:lstStyle>
            <a:lvl1pPr marL="241294" indent="-241294" algn="l">
              <a:buClr>
                <a:schemeClr val="tx1"/>
              </a:buClr>
              <a:buSzPct val="100000"/>
              <a:buFont typeface="Calibri" panose="020F0502020204030204" pitchFamily="34" charset="0"/>
              <a:buChar char="−"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isutekst</a:t>
            </a: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C72A20FD-A34A-45C5-87BA-EB7B24E94D36}"/>
              </a:ext>
            </a:extLst>
          </p:cNvPr>
          <p:cNvSpPr/>
          <p:nvPr userDrawn="1"/>
        </p:nvSpPr>
        <p:spPr>
          <a:xfrm>
            <a:off x="5685084" y="6417485"/>
            <a:ext cx="821833" cy="821832"/>
          </a:xfrm>
          <a:prstGeom prst="ellipse">
            <a:avLst/>
          </a:prstGeom>
          <a:solidFill>
            <a:srgbClr val="B5B4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t-EE" sz="1800">
              <a:effectLst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E4901B4-D622-4DA0-896A-8D7D22B25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5084" y="6445526"/>
            <a:ext cx="821833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8FA6FF9-EC4C-EA4E-AA5F-7615A26823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D3CE724-5B7C-4CB5-8084-651651F576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3647" y="1386486"/>
            <a:ext cx="6049823" cy="770423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lnSpc>
                <a:spcPts val="2933"/>
              </a:lnSpc>
              <a:buSzPct val="100000"/>
              <a:buFontTx/>
              <a:buNone/>
              <a:defRPr sz="2933" cap="none" spc="0" baseline="0">
                <a:solidFill>
                  <a:srgbClr val="6638B6"/>
                </a:solidFill>
              </a:defRPr>
            </a:lvl1pPr>
          </a:lstStyle>
          <a:p>
            <a:pPr lvl="0"/>
            <a:r>
              <a:rPr lang="en-US" dirty="0"/>
              <a:t>A</a:t>
            </a:r>
            <a:r>
              <a:rPr lang="et-EE" dirty="0" err="1"/>
              <a:t>lapealkirja</a:t>
            </a:r>
            <a:r>
              <a:rPr lang="et-EE" dirty="0"/>
              <a:t> tekst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BE9E65F-7771-4C80-9EAF-06D90B9F72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3648" y="473063"/>
            <a:ext cx="6049821" cy="852464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>
              <a:lnSpc>
                <a:spcPts val="3467"/>
              </a:lnSpc>
              <a:defRPr sz="3467" spc="0" baseline="0">
                <a:solidFill>
                  <a:srgbClr val="6638B6"/>
                </a:solidFill>
              </a:defRPr>
            </a:lvl1pPr>
          </a:lstStyle>
          <a:p>
            <a:r>
              <a:rPr lang="en-US" dirty="0"/>
              <a:t>P</a:t>
            </a:r>
            <a:r>
              <a:rPr lang="et-EE" dirty="0"/>
              <a:t>ealkirja 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3052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ja sisu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C443521-2417-477C-B47C-C72C86C4F33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06471" y="2289005"/>
            <a:ext cx="6049821" cy="3937353"/>
          </a:xfrm>
          <a:prstGeom prst="rect">
            <a:avLst/>
          </a:prstGeom>
        </p:spPr>
        <p:txBody>
          <a:bodyPr lIns="36000">
            <a:normAutofit/>
          </a:bodyPr>
          <a:lstStyle>
            <a:lvl1pPr marL="241294" indent="-241294" algn="l">
              <a:buClr>
                <a:schemeClr val="tx1"/>
              </a:buClr>
              <a:buSzPct val="100000"/>
              <a:buFont typeface="Calibri" panose="020F0502020204030204" pitchFamily="34" charset="0"/>
              <a:buChar char="−"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isutekst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97B98B29-E0B7-4F9D-B74C-873C9F6AFA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06472" y="574662"/>
            <a:ext cx="6049821" cy="1633833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>
              <a:lnSpc>
                <a:spcPts val="3467"/>
              </a:lnSpc>
              <a:defRPr sz="3467" spc="0" baseline="0">
                <a:solidFill>
                  <a:srgbClr val="6638B6"/>
                </a:solidFill>
              </a:defRPr>
            </a:lvl1pPr>
          </a:lstStyle>
          <a:p>
            <a:r>
              <a:rPr lang="en-US" dirty="0"/>
              <a:t>P</a:t>
            </a:r>
            <a:r>
              <a:rPr lang="et-EE" dirty="0"/>
              <a:t>ealkirja tekst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C923C5B-6C25-4D3C-8852-353AD2816C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-18474"/>
            <a:ext cx="5394036" cy="68764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t-EE" dirty="0"/>
              <a:t>Pildi lisamiseks klõpsake ikooni</a:t>
            </a:r>
            <a:endParaRPr lang="en-US" dirty="0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E8D6C3E1-7777-462C-9758-ABAFCBDF8165}"/>
              </a:ext>
            </a:extLst>
          </p:cNvPr>
          <p:cNvSpPr/>
          <p:nvPr userDrawn="1"/>
        </p:nvSpPr>
        <p:spPr>
          <a:xfrm>
            <a:off x="5685084" y="6417485"/>
            <a:ext cx="821833" cy="821832"/>
          </a:xfrm>
          <a:prstGeom prst="ellipse">
            <a:avLst/>
          </a:prstGeom>
          <a:solidFill>
            <a:srgbClr val="B5B4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t-EE" sz="1800">
              <a:effectLst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C077D3E-ECA6-462C-A7D8-5FD1203CF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5084" y="6445526"/>
            <a:ext cx="821833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8FA6FF9-EC4C-EA4E-AA5F-7615A26823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3535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ja sisu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C443521-2417-477C-B47C-C72C86C4F33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06471" y="2289005"/>
            <a:ext cx="6049821" cy="3937353"/>
          </a:xfrm>
          <a:prstGeom prst="rect">
            <a:avLst/>
          </a:prstGeom>
        </p:spPr>
        <p:txBody>
          <a:bodyPr lIns="36000">
            <a:normAutofit/>
          </a:bodyPr>
          <a:lstStyle>
            <a:lvl1pPr marL="241294" indent="-241294" algn="l">
              <a:buClr>
                <a:schemeClr val="tx1"/>
              </a:buClr>
              <a:buSzPct val="100000"/>
              <a:buFont typeface="Calibri" panose="020F0502020204030204" pitchFamily="34" charset="0"/>
              <a:buChar char="−"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isutekst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97B98B29-E0B7-4F9D-B74C-873C9F6AFA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06472" y="473063"/>
            <a:ext cx="6049821" cy="852464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>
              <a:lnSpc>
                <a:spcPts val="3467"/>
              </a:lnSpc>
              <a:defRPr sz="3467" spc="0" baseline="0">
                <a:solidFill>
                  <a:srgbClr val="6638B6"/>
                </a:solidFill>
              </a:defRPr>
            </a:lvl1pPr>
          </a:lstStyle>
          <a:p>
            <a:r>
              <a:rPr lang="en-US" dirty="0"/>
              <a:t>P</a:t>
            </a:r>
            <a:r>
              <a:rPr lang="et-EE" dirty="0"/>
              <a:t>ealkirja tekst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C923C5B-6C25-4D3C-8852-353AD2816C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-18474"/>
            <a:ext cx="5394036" cy="68764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t-EE" dirty="0"/>
              <a:t>Pildi lisamiseks klõpsake ikooni</a:t>
            </a:r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19F0DA4-1022-4A9F-9C31-ABD1167F97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06470" y="1386486"/>
            <a:ext cx="6049823" cy="770423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lnSpc>
                <a:spcPts val="2933"/>
              </a:lnSpc>
              <a:buSzPct val="100000"/>
              <a:buFontTx/>
              <a:buNone/>
              <a:defRPr sz="2933" cap="none" spc="0" baseline="0">
                <a:solidFill>
                  <a:srgbClr val="6638B6"/>
                </a:solidFill>
              </a:defRPr>
            </a:lvl1pPr>
          </a:lstStyle>
          <a:p>
            <a:pPr lvl="0"/>
            <a:r>
              <a:rPr lang="en-US" dirty="0"/>
              <a:t>A</a:t>
            </a:r>
            <a:r>
              <a:rPr lang="et-EE" dirty="0" err="1"/>
              <a:t>lapealkirja</a:t>
            </a:r>
            <a:r>
              <a:rPr lang="et-EE" dirty="0"/>
              <a:t> tekst</a:t>
            </a:r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495A6948-AABD-4A5C-B919-57885EDB172C}"/>
              </a:ext>
            </a:extLst>
          </p:cNvPr>
          <p:cNvSpPr/>
          <p:nvPr userDrawn="1"/>
        </p:nvSpPr>
        <p:spPr>
          <a:xfrm>
            <a:off x="5685084" y="6417485"/>
            <a:ext cx="821833" cy="821832"/>
          </a:xfrm>
          <a:prstGeom prst="ellipse">
            <a:avLst/>
          </a:prstGeom>
          <a:solidFill>
            <a:srgbClr val="B5B4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t-EE" sz="1800">
              <a:effectLst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382EEF7-2155-42CA-9FBF-F06D1A778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5084" y="6445526"/>
            <a:ext cx="821833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8FA6FF9-EC4C-EA4E-AA5F-7615A26823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440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ja sisu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stkülik 1">
            <a:extLst>
              <a:ext uri="{FF2B5EF4-FFF2-40B4-BE49-F238E27FC236}">
                <a16:creationId xmlns:a16="http://schemas.microsoft.com/office/drawing/2014/main" id="{133DFC94-ED53-4AB5-80F2-127B53EE06F2}"/>
              </a:ext>
            </a:extLst>
          </p:cNvPr>
          <p:cNvSpPr/>
          <p:nvPr userDrawn="1"/>
        </p:nvSpPr>
        <p:spPr>
          <a:xfrm>
            <a:off x="0" y="0"/>
            <a:ext cx="12192000" cy="1560947"/>
          </a:xfrm>
          <a:prstGeom prst="rect">
            <a:avLst/>
          </a:prstGeom>
          <a:solidFill>
            <a:srgbClr val="6638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240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97B98B29-E0B7-4F9D-B74C-873C9F6AFA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414" y="302078"/>
            <a:ext cx="10663653" cy="1258869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>
              <a:lnSpc>
                <a:spcPts val="3467"/>
              </a:lnSpc>
              <a:defRPr sz="3467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</a:t>
            </a:r>
            <a:r>
              <a:rPr lang="et-EE" dirty="0"/>
              <a:t>ealkirja tekst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90C4B62-575D-4036-8580-6955B0190F23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66414" y="1791855"/>
            <a:ext cx="10663653" cy="4353995"/>
          </a:xfrm>
          <a:prstGeom prst="rect">
            <a:avLst/>
          </a:prstGeom>
        </p:spPr>
        <p:txBody>
          <a:bodyPr lIns="36000" numCol="1" spcCol="252000">
            <a:normAutofit/>
          </a:bodyPr>
          <a:lstStyle>
            <a:lvl1pPr marL="0" indent="0" algn="l">
              <a:buNone/>
              <a:defRPr sz="18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isutekst</a:t>
            </a:r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1BDB537D-EFF5-4935-AD3A-9D5D9F61FBDD}"/>
              </a:ext>
            </a:extLst>
          </p:cNvPr>
          <p:cNvSpPr/>
          <p:nvPr userDrawn="1"/>
        </p:nvSpPr>
        <p:spPr>
          <a:xfrm>
            <a:off x="5685084" y="6417485"/>
            <a:ext cx="821833" cy="821832"/>
          </a:xfrm>
          <a:prstGeom prst="ellipse">
            <a:avLst/>
          </a:prstGeom>
          <a:solidFill>
            <a:srgbClr val="B5B4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t-EE" sz="1800">
              <a:effectLst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1031BA6-1FE2-4A86-A96F-005A0377A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5084" y="6445526"/>
            <a:ext cx="821833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8FA6FF9-EC4C-EA4E-AA5F-7615A26823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7003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alkiri ja sisu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stkülik 1">
            <a:extLst>
              <a:ext uri="{FF2B5EF4-FFF2-40B4-BE49-F238E27FC236}">
                <a16:creationId xmlns:a16="http://schemas.microsoft.com/office/drawing/2014/main" id="{133DFC94-ED53-4AB5-80F2-127B53EE06F2}"/>
              </a:ext>
            </a:extLst>
          </p:cNvPr>
          <p:cNvSpPr/>
          <p:nvPr userDrawn="1"/>
        </p:nvSpPr>
        <p:spPr>
          <a:xfrm>
            <a:off x="0" y="1"/>
            <a:ext cx="12192000" cy="902815"/>
          </a:xfrm>
          <a:prstGeom prst="rect">
            <a:avLst/>
          </a:prstGeom>
          <a:solidFill>
            <a:srgbClr val="6638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240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97B98B29-E0B7-4F9D-B74C-873C9F6AFA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414" y="169762"/>
            <a:ext cx="10663653" cy="72810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>
              <a:lnSpc>
                <a:spcPts val="3467"/>
              </a:lnSpc>
              <a:defRPr sz="3467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</a:t>
            </a:r>
            <a:r>
              <a:rPr lang="et-EE" dirty="0"/>
              <a:t>ealkirja tekst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90C4B62-575D-4036-8580-6955B0190F23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66414" y="1153041"/>
            <a:ext cx="10663653" cy="4992808"/>
          </a:xfrm>
          <a:prstGeom prst="rect">
            <a:avLst/>
          </a:prstGeom>
        </p:spPr>
        <p:txBody>
          <a:bodyPr lIns="36000" numCol="1" spcCol="252000">
            <a:normAutofit/>
          </a:bodyPr>
          <a:lstStyle>
            <a:lvl1pPr marL="0" indent="0" algn="l">
              <a:buNone/>
              <a:defRPr sz="18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isutekst</a:t>
            </a:r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1BDB537D-EFF5-4935-AD3A-9D5D9F61FBDD}"/>
              </a:ext>
            </a:extLst>
          </p:cNvPr>
          <p:cNvSpPr/>
          <p:nvPr userDrawn="1"/>
        </p:nvSpPr>
        <p:spPr>
          <a:xfrm>
            <a:off x="5685084" y="6417485"/>
            <a:ext cx="821833" cy="821832"/>
          </a:xfrm>
          <a:prstGeom prst="ellipse">
            <a:avLst/>
          </a:prstGeom>
          <a:solidFill>
            <a:srgbClr val="B5B4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t-EE" sz="1800">
              <a:effectLst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1031BA6-1FE2-4A86-A96F-005A0377A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5084" y="6445526"/>
            <a:ext cx="821833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8FA6FF9-EC4C-EA4E-AA5F-7615A26823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768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ja sisu kahes veerus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stkülik 1">
            <a:extLst>
              <a:ext uri="{FF2B5EF4-FFF2-40B4-BE49-F238E27FC236}">
                <a16:creationId xmlns:a16="http://schemas.microsoft.com/office/drawing/2014/main" id="{133DFC94-ED53-4AB5-80F2-127B53EE06F2}"/>
              </a:ext>
            </a:extLst>
          </p:cNvPr>
          <p:cNvSpPr/>
          <p:nvPr userDrawn="1"/>
        </p:nvSpPr>
        <p:spPr>
          <a:xfrm>
            <a:off x="0" y="0"/>
            <a:ext cx="12192000" cy="1560947"/>
          </a:xfrm>
          <a:prstGeom prst="rect">
            <a:avLst/>
          </a:prstGeom>
          <a:solidFill>
            <a:srgbClr val="6638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240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97B98B29-E0B7-4F9D-B74C-873C9F6AFA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414" y="302078"/>
            <a:ext cx="10663653" cy="1258869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>
              <a:lnSpc>
                <a:spcPts val="3467"/>
              </a:lnSpc>
              <a:defRPr sz="3467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</a:t>
            </a:r>
            <a:r>
              <a:rPr lang="et-EE" dirty="0"/>
              <a:t>ealkirja tekst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90C4B62-575D-4036-8580-6955B0190F23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66414" y="1791855"/>
            <a:ext cx="10663653" cy="4353995"/>
          </a:xfrm>
          <a:prstGeom prst="rect">
            <a:avLst/>
          </a:prstGeom>
        </p:spPr>
        <p:txBody>
          <a:bodyPr lIns="36000" numCol="2" spcCol="252000">
            <a:normAutofit/>
          </a:bodyPr>
          <a:lstStyle>
            <a:lvl1pPr marL="0" indent="0" algn="l">
              <a:buNone/>
              <a:defRPr sz="18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isutekst</a:t>
            </a:r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A492C4E4-308F-42A9-8802-DB3804062BA9}"/>
              </a:ext>
            </a:extLst>
          </p:cNvPr>
          <p:cNvSpPr/>
          <p:nvPr userDrawn="1"/>
        </p:nvSpPr>
        <p:spPr>
          <a:xfrm>
            <a:off x="5685084" y="6417485"/>
            <a:ext cx="821833" cy="821832"/>
          </a:xfrm>
          <a:prstGeom prst="ellipse">
            <a:avLst/>
          </a:prstGeom>
          <a:solidFill>
            <a:srgbClr val="B5B4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t-EE" sz="1800">
              <a:effectLst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1EA56BA-8952-4288-B6D7-7BBB018D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5084" y="6445526"/>
            <a:ext cx="821833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8FA6FF9-EC4C-EA4E-AA5F-7615A26823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5122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ja sisu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A492C4E4-308F-42A9-8802-DB3804062BA9}"/>
              </a:ext>
            </a:extLst>
          </p:cNvPr>
          <p:cNvSpPr/>
          <p:nvPr userDrawn="1"/>
        </p:nvSpPr>
        <p:spPr>
          <a:xfrm>
            <a:off x="5685084" y="6417485"/>
            <a:ext cx="821833" cy="821832"/>
          </a:xfrm>
          <a:prstGeom prst="ellipse">
            <a:avLst/>
          </a:prstGeom>
          <a:solidFill>
            <a:srgbClr val="B5B4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t-EE" sz="1800">
              <a:effectLst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1EA56BA-8952-4288-B6D7-7BBB018D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5084" y="6445526"/>
            <a:ext cx="821833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8FA6FF9-EC4C-EA4E-AA5F-7615A26823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Oval 3">
            <a:extLst>
              <a:ext uri="{FF2B5EF4-FFF2-40B4-BE49-F238E27FC236}">
                <a16:creationId xmlns:a16="http://schemas.microsoft.com/office/drawing/2014/main" id="{B7F4850F-3CBE-4E37-B39C-DB42AE26A785}"/>
              </a:ext>
            </a:extLst>
          </p:cNvPr>
          <p:cNvSpPr/>
          <p:nvPr userDrawn="1"/>
        </p:nvSpPr>
        <p:spPr>
          <a:xfrm>
            <a:off x="1343948" y="2391708"/>
            <a:ext cx="863999" cy="864000"/>
          </a:xfrm>
          <a:prstGeom prst="ellipse">
            <a:avLst/>
          </a:prstGeom>
          <a:solidFill>
            <a:srgbClr val="6638B6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4800" dirty="0">
                <a:solidFill>
                  <a:schemeClr val="bg1">
                    <a:lumMod val="95000"/>
                  </a:schemeClr>
                </a:solidFill>
              </a:rPr>
              <a:t>1</a:t>
            </a:r>
          </a:p>
        </p:txBody>
      </p:sp>
      <p:sp>
        <p:nvSpPr>
          <p:cNvPr id="11" name="Oval 7">
            <a:extLst>
              <a:ext uri="{FF2B5EF4-FFF2-40B4-BE49-F238E27FC236}">
                <a16:creationId xmlns:a16="http://schemas.microsoft.com/office/drawing/2014/main" id="{7C441DF0-8284-4424-ABD0-A7F06A0DE697}"/>
              </a:ext>
            </a:extLst>
          </p:cNvPr>
          <p:cNvSpPr/>
          <p:nvPr userDrawn="1"/>
        </p:nvSpPr>
        <p:spPr>
          <a:xfrm>
            <a:off x="4063049" y="2391708"/>
            <a:ext cx="863999" cy="864000"/>
          </a:xfrm>
          <a:prstGeom prst="ellipse">
            <a:avLst/>
          </a:prstGeom>
          <a:solidFill>
            <a:srgbClr val="6638B6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4800" dirty="0">
                <a:solidFill>
                  <a:schemeClr val="bg1">
                    <a:lumMod val="95000"/>
                  </a:schemeClr>
                </a:solidFill>
              </a:rPr>
              <a:t>2</a:t>
            </a:r>
          </a:p>
        </p:txBody>
      </p:sp>
      <p:sp>
        <p:nvSpPr>
          <p:cNvPr id="12" name="Oval 8">
            <a:extLst>
              <a:ext uri="{FF2B5EF4-FFF2-40B4-BE49-F238E27FC236}">
                <a16:creationId xmlns:a16="http://schemas.microsoft.com/office/drawing/2014/main" id="{CD810C1D-B8D9-414E-AB51-5BF9AB4022D6}"/>
              </a:ext>
            </a:extLst>
          </p:cNvPr>
          <p:cNvSpPr/>
          <p:nvPr userDrawn="1"/>
        </p:nvSpPr>
        <p:spPr>
          <a:xfrm>
            <a:off x="6735939" y="2370992"/>
            <a:ext cx="863999" cy="864000"/>
          </a:xfrm>
          <a:prstGeom prst="ellipse">
            <a:avLst/>
          </a:prstGeom>
          <a:solidFill>
            <a:srgbClr val="6638B6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4800" dirty="0">
                <a:solidFill>
                  <a:schemeClr val="bg1">
                    <a:lumMod val="95000"/>
                  </a:schemeClr>
                </a:solidFill>
              </a:rPr>
              <a:t>3</a:t>
            </a:r>
          </a:p>
        </p:txBody>
      </p:sp>
      <p:sp>
        <p:nvSpPr>
          <p:cNvPr id="13" name="Oval 9">
            <a:extLst>
              <a:ext uri="{FF2B5EF4-FFF2-40B4-BE49-F238E27FC236}">
                <a16:creationId xmlns:a16="http://schemas.microsoft.com/office/drawing/2014/main" id="{25E172E7-96AE-4378-8B75-332CE20940FF}"/>
              </a:ext>
            </a:extLst>
          </p:cNvPr>
          <p:cNvSpPr/>
          <p:nvPr userDrawn="1"/>
        </p:nvSpPr>
        <p:spPr>
          <a:xfrm>
            <a:off x="9578115" y="2370991"/>
            <a:ext cx="863999" cy="864000"/>
          </a:xfrm>
          <a:prstGeom prst="ellipse">
            <a:avLst/>
          </a:prstGeom>
          <a:solidFill>
            <a:srgbClr val="6638B6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4800" dirty="0">
                <a:solidFill>
                  <a:schemeClr val="bg1">
                    <a:lumMod val="95000"/>
                  </a:schemeClr>
                </a:solidFill>
              </a:rPr>
              <a:t>4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3A07670A-138E-4786-A2E5-2C2F5334834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0401" y="3336955"/>
            <a:ext cx="2432823" cy="7758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720"/>
              </a:lnSpc>
              <a:buNone/>
              <a:defRPr sz="2667" kern="800" cap="all" spc="27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isesta tekst siia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39F902C9-F1E7-4B89-9481-65D4CFA76B9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0570" y="4193867"/>
            <a:ext cx="2375629" cy="1725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533" baseline="0"/>
            </a:lvl1pPr>
          </a:lstStyle>
          <a:p>
            <a:pPr lvl="0"/>
            <a:r>
              <a:rPr lang="pt-BR" dirty="0"/>
              <a:t>Equo corem nusa sim soloraerum facearchil ipis pos expliquibus</a:t>
            </a:r>
          </a:p>
          <a:p>
            <a:pPr lvl="0"/>
            <a:endParaRPr lang="et-EE" dirty="0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C51D1EDF-2879-43A2-951F-09F8B05CFE9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59227" y="4190986"/>
            <a:ext cx="2375629" cy="1725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533" baseline="0"/>
            </a:lvl1pPr>
          </a:lstStyle>
          <a:p>
            <a:pPr lvl="0"/>
            <a:r>
              <a:rPr lang="pt-BR" dirty="0"/>
              <a:t>Equo corem nusa sim soloraerum facearchil ipis pos expliquibus</a:t>
            </a:r>
          </a:p>
          <a:p>
            <a:pPr lvl="0"/>
            <a:endParaRPr lang="et-EE" dirty="0"/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AD49A9F1-D07B-4BE4-AABD-E0F8E81E2F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65962" y="4193867"/>
            <a:ext cx="2375629" cy="1725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533" baseline="0"/>
            </a:lvl1pPr>
          </a:lstStyle>
          <a:p>
            <a:pPr lvl="0"/>
            <a:r>
              <a:rPr lang="pt-BR" dirty="0"/>
              <a:t>Equo corem nusa sim soloraerum facearchil ipis pos expliquibus</a:t>
            </a:r>
          </a:p>
          <a:p>
            <a:pPr lvl="0"/>
            <a:endParaRPr lang="et-EE" dirty="0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07DFAE61-758C-4039-A9D7-8D07135124E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0399" y="4194613"/>
            <a:ext cx="2375629" cy="1725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667" baseline="0"/>
            </a:lvl1pPr>
          </a:lstStyle>
          <a:p>
            <a:pPr lvl="0"/>
            <a:r>
              <a:rPr lang="pt-BR" dirty="0"/>
              <a:t>Equo corem nusa sim soloraerum facearchil ipis pos expliquibus</a:t>
            </a:r>
          </a:p>
          <a:p>
            <a:pPr lvl="0"/>
            <a:endParaRPr lang="et-EE" dirty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1635A075-ED1F-44B4-8D06-407FEC0AC52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73715" y="3335043"/>
            <a:ext cx="2432823" cy="7758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720"/>
              </a:lnSpc>
              <a:buNone/>
              <a:defRPr sz="2667" kern="800" cap="all" spc="27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isesta tekst siia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A15C7F03-0A30-42B1-9AB8-22A7DC2DB5D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71490" y="3335043"/>
            <a:ext cx="2432823" cy="7758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720"/>
              </a:lnSpc>
              <a:buNone/>
              <a:defRPr sz="2667" kern="800" cap="all" spc="27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isesta tekst siia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A3DB6B1B-3885-423B-8A9F-FF450C7E169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83378" y="3335043"/>
            <a:ext cx="2432823" cy="7758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720"/>
              </a:lnSpc>
              <a:buNone/>
              <a:defRPr sz="2667" kern="800" cap="all" spc="27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isesta tekst siia</a:t>
            </a:r>
          </a:p>
        </p:txBody>
      </p:sp>
      <p:sp>
        <p:nvSpPr>
          <p:cNvPr id="27" name="Ristkülik 26">
            <a:extLst>
              <a:ext uri="{FF2B5EF4-FFF2-40B4-BE49-F238E27FC236}">
                <a16:creationId xmlns:a16="http://schemas.microsoft.com/office/drawing/2014/main" id="{05986CD6-8BAD-4826-B1BB-7FAE6E221FFA}"/>
              </a:ext>
            </a:extLst>
          </p:cNvPr>
          <p:cNvSpPr/>
          <p:nvPr userDrawn="1"/>
        </p:nvSpPr>
        <p:spPr>
          <a:xfrm>
            <a:off x="0" y="0"/>
            <a:ext cx="12192000" cy="1560947"/>
          </a:xfrm>
          <a:prstGeom prst="rect">
            <a:avLst/>
          </a:prstGeom>
          <a:solidFill>
            <a:srgbClr val="6638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240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86199776-B634-4547-8A1E-B8045843C8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414" y="302078"/>
            <a:ext cx="10663653" cy="1258869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>
              <a:lnSpc>
                <a:spcPts val="3467"/>
              </a:lnSpc>
              <a:defRPr sz="3467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</a:t>
            </a:r>
            <a:r>
              <a:rPr lang="et-EE" dirty="0"/>
              <a:t>ealkirja 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015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and purple background&#10;&#10;Description automatically generated with medium confidence">
            <a:extLst>
              <a:ext uri="{FF2B5EF4-FFF2-40B4-BE49-F238E27FC236}">
                <a16:creationId xmlns:a16="http://schemas.microsoft.com/office/drawing/2014/main" id="{DC5546FB-5D4E-470A-3582-864C512BD6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27C170-2C74-BC78-3615-ECF71A536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27250-AA1C-46D2-FA47-1CDEA084C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03778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ja sisu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A492C4E4-308F-42A9-8802-DB3804062BA9}"/>
              </a:ext>
            </a:extLst>
          </p:cNvPr>
          <p:cNvSpPr/>
          <p:nvPr userDrawn="1"/>
        </p:nvSpPr>
        <p:spPr>
          <a:xfrm>
            <a:off x="5685084" y="6417485"/>
            <a:ext cx="821833" cy="821832"/>
          </a:xfrm>
          <a:prstGeom prst="ellipse">
            <a:avLst/>
          </a:prstGeom>
          <a:solidFill>
            <a:srgbClr val="B5B4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t-EE" sz="1800">
              <a:effectLst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1EA56BA-8952-4288-B6D7-7BBB018D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5084" y="6445526"/>
            <a:ext cx="821833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8FA6FF9-EC4C-EA4E-AA5F-7615A26823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12C11E78-79E5-4CAF-B189-AF90BF34529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0401" y="3336955"/>
            <a:ext cx="2432823" cy="7758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720"/>
              </a:lnSpc>
              <a:buNone/>
              <a:defRPr sz="2667" kern="800" cap="all" spc="27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isesta tekst siia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46E31E77-7F6F-424B-9318-169277495EF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0570" y="4193867"/>
            <a:ext cx="2375629" cy="1725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533" baseline="0"/>
            </a:lvl1pPr>
          </a:lstStyle>
          <a:p>
            <a:pPr lvl="0"/>
            <a:r>
              <a:rPr lang="pt-BR" dirty="0"/>
              <a:t>Equo corem nusa sim soloraerum facearchil ipis pos expliquibus</a:t>
            </a:r>
          </a:p>
          <a:p>
            <a:pPr lvl="0"/>
            <a:endParaRPr lang="et-EE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DBD65166-087A-4954-A2BD-16B55DF8BE3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59227" y="4190986"/>
            <a:ext cx="2375629" cy="1725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533" baseline="0"/>
            </a:lvl1pPr>
          </a:lstStyle>
          <a:p>
            <a:pPr lvl="0"/>
            <a:r>
              <a:rPr lang="pt-BR" dirty="0"/>
              <a:t>Equo corem nusa sim soloraerum facearchil ipis pos expliquibus</a:t>
            </a:r>
          </a:p>
          <a:p>
            <a:pPr lvl="0"/>
            <a:endParaRPr lang="et-EE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88630702-3F48-46D7-A7E3-643E79A4C95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65962" y="4193867"/>
            <a:ext cx="2375629" cy="1725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533" baseline="0"/>
            </a:lvl1pPr>
          </a:lstStyle>
          <a:p>
            <a:pPr lvl="0"/>
            <a:r>
              <a:rPr lang="pt-BR" dirty="0"/>
              <a:t>Equo corem nusa sim soloraerum facearchil ipis pos expliquibus</a:t>
            </a:r>
          </a:p>
          <a:p>
            <a:pPr lvl="0"/>
            <a:endParaRPr lang="et-EE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8DEB7D3-FF59-40B0-88FE-6F42931C7A2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0399" y="4194613"/>
            <a:ext cx="2375629" cy="1725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667" baseline="0"/>
            </a:lvl1pPr>
          </a:lstStyle>
          <a:p>
            <a:pPr lvl="0"/>
            <a:r>
              <a:rPr lang="pt-BR" dirty="0"/>
              <a:t>Equo corem nusa sim soloraerum facearchil ipis pos expliquibus</a:t>
            </a:r>
          </a:p>
          <a:p>
            <a:pPr lvl="0"/>
            <a:endParaRPr lang="et-EE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9C44E48B-0839-45BB-877E-60F6D448D01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73715" y="3335043"/>
            <a:ext cx="2432823" cy="7758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720"/>
              </a:lnSpc>
              <a:buNone/>
              <a:defRPr sz="2667" kern="800" cap="all" spc="27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isesta tekst siia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D54108E2-B3DF-40C1-89AA-7495A1DCC01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71490" y="3335043"/>
            <a:ext cx="2432823" cy="7758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720"/>
              </a:lnSpc>
              <a:buNone/>
              <a:defRPr sz="2667" kern="800" cap="all" spc="27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isesta tekst siia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175C6125-8617-4C0B-982D-9116967ADAD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83378" y="3335043"/>
            <a:ext cx="2432823" cy="7758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720"/>
              </a:lnSpc>
              <a:buNone/>
              <a:defRPr sz="2667" kern="800" cap="all" spc="27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isesta tekst siia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99751DC-21B2-4BB0-8DEC-18BBEFB9F1D9}"/>
              </a:ext>
            </a:extLst>
          </p:cNvPr>
          <p:cNvSpPr/>
          <p:nvPr userDrawn="1"/>
        </p:nvSpPr>
        <p:spPr>
          <a:xfrm>
            <a:off x="1343948" y="2391708"/>
            <a:ext cx="863999" cy="864000"/>
          </a:xfrm>
          <a:prstGeom prst="ellipse">
            <a:avLst/>
          </a:prstGeom>
          <a:noFill/>
          <a:ln w="28575">
            <a:solidFill>
              <a:srgbClr val="6638B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4800" dirty="0">
                <a:solidFill>
                  <a:srgbClr val="6638B6"/>
                </a:solidFill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7296723-0250-4974-A651-7394B9D4D9C4}"/>
              </a:ext>
            </a:extLst>
          </p:cNvPr>
          <p:cNvSpPr/>
          <p:nvPr userDrawn="1"/>
        </p:nvSpPr>
        <p:spPr>
          <a:xfrm>
            <a:off x="4125377" y="2391708"/>
            <a:ext cx="863999" cy="864000"/>
          </a:xfrm>
          <a:prstGeom prst="ellipse">
            <a:avLst/>
          </a:prstGeom>
          <a:noFill/>
          <a:ln w="28575">
            <a:solidFill>
              <a:srgbClr val="6638B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4800" dirty="0">
                <a:solidFill>
                  <a:srgbClr val="6638B6"/>
                </a:solidFill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F5C4296-9E16-46C7-87C5-00F47CA35CDA}"/>
              </a:ext>
            </a:extLst>
          </p:cNvPr>
          <p:cNvSpPr/>
          <p:nvPr userDrawn="1"/>
        </p:nvSpPr>
        <p:spPr>
          <a:xfrm>
            <a:off x="6891758" y="2370992"/>
            <a:ext cx="863999" cy="864000"/>
          </a:xfrm>
          <a:prstGeom prst="ellipse">
            <a:avLst/>
          </a:prstGeom>
          <a:noFill/>
          <a:ln w="28575">
            <a:solidFill>
              <a:srgbClr val="6638B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4800" dirty="0">
                <a:solidFill>
                  <a:srgbClr val="6638B6"/>
                </a:solidFill>
              </a:rPr>
              <a:t>3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4D748B1-4F2D-4D41-A607-202ED514E168}"/>
              </a:ext>
            </a:extLst>
          </p:cNvPr>
          <p:cNvSpPr/>
          <p:nvPr userDrawn="1"/>
        </p:nvSpPr>
        <p:spPr>
          <a:xfrm>
            <a:off x="9671607" y="2370991"/>
            <a:ext cx="863999" cy="864000"/>
          </a:xfrm>
          <a:prstGeom prst="ellipse">
            <a:avLst/>
          </a:prstGeom>
          <a:noFill/>
          <a:ln w="28575">
            <a:solidFill>
              <a:srgbClr val="6638B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4800" dirty="0">
                <a:solidFill>
                  <a:srgbClr val="6638B6"/>
                </a:solidFill>
              </a:rPr>
              <a:t>4</a:t>
            </a:r>
          </a:p>
        </p:txBody>
      </p:sp>
      <p:sp>
        <p:nvSpPr>
          <p:cNvPr id="27" name="Ristkülik 26">
            <a:extLst>
              <a:ext uri="{FF2B5EF4-FFF2-40B4-BE49-F238E27FC236}">
                <a16:creationId xmlns:a16="http://schemas.microsoft.com/office/drawing/2014/main" id="{30C33476-6FC8-4FB2-AC54-A7DD273FD986}"/>
              </a:ext>
            </a:extLst>
          </p:cNvPr>
          <p:cNvSpPr/>
          <p:nvPr userDrawn="1"/>
        </p:nvSpPr>
        <p:spPr>
          <a:xfrm>
            <a:off x="0" y="0"/>
            <a:ext cx="12192000" cy="1560947"/>
          </a:xfrm>
          <a:prstGeom prst="rect">
            <a:avLst/>
          </a:prstGeom>
          <a:solidFill>
            <a:srgbClr val="6638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240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8C9F1131-25C8-448C-8400-EEA20B7DD7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414" y="302078"/>
            <a:ext cx="10663653" cy="1258869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>
              <a:lnSpc>
                <a:spcPts val="3467"/>
              </a:lnSpc>
              <a:defRPr sz="3467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</a:t>
            </a:r>
            <a:r>
              <a:rPr lang="et-EE" dirty="0"/>
              <a:t>ealkirja 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4964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ja sisu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A492C4E4-308F-42A9-8802-DB3804062BA9}"/>
              </a:ext>
            </a:extLst>
          </p:cNvPr>
          <p:cNvSpPr/>
          <p:nvPr userDrawn="1"/>
        </p:nvSpPr>
        <p:spPr>
          <a:xfrm>
            <a:off x="5685084" y="6417485"/>
            <a:ext cx="821833" cy="821832"/>
          </a:xfrm>
          <a:prstGeom prst="ellipse">
            <a:avLst/>
          </a:prstGeom>
          <a:solidFill>
            <a:srgbClr val="B5B4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t-EE" sz="1800">
              <a:effectLst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1EA56BA-8952-4288-B6D7-7BBB018D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5084" y="6445526"/>
            <a:ext cx="821833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8FA6FF9-EC4C-EA4E-AA5F-7615A26823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F50FBCE-5DC8-490E-8E3C-0792FA1CAE62}"/>
              </a:ext>
            </a:extLst>
          </p:cNvPr>
          <p:cNvSpPr/>
          <p:nvPr userDrawn="1"/>
        </p:nvSpPr>
        <p:spPr>
          <a:xfrm>
            <a:off x="1343948" y="2391708"/>
            <a:ext cx="863999" cy="864000"/>
          </a:xfrm>
          <a:prstGeom prst="ellipse">
            <a:avLst/>
          </a:prstGeom>
          <a:noFill/>
          <a:ln w="28575">
            <a:solidFill>
              <a:srgbClr val="6638B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4800" dirty="0">
                <a:solidFill>
                  <a:srgbClr val="6638B6"/>
                </a:solidFill>
              </a:rPr>
              <a:t>1</a:t>
            </a:r>
          </a:p>
        </p:txBody>
      </p:sp>
      <p:sp>
        <p:nvSpPr>
          <p:cNvPr id="5" name="Oval 7">
            <a:extLst>
              <a:ext uri="{FF2B5EF4-FFF2-40B4-BE49-F238E27FC236}">
                <a16:creationId xmlns:a16="http://schemas.microsoft.com/office/drawing/2014/main" id="{E660274D-4F65-465D-91CB-887208D973E8}"/>
              </a:ext>
            </a:extLst>
          </p:cNvPr>
          <p:cNvSpPr/>
          <p:nvPr userDrawn="1"/>
        </p:nvSpPr>
        <p:spPr>
          <a:xfrm>
            <a:off x="4125377" y="2391708"/>
            <a:ext cx="863999" cy="864000"/>
          </a:xfrm>
          <a:prstGeom prst="ellipse">
            <a:avLst/>
          </a:prstGeom>
          <a:noFill/>
          <a:ln w="28575">
            <a:solidFill>
              <a:srgbClr val="6638B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4800" dirty="0">
                <a:solidFill>
                  <a:srgbClr val="6638B6"/>
                </a:solidFill>
              </a:rPr>
              <a:t>2</a:t>
            </a:r>
          </a:p>
        </p:txBody>
      </p:sp>
      <p:sp>
        <p:nvSpPr>
          <p:cNvPr id="6" name="Oval 8">
            <a:extLst>
              <a:ext uri="{FF2B5EF4-FFF2-40B4-BE49-F238E27FC236}">
                <a16:creationId xmlns:a16="http://schemas.microsoft.com/office/drawing/2014/main" id="{1A7366D0-4FC5-4695-B717-017C39CE009D}"/>
              </a:ext>
            </a:extLst>
          </p:cNvPr>
          <p:cNvSpPr/>
          <p:nvPr userDrawn="1"/>
        </p:nvSpPr>
        <p:spPr>
          <a:xfrm>
            <a:off x="6891758" y="2370992"/>
            <a:ext cx="863999" cy="864000"/>
          </a:xfrm>
          <a:prstGeom prst="ellipse">
            <a:avLst/>
          </a:prstGeom>
          <a:noFill/>
          <a:ln w="28575">
            <a:solidFill>
              <a:srgbClr val="6638B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4800" dirty="0">
                <a:solidFill>
                  <a:srgbClr val="6638B6"/>
                </a:solidFill>
              </a:rPr>
              <a:t>3</a:t>
            </a:r>
          </a:p>
        </p:txBody>
      </p:sp>
      <p:sp>
        <p:nvSpPr>
          <p:cNvPr id="8" name="Oval 9">
            <a:extLst>
              <a:ext uri="{FF2B5EF4-FFF2-40B4-BE49-F238E27FC236}">
                <a16:creationId xmlns:a16="http://schemas.microsoft.com/office/drawing/2014/main" id="{758905D6-DE5C-4A70-AC32-BCDB8E9DD4A2}"/>
              </a:ext>
            </a:extLst>
          </p:cNvPr>
          <p:cNvSpPr/>
          <p:nvPr userDrawn="1"/>
        </p:nvSpPr>
        <p:spPr>
          <a:xfrm>
            <a:off x="9671607" y="2370991"/>
            <a:ext cx="863999" cy="864000"/>
          </a:xfrm>
          <a:prstGeom prst="ellipse">
            <a:avLst/>
          </a:prstGeom>
          <a:noFill/>
          <a:ln w="28575">
            <a:solidFill>
              <a:srgbClr val="6638B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4800" dirty="0">
                <a:solidFill>
                  <a:srgbClr val="6638B6"/>
                </a:solidFill>
              </a:rPr>
              <a:t>4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C0E3D35-A80F-4C94-8228-D6AD1F85818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0401" y="3336955"/>
            <a:ext cx="2432823" cy="7758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720"/>
              </a:lnSpc>
              <a:buNone/>
              <a:defRPr sz="2667" kern="800" cap="all" spc="27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isesta tekst siia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5AB2733E-6601-40F2-85DA-94B354D14E0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83378" y="4193867"/>
            <a:ext cx="2432821" cy="1725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533" baseline="0"/>
            </a:lvl1pPr>
          </a:lstStyle>
          <a:p>
            <a:pPr lvl="0"/>
            <a:r>
              <a:rPr lang="pt-BR" dirty="0"/>
              <a:t>Equo corem nusa sim soloraerum facearchil ipis pos expliquibus</a:t>
            </a:r>
          </a:p>
          <a:p>
            <a:pPr lvl="0"/>
            <a:endParaRPr lang="et-EE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00AADE79-C938-4343-8DB6-26CB0DCFB03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87824" y="4190986"/>
            <a:ext cx="2418713" cy="1725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533" baseline="0"/>
            </a:lvl1pPr>
          </a:lstStyle>
          <a:p>
            <a:pPr lvl="0"/>
            <a:r>
              <a:rPr lang="pt-BR" dirty="0"/>
              <a:t>Equo corem nusa sim soloraerum facearchil ipis pos expliquibus</a:t>
            </a:r>
          </a:p>
          <a:p>
            <a:pPr lvl="0"/>
            <a:endParaRPr lang="et-EE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B5C26B52-8762-408B-853A-7992CB70DDA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71489" y="4190986"/>
            <a:ext cx="2432823" cy="1725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533" baseline="0"/>
            </a:lvl1pPr>
          </a:lstStyle>
          <a:p>
            <a:pPr lvl="0"/>
            <a:r>
              <a:rPr lang="pt-BR" dirty="0"/>
              <a:t>Equo corem nusa sim soloraerum facearchil ipis pos expliquibus</a:t>
            </a:r>
          </a:p>
          <a:p>
            <a:pPr lvl="0"/>
            <a:endParaRPr lang="et-EE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808B764-2065-46E6-A87C-DD72C89B92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0399" y="4201549"/>
            <a:ext cx="2432824" cy="1725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667" baseline="0"/>
            </a:lvl1pPr>
          </a:lstStyle>
          <a:p>
            <a:pPr lvl="0"/>
            <a:r>
              <a:rPr lang="pt-BR" dirty="0"/>
              <a:t>Equo corem nusa sim soloraerum facearchil ipis pos expliquibus</a:t>
            </a:r>
          </a:p>
          <a:p>
            <a:pPr lvl="0"/>
            <a:endParaRPr lang="et-EE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449CDE38-CFBA-45BF-9FBE-12D82BF0B88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73715" y="3335043"/>
            <a:ext cx="2432823" cy="7758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720"/>
              </a:lnSpc>
              <a:buNone/>
              <a:defRPr sz="2667" kern="800" cap="all" spc="27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isesta tekst siia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1F8F41C6-6D3E-4C52-83BF-3F660FC5F6D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71490" y="3335043"/>
            <a:ext cx="2432823" cy="7758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720"/>
              </a:lnSpc>
              <a:buNone/>
              <a:defRPr sz="2667" kern="800" cap="all" spc="27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isesta tekst siia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E1574481-F807-463B-9B94-0C00904A416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83378" y="3335043"/>
            <a:ext cx="2432823" cy="7758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720"/>
              </a:lnSpc>
              <a:buNone/>
              <a:defRPr sz="2667" kern="800" cap="all" spc="27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isesta tekst siia</a:t>
            </a:r>
          </a:p>
        </p:txBody>
      </p:sp>
      <p:cxnSp>
        <p:nvCxnSpPr>
          <p:cNvPr id="20" name="Straight Arrow Connector 25">
            <a:extLst>
              <a:ext uri="{FF2B5EF4-FFF2-40B4-BE49-F238E27FC236}">
                <a16:creationId xmlns:a16="http://schemas.microsoft.com/office/drawing/2014/main" id="{D9212E3A-0BCD-41EE-AF51-F418D876C169}"/>
              </a:ext>
            </a:extLst>
          </p:cNvPr>
          <p:cNvCxnSpPr>
            <a:endCxn id="5" idx="2"/>
          </p:cNvCxnSpPr>
          <p:nvPr userDrawn="1"/>
        </p:nvCxnSpPr>
        <p:spPr>
          <a:xfrm flipV="1">
            <a:off x="2207947" y="2823708"/>
            <a:ext cx="1917429" cy="6755"/>
          </a:xfrm>
          <a:prstGeom prst="straightConnector1">
            <a:avLst/>
          </a:prstGeom>
          <a:ln>
            <a:solidFill>
              <a:srgbClr val="6638B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2">
            <a:extLst>
              <a:ext uri="{FF2B5EF4-FFF2-40B4-BE49-F238E27FC236}">
                <a16:creationId xmlns:a16="http://schemas.microsoft.com/office/drawing/2014/main" id="{3247C641-CDF9-41E3-9922-04E8C4269014}"/>
              </a:ext>
            </a:extLst>
          </p:cNvPr>
          <p:cNvCxnSpPr/>
          <p:nvPr userDrawn="1"/>
        </p:nvCxnSpPr>
        <p:spPr>
          <a:xfrm flipV="1">
            <a:off x="4974328" y="2816953"/>
            <a:ext cx="1917429" cy="6755"/>
          </a:xfrm>
          <a:prstGeom prst="straightConnector1">
            <a:avLst/>
          </a:prstGeom>
          <a:ln>
            <a:solidFill>
              <a:srgbClr val="6638B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3">
            <a:extLst>
              <a:ext uri="{FF2B5EF4-FFF2-40B4-BE49-F238E27FC236}">
                <a16:creationId xmlns:a16="http://schemas.microsoft.com/office/drawing/2014/main" id="{BD39B837-3D59-4A83-AABD-D5052A728D9A}"/>
              </a:ext>
            </a:extLst>
          </p:cNvPr>
          <p:cNvCxnSpPr/>
          <p:nvPr userDrawn="1"/>
        </p:nvCxnSpPr>
        <p:spPr>
          <a:xfrm flipV="1">
            <a:off x="7752770" y="2810199"/>
            <a:ext cx="1917429" cy="6755"/>
          </a:xfrm>
          <a:prstGeom prst="straightConnector1">
            <a:avLst/>
          </a:prstGeom>
          <a:ln>
            <a:solidFill>
              <a:srgbClr val="6638B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istkülik 22">
            <a:extLst>
              <a:ext uri="{FF2B5EF4-FFF2-40B4-BE49-F238E27FC236}">
                <a16:creationId xmlns:a16="http://schemas.microsoft.com/office/drawing/2014/main" id="{ADC8CC5F-05CD-456A-ACD9-938402AA3FE7}"/>
              </a:ext>
            </a:extLst>
          </p:cNvPr>
          <p:cNvSpPr/>
          <p:nvPr userDrawn="1"/>
        </p:nvSpPr>
        <p:spPr>
          <a:xfrm>
            <a:off x="0" y="0"/>
            <a:ext cx="12192000" cy="1560947"/>
          </a:xfrm>
          <a:prstGeom prst="rect">
            <a:avLst/>
          </a:prstGeom>
          <a:solidFill>
            <a:srgbClr val="6638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240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58B3DCC7-1F69-4286-9B78-33F184BFD9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414" y="302078"/>
            <a:ext cx="10663653" cy="1258869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>
              <a:lnSpc>
                <a:spcPts val="3467"/>
              </a:lnSpc>
              <a:defRPr sz="3467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</a:t>
            </a:r>
            <a:r>
              <a:rPr lang="et-EE" dirty="0"/>
              <a:t>ealkirja 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7775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ja sisu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A492C4E4-308F-42A9-8802-DB3804062BA9}"/>
              </a:ext>
            </a:extLst>
          </p:cNvPr>
          <p:cNvSpPr/>
          <p:nvPr userDrawn="1"/>
        </p:nvSpPr>
        <p:spPr>
          <a:xfrm>
            <a:off x="5685084" y="6417485"/>
            <a:ext cx="821833" cy="821832"/>
          </a:xfrm>
          <a:prstGeom prst="ellipse">
            <a:avLst/>
          </a:prstGeom>
          <a:solidFill>
            <a:srgbClr val="B5B4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t-EE" sz="1800">
              <a:effectLst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1EA56BA-8952-4288-B6D7-7BBB018D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5084" y="6445526"/>
            <a:ext cx="821833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8FA6FF9-EC4C-EA4E-AA5F-7615A26823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9AA45E-C74E-4E52-89BD-3DF9D52EE5E5}"/>
              </a:ext>
            </a:extLst>
          </p:cNvPr>
          <p:cNvSpPr/>
          <p:nvPr userDrawn="1"/>
        </p:nvSpPr>
        <p:spPr>
          <a:xfrm>
            <a:off x="499724" y="2165406"/>
            <a:ext cx="2664027" cy="3550628"/>
          </a:xfrm>
          <a:prstGeom prst="rect">
            <a:avLst/>
          </a:prstGeom>
          <a:solidFill>
            <a:srgbClr val="EA770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2400"/>
          </a:p>
        </p:txBody>
      </p:sp>
      <p:sp>
        <p:nvSpPr>
          <p:cNvPr id="5" name="Rectangle 22">
            <a:extLst>
              <a:ext uri="{FF2B5EF4-FFF2-40B4-BE49-F238E27FC236}">
                <a16:creationId xmlns:a16="http://schemas.microsoft.com/office/drawing/2014/main" id="{F2BFF405-DEE3-45AE-B8DE-99A25163727D}"/>
              </a:ext>
            </a:extLst>
          </p:cNvPr>
          <p:cNvSpPr/>
          <p:nvPr userDrawn="1"/>
        </p:nvSpPr>
        <p:spPr>
          <a:xfrm>
            <a:off x="3329633" y="2163126"/>
            <a:ext cx="2664027" cy="3550628"/>
          </a:xfrm>
          <a:prstGeom prst="rect">
            <a:avLst/>
          </a:prstGeom>
          <a:solidFill>
            <a:srgbClr val="AF26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2400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43BDB1DD-A425-44DF-957F-99073AE44644}"/>
              </a:ext>
            </a:extLst>
          </p:cNvPr>
          <p:cNvSpPr/>
          <p:nvPr userDrawn="1"/>
        </p:nvSpPr>
        <p:spPr>
          <a:xfrm>
            <a:off x="6151576" y="2163126"/>
            <a:ext cx="2664027" cy="3550628"/>
          </a:xfrm>
          <a:prstGeom prst="rect">
            <a:avLst/>
          </a:prstGeom>
          <a:solidFill>
            <a:srgbClr val="5F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2400"/>
          </a:p>
        </p:txBody>
      </p:sp>
      <p:sp>
        <p:nvSpPr>
          <p:cNvPr id="8" name="Rectangle 24">
            <a:extLst>
              <a:ext uri="{FF2B5EF4-FFF2-40B4-BE49-F238E27FC236}">
                <a16:creationId xmlns:a16="http://schemas.microsoft.com/office/drawing/2014/main" id="{FFE4AA0A-043E-461A-A006-F3B02E180464}"/>
              </a:ext>
            </a:extLst>
          </p:cNvPr>
          <p:cNvSpPr/>
          <p:nvPr userDrawn="1"/>
        </p:nvSpPr>
        <p:spPr>
          <a:xfrm>
            <a:off x="8933605" y="2165406"/>
            <a:ext cx="2664027" cy="3550628"/>
          </a:xfrm>
          <a:prstGeom prst="rect">
            <a:avLst/>
          </a:prstGeom>
          <a:solidFill>
            <a:srgbClr val="1085C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2400"/>
          </a:p>
        </p:txBody>
      </p:sp>
      <p:sp>
        <p:nvSpPr>
          <p:cNvPr id="10" name="Oval 3">
            <a:extLst>
              <a:ext uri="{FF2B5EF4-FFF2-40B4-BE49-F238E27FC236}">
                <a16:creationId xmlns:a16="http://schemas.microsoft.com/office/drawing/2014/main" id="{A6E39CEE-774D-4B15-A596-1F1B01C3BF01}"/>
              </a:ext>
            </a:extLst>
          </p:cNvPr>
          <p:cNvSpPr/>
          <p:nvPr userDrawn="1"/>
        </p:nvSpPr>
        <p:spPr>
          <a:xfrm>
            <a:off x="1336456" y="2343329"/>
            <a:ext cx="829219" cy="82433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4800" dirty="0">
                <a:solidFill>
                  <a:srgbClr val="EA7707"/>
                </a:solidFill>
              </a:rPr>
              <a:t>1</a:t>
            </a:r>
          </a:p>
        </p:txBody>
      </p:sp>
      <p:sp>
        <p:nvSpPr>
          <p:cNvPr id="11" name="Oval 8">
            <a:extLst>
              <a:ext uri="{FF2B5EF4-FFF2-40B4-BE49-F238E27FC236}">
                <a16:creationId xmlns:a16="http://schemas.microsoft.com/office/drawing/2014/main" id="{5B49B013-959D-4FFB-AF7C-214B9A0BD987}"/>
              </a:ext>
            </a:extLst>
          </p:cNvPr>
          <p:cNvSpPr/>
          <p:nvPr userDrawn="1"/>
        </p:nvSpPr>
        <p:spPr>
          <a:xfrm>
            <a:off x="6950398" y="2339571"/>
            <a:ext cx="863999" cy="86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4800" dirty="0">
                <a:solidFill>
                  <a:srgbClr val="5F9E0B"/>
                </a:solidFill>
              </a:rPr>
              <a:t>3</a:t>
            </a:r>
          </a:p>
        </p:txBody>
      </p:sp>
      <p:sp>
        <p:nvSpPr>
          <p:cNvPr id="12" name="Oval 9">
            <a:extLst>
              <a:ext uri="{FF2B5EF4-FFF2-40B4-BE49-F238E27FC236}">
                <a16:creationId xmlns:a16="http://schemas.microsoft.com/office/drawing/2014/main" id="{4401ED38-F08E-4521-A05A-6BFDD564787B}"/>
              </a:ext>
            </a:extLst>
          </p:cNvPr>
          <p:cNvSpPr/>
          <p:nvPr userDrawn="1"/>
        </p:nvSpPr>
        <p:spPr>
          <a:xfrm>
            <a:off x="9805705" y="2343329"/>
            <a:ext cx="863999" cy="86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4800" dirty="0">
                <a:solidFill>
                  <a:srgbClr val="1085CB"/>
                </a:solidFill>
              </a:rPr>
              <a:t>4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711C545-64EB-4D2C-A165-DF671144DDE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4944" y="4209897"/>
            <a:ext cx="2375629" cy="1148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 algn="l"/>
            <a:r>
              <a:rPr lang="pt-BR" sz="2133" dirty="0">
                <a:solidFill>
                  <a:schemeClr val="bg1"/>
                </a:solidFill>
              </a:rPr>
              <a:t>Equo corem nusa sim soloraerum facearchil ipis pos expliquibus</a:t>
            </a:r>
            <a:endParaRPr lang="et-EE" sz="2133" dirty="0">
              <a:solidFill>
                <a:schemeClr val="bg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00E014B-8DDA-4712-8D51-59BDBF30F20D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461398" y="4244791"/>
            <a:ext cx="2375629" cy="1148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 algn="l"/>
            <a:r>
              <a:rPr lang="pt-BR" sz="2133" dirty="0">
                <a:solidFill>
                  <a:schemeClr val="bg1"/>
                </a:solidFill>
              </a:rPr>
              <a:t>Equo corem nusa sim soloraerum facearchil ipis pos expliquibus</a:t>
            </a:r>
            <a:endParaRPr lang="et-EE" sz="2133" dirty="0">
              <a:solidFill>
                <a:schemeClr val="bg1"/>
              </a:solidFill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3C3AA46-5AE8-4B9A-A07E-29EF8AC02D6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267367" y="4244791"/>
            <a:ext cx="2375629" cy="1148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 algn="l"/>
            <a:r>
              <a:rPr lang="pt-BR" sz="2133" dirty="0">
                <a:solidFill>
                  <a:schemeClr val="bg1"/>
                </a:solidFill>
              </a:rPr>
              <a:t>Equo corem nusa sim soloraerum facearchil ipis pos expliquibus</a:t>
            </a:r>
            <a:endParaRPr lang="et-EE" sz="2133" dirty="0">
              <a:solidFill>
                <a:schemeClr val="bg1"/>
              </a:solidFill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8D0B05D-5AF3-4495-8734-EE8B020AE6B2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9069523" y="4262977"/>
            <a:ext cx="2375629" cy="1148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 algn="l"/>
            <a:r>
              <a:rPr lang="pt-BR" sz="2133" dirty="0">
                <a:solidFill>
                  <a:schemeClr val="bg1"/>
                </a:solidFill>
              </a:rPr>
              <a:t>Equo corem nusa sim soloraerum facearchil ipis pos expliquibus</a:t>
            </a:r>
            <a:endParaRPr lang="et-EE" sz="2133" dirty="0">
              <a:solidFill>
                <a:schemeClr val="bg1"/>
              </a:solidFill>
            </a:endParaRPr>
          </a:p>
        </p:txBody>
      </p:sp>
      <p:sp>
        <p:nvSpPr>
          <p:cNvPr id="17" name="Oval 49">
            <a:extLst>
              <a:ext uri="{FF2B5EF4-FFF2-40B4-BE49-F238E27FC236}">
                <a16:creationId xmlns:a16="http://schemas.microsoft.com/office/drawing/2014/main" id="{BF703A17-4744-4E6F-A5A3-E22224C58264}"/>
              </a:ext>
            </a:extLst>
          </p:cNvPr>
          <p:cNvSpPr/>
          <p:nvPr userDrawn="1"/>
        </p:nvSpPr>
        <p:spPr>
          <a:xfrm>
            <a:off x="4195265" y="2346413"/>
            <a:ext cx="864000" cy="86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4800" dirty="0">
                <a:solidFill>
                  <a:srgbClr val="AF262E"/>
                </a:solidFill>
              </a:rPr>
              <a:t>2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DB10F07-95C2-44BB-819D-90F8B654DAE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4051" y="3262314"/>
            <a:ext cx="2377016" cy="7969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ts val="2800"/>
              </a:lnSpc>
              <a:spcBef>
                <a:spcPts val="667"/>
              </a:spcBef>
              <a:buFontTx/>
              <a:buNone/>
              <a:defRPr sz="2667" kern="1200" cap="all" spc="1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isesta siia tekst</a:t>
            </a:r>
            <a:endParaRPr lang="en-US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25265A68-E7E3-4B92-A666-72BE09C5190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87131" y="3258992"/>
            <a:ext cx="2377016" cy="7969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ts val="2800"/>
              </a:lnSpc>
              <a:spcBef>
                <a:spcPts val="667"/>
              </a:spcBef>
              <a:buFontTx/>
              <a:buNone/>
              <a:defRPr sz="2667" kern="1200" cap="all" spc="1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isesta siia tekst</a:t>
            </a:r>
            <a:endParaRPr lang="en-US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789807F9-A0EF-4D6D-B68A-1D382FA237D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67367" y="3258992"/>
            <a:ext cx="2377016" cy="7969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ts val="2800"/>
              </a:lnSpc>
              <a:spcBef>
                <a:spcPts val="667"/>
              </a:spcBef>
              <a:buFontTx/>
              <a:buNone/>
              <a:defRPr sz="2667" kern="1200" cap="all" spc="1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isesta siia tekst</a:t>
            </a:r>
            <a:endParaRPr lang="en-US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729BBF18-DF95-4C66-9A08-C31980FD3B9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68136" y="3258992"/>
            <a:ext cx="2377016" cy="7969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ts val="2800"/>
              </a:lnSpc>
              <a:spcBef>
                <a:spcPts val="667"/>
              </a:spcBef>
              <a:buFontTx/>
              <a:buNone/>
              <a:defRPr sz="2667" kern="1200" cap="all" spc="1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isesta siia tekst</a:t>
            </a:r>
            <a:endParaRPr lang="en-US" dirty="0"/>
          </a:p>
        </p:txBody>
      </p:sp>
      <p:sp>
        <p:nvSpPr>
          <p:cNvPr id="24" name="Ristkülik 23">
            <a:extLst>
              <a:ext uri="{FF2B5EF4-FFF2-40B4-BE49-F238E27FC236}">
                <a16:creationId xmlns:a16="http://schemas.microsoft.com/office/drawing/2014/main" id="{CDF31117-2AE0-456D-B9F6-4928991E3D8F}"/>
              </a:ext>
            </a:extLst>
          </p:cNvPr>
          <p:cNvSpPr/>
          <p:nvPr userDrawn="1"/>
        </p:nvSpPr>
        <p:spPr>
          <a:xfrm>
            <a:off x="0" y="0"/>
            <a:ext cx="12192000" cy="1560947"/>
          </a:xfrm>
          <a:prstGeom prst="rect">
            <a:avLst/>
          </a:prstGeom>
          <a:solidFill>
            <a:srgbClr val="6638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240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7DE86528-FEA5-4D74-B61F-D7DF392227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414" y="302078"/>
            <a:ext cx="10663653" cy="1258869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>
              <a:lnSpc>
                <a:spcPts val="3467"/>
              </a:lnSpc>
              <a:defRPr sz="3467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</a:t>
            </a:r>
            <a:r>
              <a:rPr lang="et-EE" dirty="0"/>
              <a:t>ealkirja 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3236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sitaa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A492C4E4-308F-42A9-8802-DB3804062BA9}"/>
              </a:ext>
            </a:extLst>
          </p:cNvPr>
          <p:cNvSpPr/>
          <p:nvPr userDrawn="1"/>
        </p:nvSpPr>
        <p:spPr>
          <a:xfrm>
            <a:off x="5685084" y="6417485"/>
            <a:ext cx="821833" cy="821832"/>
          </a:xfrm>
          <a:prstGeom prst="ellipse">
            <a:avLst/>
          </a:prstGeom>
          <a:solidFill>
            <a:srgbClr val="B5B4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t-EE" sz="1800">
              <a:effectLst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1EA56BA-8952-4288-B6D7-7BBB018D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5084" y="6445526"/>
            <a:ext cx="821833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8FA6FF9-EC4C-EA4E-AA5F-7615A26823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56CF06B-0AB8-4DE7-9D25-DED1252C42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14967" y="1745178"/>
            <a:ext cx="9755717" cy="322546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Tx/>
              <a:buNone/>
              <a:tabLst/>
              <a:defRPr sz="4267" b="0" i="1" kern="1200" cap="all" spc="187" baseline="0">
                <a:solidFill>
                  <a:srgbClr val="6638B6"/>
                </a:solidFill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 typeface="Arial"/>
              <a:buNone/>
              <a:tabLst/>
              <a:defRPr/>
            </a:pPr>
            <a:r>
              <a:rPr lang="et-EE" dirty="0"/>
              <a:t>“tsitaadi tekst”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AC342961-AF7F-4F8B-8D1A-9C3453445B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4967" y="4970463"/>
            <a:ext cx="9755717" cy="44450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 baseline="0">
                <a:solidFill>
                  <a:srgbClr val="6638B6"/>
                </a:solidFill>
              </a:defRPr>
            </a:lvl1pPr>
          </a:lstStyle>
          <a:p>
            <a:pPr lvl="0"/>
            <a:r>
              <a:rPr lang="en-US" dirty="0"/>
              <a:t>- T</a:t>
            </a:r>
            <a:r>
              <a:rPr lang="et-EE" dirty="0"/>
              <a:t>sitaadi autor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2328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sitaat_2">
    <p:bg>
      <p:bgPr>
        <a:solidFill>
          <a:srgbClr val="6638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al 5">
            <a:extLst>
              <a:ext uri="{FF2B5EF4-FFF2-40B4-BE49-F238E27FC236}">
                <a16:creationId xmlns:a16="http://schemas.microsoft.com/office/drawing/2014/main" id="{F8E12DD6-76A4-45BC-8038-DC95CCF9CB8B}"/>
              </a:ext>
            </a:extLst>
          </p:cNvPr>
          <p:cNvSpPr/>
          <p:nvPr userDrawn="1"/>
        </p:nvSpPr>
        <p:spPr>
          <a:xfrm>
            <a:off x="5685084" y="6417485"/>
            <a:ext cx="821833" cy="82183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t-EE" sz="1800">
              <a:effectLst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52F6E1E-DA39-4A7F-A55D-47070FBCE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5084" y="6445526"/>
            <a:ext cx="821833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6638B6"/>
                </a:solidFill>
              </a:defRPr>
            </a:lvl1pPr>
          </a:lstStyle>
          <a:p>
            <a:fld id="{48FA6FF9-EC4C-EA4E-AA5F-7615A26823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F4A82C46-5678-465A-BBAA-8A388DF252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14967" y="1745178"/>
            <a:ext cx="9755717" cy="322546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Tx/>
              <a:buNone/>
              <a:tabLst/>
              <a:defRPr sz="4267" b="0" i="1" kern="1200" cap="all" spc="187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 typeface="Arial"/>
              <a:buNone/>
              <a:tabLst/>
              <a:defRPr/>
            </a:pPr>
            <a:r>
              <a:rPr lang="et-EE" dirty="0"/>
              <a:t>“tsitaadi tekst”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0D485B05-868A-4CA1-9692-4B98CBABCE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4967" y="4970463"/>
            <a:ext cx="9755717" cy="44450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- T</a:t>
            </a:r>
            <a:r>
              <a:rPr lang="et-EE" dirty="0"/>
              <a:t>sitaadi autor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1522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Pealkiri ja tekst he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CFE34-CECB-4F19-9C31-18A466EEBB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3113" y="0"/>
            <a:ext cx="8118231" cy="180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Klõpsake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A0364-4435-4352-A6D1-142D6189B7A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63112" y="2017835"/>
            <a:ext cx="10490688" cy="415912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lt 6" descr="Pilt, millel on kujutatud tekst&#10;&#10;Kirjeldus on genereeritud automaatselt">
            <a:extLst>
              <a:ext uri="{FF2B5EF4-FFF2-40B4-BE49-F238E27FC236}">
                <a16:creationId xmlns:a16="http://schemas.microsoft.com/office/drawing/2014/main" id="{A76E22C1-CDD9-45C8-A5C2-66F8AD2084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01" y="468001"/>
            <a:ext cx="2606353" cy="81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128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and purple background&#10;&#10;Description automatically generated with medium confidence">
            <a:extLst>
              <a:ext uri="{FF2B5EF4-FFF2-40B4-BE49-F238E27FC236}">
                <a16:creationId xmlns:a16="http://schemas.microsoft.com/office/drawing/2014/main" id="{DC5546FB-5D4E-470A-3582-864C512BD6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27C170-2C74-BC78-3615-ECF71A536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27250-AA1C-46D2-FA47-1CDEA084C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A round puzzle with a person in a suit and briefcase&#10;&#10;Description automatically generated">
            <a:extLst>
              <a:ext uri="{FF2B5EF4-FFF2-40B4-BE49-F238E27FC236}">
                <a16:creationId xmlns:a16="http://schemas.microsoft.com/office/drawing/2014/main" id="{6CC4E513-5BC2-BF72-91D9-0DDD71F4ED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926" y="169102"/>
            <a:ext cx="1521912" cy="152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728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A780047-11C3-4D03-9302-483EF0847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719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5CA7A0A-0C04-2DC9-6EC0-304399CF6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29001"/>
            <a:ext cx="10515600" cy="2660650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6638B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0105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uzzle with a person in a suit and briefcase&#10;&#10;Description automatically generated">
            <a:extLst>
              <a:ext uri="{FF2B5EF4-FFF2-40B4-BE49-F238E27FC236}">
                <a16:creationId xmlns:a16="http://schemas.microsoft.com/office/drawing/2014/main" id="{8C3119CC-BBBE-6C7E-CCA5-DFC645D808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926" y="169102"/>
            <a:ext cx="1521912" cy="152191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E147B30-03DC-9FBA-A467-ACD97828F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719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D198E9E-E480-6387-9428-7660396EB1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29001"/>
            <a:ext cx="10515600" cy="2660650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6638B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4175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C11A4-908F-95DF-B639-6CBFE3C3E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7"/>
            <a:ext cx="10515600" cy="330067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E151E-94B9-55C0-B379-3A9C103EA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010410"/>
            <a:ext cx="10515600" cy="1079239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6638B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 descr="A round puzzle with a person in a suit and briefcase&#10;&#10;Description automatically generated">
            <a:extLst>
              <a:ext uri="{FF2B5EF4-FFF2-40B4-BE49-F238E27FC236}">
                <a16:creationId xmlns:a16="http://schemas.microsoft.com/office/drawing/2014/main" id="{20E46788-DC49-146F-D3D3-ABBA914910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408" y="448546"/>
            <a:ext cx="3590483" cy="359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918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C11A4-908F-95DF-B639-6CBFE3C3E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E151E-94B9-55C0-B379-3A9C103EA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62475"/>
            <a:ext cx="10515600" cy="1527175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6638B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 descr="A purple puzzle with white lines and a flask&#10;&#10;Description automatically generated">
            <a:extLst>
              <a:ext uri="{FF2B5EF4-FFF2-40B4-BE49-F238E27FC236}">
                <a16:creationId xmlns:a16="http://schemas.microsoft.com/office/drawing/2014/main" id="{42D3E0FB-7C95-9A6A-C150-620BB07F31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650" y="1415274"/>
            <a:ext cx="5940000" cy="217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806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C11A4-908F-95DF-B639-6CBFE3C3E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E151E-94B9-55C0-B379-3A9C103EA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62475"/>
            <a:ext cx="10515600" cy="1527175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6638B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D3E0FB-7C95-9A6A-C150-620BB07F31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19650" y="1415274"/>
            <a:ext cx="5940000" cy="217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30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puzzle piece with a couple of missing pieces&#10;&#10;Description automatically generated">
            <a:extLst>
              <a:ext uri="{FF2B5EF4-FFF2-40B4-BE49-F238E27FC236}">
                <a16:creationId xmlns:a16="http://schemas.microsoft.com/office/drawing/2014/main" id="{6D3A25E1-E829-FBDF-4CF1-56E3EEF07E2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E74444-96FE-1C60-E3AB-8DEBD57BA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7929"/>
            <a:ext cx="10515600" cy="1164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5B22DA-430E-3F47-D3A0-9735762EF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55813"/>
            <a:ext cx="10515600" cy="3937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4974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2" r:id="rId4"/>
    <p:sldLayoutId id="2147483651" r:id="rId5"/>
    <p:sldLayoutId id="2147483664" r:id="rId6"/>
    <p:sldLayoutId id="2147483658" r:id="rId7"/>
    <p:sldLayoutId id="2147483661" r:id="rId8"/>
    <p:sldLayoutId id="2147483659" r:id="rId9"/>
    <p:sldLayoutId id="2147483660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6638B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6721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</p:sldLayoutIdLst>
  <p:hf hdr="0" ftr="0" dt="0"/>
  <p:txStyles>
    <p:titleStyle>
      <a:lvl1pPr algn="ctr" defTabSz="457189" rtl="0" eaLnBrk="1" latinLnBrk="0" hangingPunct="1">
        <a:lnSpc>
          <a:spcPts val="3800"/>
        </a:lnSpc>
        <a:spcBef>
          <a:spcPct val="0"/>
        </a:spcBef>
        <a:buNone/>
        <a:defRPr sz="3800" kern="1200" cap="all" spc="18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spcBef>
          <a:spcPct val="20000"/>
        </a:spcBef>
        <a:buSzPct val="60000"/>
        <a:buFont typeface="Arial"/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SzPct val="70000"/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tk/sekmo" TargetMode="External"/><Relationship Id="rId3" Type="http://schemas.openxmlformats.org/officeDocument/2006/relationships/image" Target="../media/image25.png"/><Relationship Id="rId7" Type="http://schemas.openxmlformats.org/officeDocument/2006/relationships/hyperlink" Target="http://www.etag/sekmo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rtk.ee/sekmo#toetatud-projektid--2" TargetMode="Externa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kaidi.rekker@etag.ee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4" Type="http://schemas.openxmlformats.org/officeDocument/2006/relationships/hyperlink" Target="https://www.riigiteataja.ee/akt/119052023008?leiaKehti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ie.ee/taie-fookusvaldkonnad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kaidi.rekker@etag.ee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lapealkiri 2">
            <a:extLst>
              <a:ext uri="{FF2B5EF4-FFF2-40B4-BE49-F238E27FC236}">
                <a16:creationId xmlns:a16="http://schemas.microsoft.com/office/drawing/2014/main" id="{4BEEA11F-FB66-C31F-FF62-6A27D034DC50}"/>
              </a:ext>
            </a:extLst>
          </p:cNvPr>
          <p:cNvSpPr txBox="1">
            <a:spLocks/>
          </p:cNvSpPr>
          <p:nvPr/>
        </p:nvSpPr>
        <p:spPr>
          <a:xfrm>
            <a:off x="787730" y="1831139"/>
            <a:ext cx="10616541" cy="4723276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chemeClr val="tx1"/>
              </a:buClr>
              <a:buSzPct val="60000"/>
              <a:buFont typeface="Arial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SzPct val="70000"/>
              <a:buFont typeface="Arial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5824" lvl="1" indent="-342891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t-EE" sz="2800" dirty="0">
              <a:solidFill>
                <a:schemeClr val="tx1"/>
              </a:solidFill>
            </a:endParaRPr>
          </a:p>
          <a:p>
            <a:pPr lvl="1" indent="0">
              <a:lnSpc>
                <a:spcPct val="120000"/>
              </a:lnSpc>
              <a:buNone/>
            </a:pPr>
            <a:endParaRPr lang="et-EE" sz="2800" dirty="0">
              <a:solidFill>
                <a:schemeClr val="tx1"/>
              </a:solidFill>
            </a:endParaRPr>
          </a:p>
          <a:p>
            <a:pPr marL="342891" indent="-342891">
              <a:buFont typeface="Arial" panose="020B0604020202020204" pitchFamily="34" charset="0"/>
              <a:buChar char="•"/>
            </a:pPr>
            <a:endParaRPr lang="et-EE" sz="3200" dirty="0"/>
          </a:p>
          <a:p>
            <a:endParaRPr lang="et-EE" sz="3200" dirty="0"/>
          </a:p>
          <a:p>
            <a:endParaRPr lang="et-EE" sz="3200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DA6F35-0FF2-06B5-1433-819E1D097894}"/>
              </a:ext>
            </a:extLst>
          </p:cNvPr>
          <p:cNvSpPr txBox="1"/>
          <p:nvPr/>
        </p:nvSpPr>
        <p:spPr>
          <a:xfrm>
            <a:off x="537094" y="1239383"/>
            <a:ext cx="10696073" cy="5001184"/>
          </a:xfrm>
          <a:prstGeom prst="rect">
            <a:avLst/>
          </a:prstGeom>
        </p:spPr>
        <p:txBody>
          <a:bodyPr vert="horz" wrap="none" lIns="121920" tIns="60960" rIns="121920" bIns="6096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t-EE" sz="2800" b="1" dirty="0">
                <a:solidFill>
                  <a:srgbClr val="141827"/>
                </a:solidFill>
                <a:latin typeface="Roboto" panose="02000000000000000000" pitchFamily="2" charset="0"/>
              </a:rPr>
              <a:t>PÄEVAKAVA</a:t>
            </a:r>
            <a:endParaRPr lang="et-EE" sz="2800" dirty="0">
              <a:solidFill>
                <a:srgbClr val="141827"/>
              </a:solidFill>
              <a:latin typeface="Roboto" panose="02000000000000000000" pitchFamily="2" charset="0"/>
            </a:endParaRPr>
          </a:p>
          <a:p>
            <a:pPr algn="l" rtl="0" fontAlgn="base"/>
            <a:endParaRPr lang="et-EE" sz="1800" b="0" i="0" dirty="0">
              <a:solidFill>
                <a:srgbClr val="141827"/>
              </a:solidFill>
              <a:effectLst/>
              <a:latin typeface="Calibri Light" panose="020F0302020204030204" pitchFamily="34" charset="0"/>
            </a:endParaRPr>
          </a:p>
          <a:p>
            <a:pPr algn="l" rtl="0" fontAlgn="base"/>
            <a:r>
              <a:rPr lang="et-EE" dirty="0">
                <a:solidFill>
                  <a:srgbClr val="141827"/>
                </a:solidFill>
                <a:latin typeface="Calibri Light" panose="020F0302020204030204" pitchFamily="34" charset="0"/>
              </a:rPr>
              <a:t>12.00 	</a:t>
            </a:r>
            <a:r>
              <a:rPr lang="et-EE" sz="1800" b="0" i="0" dirty="0" err="1">
                <a:solidFill>
                  <a:srgbClr val="141827"/>
                </a:solidFill>
                <a:effectLst/>
                <a:latin typeface="Calibri Light" panose="020F0302020204030204" pitchFamily="34" charset="0"/>
              </a:rPr>
              <a:t>Sektoritevahelise</a:t>
            </a:r>
            <a:r>
              <a:rPr lang="et-EE" sz="1800" b="0" i="0" dirty="0">
                <a:solidFill>
                  <a:srgbClr val="141827"/>
                </a:solidFill>
                <a:effectLst/>
                <a:latin typeface="Calibri Light" panose="020F0302020204030204" pitchFamily="34" charset="0"/>
              </a:rPr>
              <a:t> mobiilsuse meede (</a:t>
            </a:r>
            <a:r>
              <a:rPr lang="et-EE" sz="1800" b="0" i="0" dirty="0" err="1">
                <a:solidFill>
                  <a:srgbClr val="141827"/>
                </a:solidFill>
                <a:effectLst/>
                <a:latin typeface="Calibri Light" panose="020F0302020204030204" pitchFamily="34" charset="0"/>
              </a:rPr>
              <a:t>SekMo</a:t>
            </a:r>
            <a:r>
              <a:rPr lang="et-EE" sz="1800" b="0" i="0" dirty="0">
                <a:solidFill>
                  <a:srgbClr val="141827"/>
                </a:solidFill>
                <a:effectLst/>
                <a:latin typeface="Calibri Light" panose="020F0302020204030204" pitchFamily="34" charset="0"/>
              </a:rPr>
              <a:t>) – kellele ja milleks?, Kaidi Rekker (ETAG)  </a:t>
            </a:r>
            <a:endParaRPr lang="et-EE" sz="1800" b="1" i="0" dirty="0">
              <a:solidFill>
                <a:srgbClr val="141827"/>
              </a:solidFill>
              <a:effectLst/>
              <a:latin typeface="Calibri Light" panose="020F0302020204030204" pitchFamily="34" charset="0"/>
            </a:endParaRPr>
          </a:p>
          <a:p>
            <a:pPr algn="l" rtl="0" fontAlgn="base">
              <a:lnSpc>
                <a:spcPct val="200000"/>
              </a:lnSpc>
            </a:pPr>
            <a:r>
              <a:rPr lang="et-EE" sz="1800" i="0" dirty="0">
                <a:solidFill>
                  <a:srgbClr val="141827"/>
                </a:solidFill>
                <a:effectLst/>
                <a:latin typeface="Calibri Light" panose="020F0302020204030204" pitchFamily="34" charset="0"/>
              </a:rPr>
              <a:t>12.15</a:t>
            </a:r>
            <a:r>
              <a:rPr lang="et-EE" sz="1800" b="1" i="0" dirty="0">
                <a:solidFill>
                  <a:srgbClr val="141827"/>
                </a:solidFill>
                <a:effectLst/>
                <a:latin typeface="Calibri Light" panose="020F0302020204030204" pitchFamily="34" charset="0"/>
              </a:rPr>
              <a:t> 	</a:t>
            </a:r>
            <a:r>
              <a:rPr lang="et-EE" sz="1800" i="0" dirty="0">
                <a:solidFill>
                  <a:srgbClr val="141827"/>
                </a:solidFill>
                <a:effectLst/>
                <a:latin typeface="Calibri Light" panose="020F0302020204030204" pitchFamily="34" charset="0"/>
              </a:rPr>
              <a:t>Meetmest toetatavad tegevused, Tea Tassa (RTK)</a:t>
            </a:r>
            <a:endParaRPr lang="et-EE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t-EE" sz="1800" b="0" i="0" dirty="0">
                <a:solidFill>
                  <a:srgbClr val="141827"/>
                </a:solidFill>
                <a:effectLst/>
                <a:latin typeface="Calibri Light" panose="020F0302020204030204" pitchFamily="34" charset="0"/>
              </a:rPr>
              <a:t>		Tegevus 1 -  Teadlase palkamine rakenduskõrgkooli</a:t>
            </a:r>
            <a:endParaRPr lang="et-EE" dirty="0">
              <a:solidFill>
                <a:srgbClr val="141827"/>
              </a:solidFill>
              <a:latin typeface="Calibri Light" panose="020F0302020204030204" pitchFamily="34" charset="0"/>
            </a:endParaRPr>
          </a:p>
          <a:p>
            <a:pPr algn="l" rtl="0" fontAlgn="base"/>
            <a:r>
              <a:rPr lang="et-EE" sz="1800" b="0" i="0" dirty="0">
                <a:solidFill>
                  <a:srgbClr val="141827"/>
                </a:solidFill>
                <a:effectLst/>
                <a:latin typeface="Calibri Light" panose="020F0302020204030204" pitchFamily="34" charset="0"/>
              </a:rPr>
              <a:t>		Tegevus 2 -  Tippspetsialisti palkamine rakenduskõrgkooli</a:t>
            </a:r>
            <a:endParaRPr lang="et-EE" dirty="0">
              <a:solidFill>
                <a:srgbClr val="141827"/>
              </a:solidFill>
              <a:latin typeface="Calibri Light" panose="020F0302020204030204" pitchFamily="34" charset="0"/>
            </a:endParaRPr>
          </a:p>
          <a:p>
            <a:pPr algn="l" rtl="0" fontAlgn="base"/>
            <a:r>
              <a:rPr lang="et-EE" sz="1800" b="0" i="0" dirty="0">
                <a:solidFill>
                  <a:srgbClr val="141827"/>
                </a:solidFill>
                <a:effectLst/>
                <a:latin typeface="Calibri Light" panose="020F0302020204030204" pitchFamily="34" charset="0"/>
              </a:rPr>
              <a:t>		Tegevus 3 -  Teadmussiirdedoktorantuur</a:t>
            </a:r>
          </a:p>
          <a:p>
            <a:pPr algn="l" rtl="0" fontAlgn="base"/>
            <a:endParaRPr lang="et-EE" sz="1800" b="0" i="0" dirty="0">
              <a:solidFill>
                <a:srgbClr val="141827"/>
              </a:solidFill>
              <a:effectLst/>
              <a:latin typeface="Calibri Light" panose="020F0302020204030204" pitchFamily="34" charset="0"/>
            </a:endParaRPr>
          </a:p>
          <a:p>
            <a:pPr algn="l" rtl="0" fontAlgn="base"/>
            <a:r>
              <a:rPr lang="et-EE" sz="1800" b="0" i="0" dirty="0">
                <a:solidFill>
                  <a:srgbClr val="141827"/>
                </a:solidFill>
                <a:effectLst/>
                <a:latin typeface="Calibri Light" panose="020F0302020204030204" pitchFamily="34" charset="0"/>
              </a:rPr>
              <a:t>12.40 	</a:t>
            </a:r>
            <a:r>
              <a:rPr lang="et-EE" sz="1800" b="0" i="0" dirty="0" err="1">
                <a:solidFill>
                  <a:srgbClr val="141827"/>
                </a:solidFill>
                <a:effectLst/>
                <a:latin typeface="Calibri Light" panose="020F0302020204030204" pitchFamily="34" charset="0"/>
              </a:rPr>
              <a:t>SekMo</a:t>
            </a:r>
            <a:r>
              <a:rPr lang="et-EE" sz="1800" b="0" i="0" dirty="0">
                <a:solidFill>
                  <a:srgbClr val="141827"/>
                </a:solidFill>
                <a:effectLst/>
                <a:latin typeface="Calibri Light" panose="020F0302020204030204" pitchFamily="34" charset="0"/>
              </a:rPr>
              <a:t> – taotluse esitamine ja taotlusvormi tutvustamine, Tea Tassa (RTK) </a:t>
            </a:r>
            <a:endParaRPr lang="et-EE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t-EE" sz="1800" b="0" i="0" dirty="0">
                <a:solidFill>
                  <a:srgbClr val="141827"/>
                </a:solidFill>
                <a:effectLst/>
                <a:latin typeface="Calibri Light" panose="020F0302020204030204" pitchFamily="34" charset="0"/>
              </a:rPr>
              <a:t>	Kokkuvõte, Kaidi Rekker (ETAG) </a:t>
            </a:r>
          </a:p>
          <a:p>
            <a:pPr algn="l" rtl="0" fontAlgn="base"/>
            <a:endParaRPr lang="et-EE" dirty="0">
              <a:solidFill>
                <a:srgbClr val="141827"/>
              </a:solidFill>
              <a:latin typeface="Calibri Light" panose="020F0302020204030204" pitchFamily="34" charset="0"/>
            </a:endParaRPr>
          </a:p>
          <a:p>
            <a:pPr algn="l" rtl="0" fontAlgn="base"/>
            <a:r>
              <a:rPr lang="et-EE" i="0" dirty="0">
                <a:solidFill>
                  <a:srgbClr val="141827"/>
                </a:solidFill>
                <a:effectLst/>
                <a:latin typeface="Calibri Light" panose="020F0302020204030204" pitchFamily="34" charset="0"/>
              </a:rPr>
              <a:t>13.05 	Kogemuslood</a:t>
            </a:r>
            <a:br>
              <a:rPr lang="et-EE" b="0" i="0" dirty="0">
                <a:solidFill>
                  <a:srgbClr val="141827"/>
                </a:solidFill>
                <a:effectLst/>
                <a:latin typeface="Roboto" panose="02000000000000000000" pitchFamily="2" charset="0"/>
              </a:rPr>
            </a:br>
            <a:r>
              <a:rPr lang="et-EE" b="0" i="0" dirty="0">
                <a:solidFill>
                  <a:srgbClr val="141827"/>
                </a:solidFill>
                <a:effectLst/>
                <a:latin typeface="Roboto" panose="02000000000000000000" pitchFamily="2" charset="0"/>
              </a:rPr>
              <a:t>		</a:t>
            </a:r>
            <a:r>
              <a:rPr lang="et-EE" b="0" i="0" dirty="0">
                <a:solidFill>
                  <a:srgbClr val="141827"/>
                </a:solidFill>
                <a:effectLst/>
                <a:latin typeface="+mj-lt"/>
              </a:rPr>
              <a:t>Tippspetsialisti kaasamine, Lili Veesaar (Eesti Maaülikool)</a:t>
            </a:r>
            <a:br>
              <a:rPr lang="et-EE" b="0" i="0" dirty="0">
                <a:solidFill>
                  <a:srgbClr val="141827"/>
                </a:solidFill>
                <a:effectLst/>
                <a:latin typeface="+mj-lt"/>
              </a:rPr>
            </a:br>
            <a:r>
              <a:rPr lang="et-EE" b="0" i="0" dirty="0">
                <a:solidFill>
                  <a:srgbClr val="141827"/>
                </a:solidFill>
                <a:effectLst/>
                <a:latin typeface="+mj-lt"/>
              </a:rPr>
              <a:t>		Teadmussiirdedoktorandi kaasamine, Lembe </a:t>
            </a:r>
            <a:r>
              <a:rPr lang="et-EE" b="0" i="0" dirty="0" err="1">
                <a:solidFill>
                  <a:srgbClr val="141827"/>
                </a:solidFill>
                <a:effectLst/>
                <a:latin typeface="+mj-lt"/>
              </a:rPr>
              <a:t>Inkinen</a:t>
            </a:r>
            <a:r>
              <a:rPr lang="et-EE" b="0" i="0" dirty="0">
                <a:solidFill>
                  <a:srgbClr val="141827"/>
                </a:solidFill>
                <a:effectLst/>
                <a:latin typeface="+mj-lt"/>
              </a:rPr>
              <a:t> (Tallinna Tehnikakõrgkool)</a:t>
            </a:r>
          </a:p>
          <a:p>
            <a:pPr algn="l" rtl="0" fontAlgn="base"/>
            <a:endParaRPr lang="et-EE" b="1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>
              <a:lnSpc>
                <a:spcPct val="150000"/>
              </a:lnSpc>
            </a:pPr>
            <a:endParaRPr lang="et-EE" sz="1867" dirty="0">
              <a:solidFill>
                <a:srgbClr val="6638B6"/>
              </a:solidFill>
            </a:endParaRPr>
          </a:p>
        </p:txBody>
      </p:sp>
      <p:pic>
        <p:nvPicPr>
          <p:cNvPr id="4" name="Pilt 3" descr="Pilt, millel on kujutatud kuvatõmmis, Graafika, lilla, kandiline&#10;&#10;Kirjeldus on genereeritud automaatselt">
            <a:extLst>
              <a:ext uri="{FF2B5EF4-FFF2-40B4-BE49-F238E27FC236}">
                <a16:creationId xmlns:a16="http://schemas.microsoft.com/office/drawing/2014/main" id="{9145B01D-FA23-ECE5-D565-6F48063A7D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473" y="106585"/>
            <a:ext cx="2031628" cy="203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261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>
            <a:extLst>
              <a:ext uri="{FF2B5EF4-FFF2-40B4-BE49-F238E27FC236}">
                <a16:creationId xmlns:a16="http://schemas.microsoft.com/office/drawing/2014/main" id="{97086039-4B68-0992-42E4-754536223C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4094" y="2323652"/>
            <a:ext cx="10869706" cy="4259136"/>
          </a:xfrm>
        </p:spPr>
        <p:txBody>
          <a:bodyPr>
            <a:normAutofit/>
          </a:bodyPr>
          <a:lstStyle/>
          <a:p>
            <a:pPr marL="900113" lvl="1" indent="-342900">
              <a:buFont typeface="Arial" panose="020B0604020202020204" pitchFamily="34" charset="0"/>
              <a:buChar char="•"/>
            </a:pPr>
            <a:endParaRPr lang="et-EE" sz="1800" dirty="0"/>
          </a:p>
          <a:p>
            <a:pPr marL="557213" lvl="1" indent="0">
              <a:buNone/>
            </a:pPr>
            <a:r>
              <a:rPr lang="et-EE" dirty="0"/>
              <a:t>RAKK saab kõigis 3 skeemis osaleda, </a:t>
            </a:r>
            <a:r>
              <a:rPr lang="et-EE" b="1" dirty="0"/>
              <a:t>kuid erinevates rollides!</a:t>
            </a:r>
          </a:p>
          <a:p>
            <a:pPr marL="1657350" lvl="3" indent="-342900"/>
            <a:r>
              <a:rPr lang="et-EE" sz="2200" b="1" dirty="0"/>
              <a:t>T1 – oskusteabe võtja </a:t>
            </a:r>
            <a:r>
              <a:rPr lang="et-EE" sz="2200" b="1" dirty="0">
                <a:sym typeface="Wingdings" panose="05000000000000000000" pitchFamily="2" charset="2"/>
              </a:rPr>
              <a:t> palkab TA asutusest teadlase;</a:t>
            </a:r>
          </a:p>
          <a:p>
            <a:pPr marL="1657350" lvl="3" indent="-342900"/>
            <a:r>
              <a:rPr lang="et-EE" sz="2200" b="1" dirty="0"/>
              <a:t>T2 – oskusteabe kandja </a:t>
            </a:r>
            <a:r>
              <a:rPr lang="et-EE" sz="2200" b="1" dirty="0">
                <a:sym typeface="Wingdings" panose="05000000000000000000" pitchFamily="2" charset="2"/>
              </a:rPr>
              <a:t> palkab ettevõttesse tippspetsialisti;</a:t>
            </a:r>
          </a:p>
          <a:p>
            <a:pPr marL="1657350" lvl="3" indent="-342900"/>
            <a:r>
              <a:rPr lang="et-EE" sz="2200" b="1" dirty="0"/>
              <a:t>T3 – oskusteabe võtja </a:t>
            </a:r>
            <a:r>
              <a:rPr lang="et-EE" sz="2200" b="1" dirty="0">
                <a:sym typeface="Wingdings" panose="05000000000000000000" pitchFamily="2" charset="2"/>
              </a:rPr>
              <a:t> palkab teadmussiirdedoktorandi</a:t>
            </a:r>
          </a:p>
          <a:p>
            <a:pPr marL="1314450" lvl="3" indent="0">
              <a:buNone/>
            </a:pPr>
            <a:endParaRPr lang="et-EE" sz="2200" b="1" dirty="0">
              <a:sym typeface="Wingdings" panose="05000000000000000000" pitchFamily="2" charset="2"/>
            </a:endParaRPr>
          </a:p>
          <a:p>
            <a:pPr marL="1314450" lvl="3" indent="0">
              <a:buNone/>
            </a:pPr>
            <a:r>
              <a:rPr lang="et-EE" sz="2200" dirty="0">
                <a:sym typeface="Wingdings" panose="05000000000000000000" pitchFamily="2" charset="2"/>
              </a:rPr>
              <a:t>Ka</a:t>
            </a:r>
            <a:r>
              <a:rPr lang="et-EE" sz="2200" b="1" dirty="0">
                <a:sym typeface="Wingdings" panose="05000000000000000000" pitchFamily="2" charset="2"/>
              </a:rPr>
              <a:t> </a:t>
            </a:r>
            <a:r>
              <a:rPr lang="et-EE" sz="2200" b="1" i="1" dirty="0">
                <a:sym typeface="Wingdings" panose="05000000000000000000" pitchFamily="2" charset="2"/>
              </a:rPr>
              <a:t>SA Eesti Rakenduskõrgkoolid</a:t>
            </a:r>
            <a:r>
              <a:rPr lang="et-EE" sz="2200" b="1" dirty="0">
                <a:sym typeface="Wingdings" panose="05000000000000000000" pitchFamily="2" charset="2"/>
              </a:rPr>
              <a:t> </a:t>
            </a:r>
            <a:r>
              <a:rPr lang="et-EE" sz="2200" dirty="0">
                <a:sym typeface="Wingdings" panose="05000000000000000000" pitchFamily="2" charset="2"/>
              </a:rPr>
              <a:t>saab </a:t>
            </a:r>
            <a:r>
              <a:rPr lang="et-EE" sz="2200" dirty="0" err="1">
                <a:sym typeface="Wingdings" panose="05000000000000000000" pitchFamily="2" charset="2"/>
              </a:rPr>
              <a:t>SekMo</a:t>
            </a:r>
            <a:r>
              <a:rPr lang="et-EE" sz="2200" dirty="0">
                <a:sym typeface="Wingdings" panose="05000000000000000000" pitchFamily="2" charset="2"/>
              </a:rPr>
              <a:t> meetmest toetust taotleda:</a:t>
            </a:r>
          </a:p>
          <a:p>
            <a:pPr marL="1657350" lvl="3" indent="-342900"/>
            <a:r>
              <a:rPr lang="et-EE" sz="2200" dirty="0"/>
              <a:t>T1 – oskusteabe võtja </a:t>
            </a:r>
            <a:r>
              <a:rPr lang="et-EE" sz="2200" dirty="0">
                <a:sym typeface="Wingdings" panose="05000000000000000000" pitchFamily="2" charset="2"/>
              </a:rPr>
              <a:t> palkab TA asutusest teadlase;</a:t>
            </a:r>
          </a:p>
          <a:p>
            <a:pPr marL="1657350" lvl="3" indent="-342900"/>
            <a:r>
              <a:rPr lang="et-EE" sz="2200" dirty="0"/>
              <a:t>T2 – oskusteabe kandja </a:t>
            </a:r>
            <a:r>
              <a:rPr lang="et-EE" sz="2200" dirty="0">
                <a:sym typeface="Wingdings" panose="05000000000000000000" pitchFamily="2" charset="2"/>
              </a:rPr>
              <a:t> annab Ülikooli/</a:t>
            </a:r>
            <a:r>
              <a:rPr lang="et-EE" sz="2200" dirty="0" err="1">
                <a:sym typeface="Wingdings" panose="05000000000000000000" pitchFamily="2" charset="2"/>
              </a:rPr>
              <a:t>TA-asutusse</a:t>
            </a:r>
            <a:r>
              <a:rPr lang="et-EE" sz="2200" dirty="0">
                <a:sym typeface="Wingdings" panose="05000000000000000000" pitchFamily="2" charset="2"/>
              </a:rPr>
              <a:t> tippspetsialisti;</a:t>
            </a:r>
          </a:p>
          <a:p>
            <a:pPr marL="1657350" lvl="3" indent="-342900"/>
            <a:r>
              <a:rPr lang="et-EE" sz="2200" dirty="0"/>
              <a:t>T3 – oskusteabe võtja </a:t>
            </a:r>
            <a:r>
              <a:rPr lang="et-EE" sz="2200" dirty="0">
                <a:sym typeface="Wingdings" panose="05000000000000000000" pitchFamily="2" charset="2"/>
              </a:rPr>
              <a:t> palkab teadmussiirdedoktorandi</a:t>
            </a:r>
          </a:p>
          <a:p>
            <a:pPr marL="1314450" lvl="3" indent="0">
              <a:buNone/>
            </a:pPr>
            <a:endParaRPr lang="et-EE" sz="2200" b="1" dirty="0">
              <a:sym typeface="Wingdings" panose="05000000000000000000" pitchFamily="2" charset="2"/>
            </a:endParaRPr>
          </a:p>
          <a:p>
            <a:pPr marL="1314450" lvl="3" indent="0">
              <a:buNone/>
            </a:pPr>
            <a:endParaRPr lang="et-EE" sz="2200" b="1" dirty="0">
              <a:sym typeface="Wingdings" panose="05000000000000000000" pitchFamily="2" charset="2"/>
            </a:endParaRPr>
          </a:p>
        </p:txBody>
      </p:sp>
      <p:pic>
        <p:nvPicPr>
          <p:cNvPr id="2" name="Pilt 1" descr="University Icon Vector Illustration Education Colour Outline Stock  Illustration - Download Image Now - iStock">
            <a:extLst>
              <a:ext uri="{FF2B5EF4-FFF2-40B4-BE49-F238E27FC236}">
                <a16:creationId xmlns:a16="http://schemas.microsoft.com/office/drawing/2014/main" id="{508A1645-D1DB-3A8F-375C-C43650FA0E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863" y="893742"/>
            <a:ext cx="1710274" cy="18413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2334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ACF6E2-2C9A-FDF5-D2F9-FB6CBFB62B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4099" y="1422400"/>
            <a:ext cx="10515599" cy="4775200"/>
          </a:xfrm>
        </p:spPr>
        <p:txBody>
          <a:bodyPr>
            <a:normAutofit fontScale="92500"/>
          </a:bodyPr>
          <a:lstStyle/>
          <a:p>
            <a:pPr marL="0" indent="0" fontAlgn="base">
              <a:buNone/>
            </a:pPr>
            <a:r>
              <a:rPr lang="et-EE" sz="2800" b="1" dirty="0" err="1">
                <a:latin typeface="Calibri" panose="020F0502020204030204" pitchFamily="34" charset="0"/>
              </a:rPr>
              <a:t>SekMo</a:t>
            </a:r>
            <a:r>
              <a:rPr lang="et-EE" b="1" dirty="0">
                <a:latin typeface="Calibri" panose="020F0502020204030204" pitchFamily="34" charset="0"/>
              </a:rPr>
              <a:t>:</a:t>
            </a:r>
            <a:endParaRPr lang="et-EE" sz="2800" b="1" dirty="0">
              <a:latin typeface="Calibri" panose="020F050202020403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t-EE" sz="2800" dirty="0">
                <a:latin typeface="Calibri" panose="020F0502020204030204" pitchFamily="34" charset="0"/>
              </a:rPr>
              <a:t>kasvatab kõrgkoolide teadmussiirde võimekust; </a:t>
            </a:r>
          </a:p>
          <a:p>
            <a:pPr marL="285750" indent="-285750" fontAlgn="base"/>
            <a:r>
              <a:rPr lang="et-EE" dirty="0">
                <a:latin typeface="Calibri" panose="020F0502020204030204" pitchFamily="34" charset="0"/>
              </a:rPr>
              <a:t>suureneb kõrgharidussüsteemi efektiivsus - fookuses on ettevõtlik mõteviis väärtuste loomine ja teadmussiirde soodustamine</a:t>
            </a:r>
          </a:p>
          <a:p>
            <a:pPr marL="285750" indent="-285750" fontAlgn="base"/>
            <a:r>
              <a:rPr lang="et-EE" dirty="0">
                <a:latin typeface="Calibri" panose="020F0502020204030204" pitchFamily="34" charset="0"/>
              </a:rPr>
              <a:t>kasvab rakenduskõrgkoolide ja ülikoolide koostöös tehtud teadus- ja arendustegevuse alaste projektide arv;</a:t>
            </a:r>
            <a:endParaRPr lang="et-EE" sz="2800" dirty="0">
              <a:latin typeface="Calibri" panose="020F0502020204030204" pitchFamily="34" charset="0"/>
            </a:endParaRPr>
          </a:p>
          <a:p>
            <a:pPr marL="285750" indent="-285750" fontAlgn="base"/>
            <a:r>
              <a:rPr lang="et-EE" dirty="0">
                <a:latin typeface="Calibri" panose="020F0502020204030204" pitchFamily="34" charset="0"/>
              </a:rPr>
              <a:t>tippspetsialistide kaasamise kaudu muutub pakutav </a:t>
            </a:r>
            <a:r>
              <a:rPr lang="et-EE" sz="2800" dirty="0">
                <a:latin typeface="Calibri" panose="020F0502020204030204" pitchFamily="34" charset="0"/>
              </a:rPr>
              <a:t>õpe praktilisemaks;</a:t>
            </a:r>
          </a:p>
          <a:p>
            <a:pPr marL="742950" lvl="1" indent="-285750" fontAlgn="base"/>
            <a:r>
              <a:rPr lang="et-EE" dirty="0">
                <a:latin typeface="Calibri" panose="020F0502020204030204" pitchFamily="34" charset="0"/>
              </a:rPr>
              <a:t>rakenduskõrgkoolidesse jõuavad ettevõtetes päriselt kasutusel olevad </a:t>
            </a:r>
            <a:r>
              <a:rPr lang="et-EE" dirty="0" err="1">
                <a:latin typeface="Calibri" panose="020F0502020204030204" pitchFamily="34" charset="0"/>
              </a:rPr>
              <a:t>uusimad</a:t>
            </a:r>
            <a:r>
              <a:rPr lang="et-EE" dirty="0">
                <a:latin typeface="Calibri" panose="020F0502020204030204" pitchFamily="34" charset="0"/>
              </a:rPr>
              <a:t> tehnoloogiad ja töövahendid, mis aitavad kõrgkoolidel ja ettevõtetel ühist keelt leida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t-EE" sz="2800" dirty="0">
                <a:latin typeface="Calibri" panose="020F0502020204030204" pitchFamily="34" charset="0"/>
              </a:rPr>
              <a:t>RAKK töötajate enesetäiendamise võimalus:</a:t>
            </a:r>
          </a:p>
          <a:p>
            <a:pPr marL="742950" lvl="1" indent="-285750" fontAlgn="base"/>
            <a:r>
              <a:rPr lang="et-EE" dirty="0">
                <a:sym typeface="Wingdings" panose="05000000000000000000" pitchFamily="2" charset="2"/>
              </a:rPr>
              <a:t>koolita oma </a:t>
            </a:r>
            <a:r>
              <a:rPr lang="et-EE" dirty="0" err="1">
                <a:sym typeface="Wingdings" panose="05000000000000000000" pitchFamily="2" charset="2"/>
              </a:rPr>
              <a:t>MSc</a:t>
            </a:r>
            <a:r>
              <a:rPr lang="et-EE" dirty="0">
                <a:sym typeface="Wingdings" panose="05000000000000000000" pitchFamily="2" charset="2"/>
              </a:rPr>
              <a:t> töötaja teadmussiirdedoktorantuuri kaudu PhD!</a:t>
            </a:r>
          </a:p>
          <a:p>
            <a:pPr marL="457200" lvl="1" indent="0" fontAlgn="base">
              <a:buNone/>
            </a:pPr>
            <a:endParaRPr lang="et-EE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t-EE" sz="2800" dirty="0">
              <a:latin typeface="Calibri" panose="020F050202020403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t-EE" sz="2800" dirty="0">
              <a:latin typeface="Calibri" panose="020F050202020403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t-EE" sz="2800" dirty="0">
              <a:latin typeface="Calibri" panose="020F050202020403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t-EE" dirty="0">
              <a:latin typeface="Calibri" panose="020F050202020403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t-EE" sz="2800" dirty="0">
              <a:latin typeface="Calibri" panose="020F0502020204030204" pitchFamily="34" charset="0"/>
            </a:endParaRPr>
          </a:p>
          <a:p>
            <a:pPr marL="0" indent="0" fontAlgn="base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006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F1EB0E59-373E-464F-364B-D9C20EFB7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17" y="1794734"/>
            <a:ext cx="3616913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Statistika toetatud tegevuste lõikes</a:t>
            </a:r>
            <a:b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(seisuga </a:t>
            </a:r>
            <a:r>
              <a:rPr lang="et-EE" sz="2000">
                <a:solidFill>
                  <a:schemeClr val="tx1"/>
                </a:solidFill>
              </a:rPr>
              <a:t>06</a:t>
            </a:r>
            <a:r>
              <a:rPr lang="en-US" sz="2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.0</a:t>
            </a:r>
            <a:r>
              <a:rPr lang="et-EE" sz="2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</a:t>
            </a:r>
            <a:r>
              <a:rPr lang="en-US" sz="2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.24)</a:t>
            </a:r>
            <a:endParaRPr lang="en-US" sz="2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80838B56-3386-3AC4-B490-88BC6F800E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8990865"/>
              </p:ext>
            </p:extLst>
          </p:nvPr>
        </p:nvGraphicFramePr>
        <p:xfrm>
          <a:off x="4864231" y="1259413"/>
          <a:ext cx="8618348" cy="4585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36730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FC6B37DD-2EE5-B7DF-45BD-5E1D3B215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835" y="1633117"/>
            <a:ext cx="3616913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Fookusvaldkondade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lõikes</a:t>
            </a:r>
            <a:br>
              <a:rPr lang="et-EE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2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seisuga</a:t>
            </a: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t-EE" sz="2000" dirty="0">
                <a:solidFill>
                  <a:schemeClr val="tx1"/>
                </a:solidFill>
              </a:rPr>
              <a:t>06</a:t>
            </a: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.0</a:t>
            </a:r>
            <a:r>
              <a:rPr lang="et-EE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</a:t>
            </a: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.24)</a:t>
            </a:r>
          </a:p>
        </p:txBody>
      </p:sp>
      <p:pic>
        <p:nvPicPr>
          <p:cNvPr id="13" name="Pilt 12">
            <a:extLst>
              <a:ext uri="{FF2B5EF4-FFF2-40B4-BE49-F238E27FC236}">
                <a16:creationId xmlns:a16="http://schemas.microsoft.com/office/drawing/2014/main" id="{F6FC203C-0D03-4659-D6B2-AFC419DF1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4574" y="708288"/>
            <a:ext cx="6398287" cy="3483397"/>
          </a:xfrm>
          <a:prstGeom prst="rect">
            <a:avLst/>
          </a:prstGeom>
        </p:spPr>
      </p:pic>
      <p:pic>
        <p:nvPicPr>
          <p:cNvPr id="5" name="Pilt 4">
            <a:extLst>
              <a:ext uri="{FF2B5EF4-FFF2-40B4-BE49-F238E27FC236}">
                <a16:creationId xmlns:a16="http://schemas.microsoft.com/office/drawing/2014/main" id="{9C5642FA-D564-D0F9-2384-178E3ECC2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3408" y="4894075"/>
            <a:ext cx="5653329" cy="150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83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u kohatäide 3" descr="Pilt, millel on kujutatud ring, kollane, logo&#10;&#10;Kirjeldus on genereeritud automaatselt">
            <a:extLst>
              <a:ext uri="{FF2B5EF4-FFF2-40B4-BE49-F238E27FC236}">
                <a16:creationId xmlns:a16="http://schemas.microsoft.com/office/drawing/2014/main" id="{E6315CB8-11FE-8E3F-6ABD-1354018B463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8047297" y="3305546"/>
            <a:ext cx="2400658" cy="2400658"/>
          </a:xfrm>
          <a:prstGeom prst="rect">
            <a:avLst/>
          </a:prstGeom>
        </p:spPr>
      </p:pic>
      <p:sp>
        <p:nvSpPr>
          <p:cNvPr id="6" name="Sisu kohatäide 2">
            <a:extLst>
              <a:ext uri="{FF2B5EF4-FFF2-40B4-BE49-F238E27FC236}">
                <a16:creationId xmlns:a16="http://schemas.microsoft.com/office/drawing/2014/main" id="{02FE59E5-00E4-982F-177F-AD07B4FA5847}"/>
              </a:ext>
            </a:extLst>
          </p:cNvPr>
          <p:cNvSpPr txBox="1">
            <a:spLocks/>
          </p:cNvSpPr>
          <p:nvPr/>
        </p:nvSpPr>
        <p:spPr>
          <a:xfrm>
            <a:off x="770664" y="1787299"/>
            <a:ext cx="3514643" cy="3656852"/>
          </a:xfrm>
        </p:spPr>
        <p:txBody>
          <a:bodyPr>
            <a:normAutofit/>
          </a:bodyPr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chemeClr val="tx1"/>
              </a:buClr>
              <a:buSzPct val="60000"/>
              <a:buFont typeface="Arial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SzPct val="70000"/>
              <a:buFont typeface="Arial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38B6"/>
              </a:buClr>
              <a:buSzPct val="60000"/>
              <a:buFont typeface="Arial"/>
              <a:buNone/>
              <a:tabLst/>
              <a:defRPr/>
            </a:pPr>
            <a:endParaRPr kumimoji="0" lang="et-EE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38B6"/>
              </a:buClr>
              <a:buSzPct val="60000"/>
              <a:buFont typeface="Arial"/>
              <a:buNone/>
              <a:tabLst/>
              <a:defRPr/>
            </a:pPr>
            <a:endParaRPr kumimoji="0" lang="et-EE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  <a:p>
            <a:pPr marL="457189" marR="0" lvl="0" indent="-457189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638B6"/>
              </a:buClr>
              <a:buSzPct val="60000"/>
              <a:buFont typeface="Arial" panose="020B0604020202020204" pitchFamily="34" charset="0"/>
              <a:buChar char="•"/>
              <a:tabLst/>
              <a:defRPr/>
            </a:pPr>
            <a:endParaRPr kumimoji="0" lang="et-EE" sz="3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0B2C4623-DDC3-148E-2FB4-D30F6C43B5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1784" y="3226814"/>
            <a:ext cx="2502920" cy="2558122"/>
          </a:xfrm>
          <a:prstGeom prst="rect">
            <a:avLst/>
          </a:prstGeom>
        </p:spPr>
      </p:pic>
      <p:pic>
        <p:nvPicPr>
          <p:cNvPr id="8" name="Picture 2" descr="The seven key characteristics of a project">
            <a:extLst>
              <a:ext uri="{FF2B5EF4-FFF2-40B4-BE49-F238E27FC236}">
                <a16:creationId xmlns:a16="http://schemas.microsoft.com/office/drawing/2014/main" id="{12BBF6FB-33E9-1D37-474B-6AC283476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2581" y="3615725"/>
            <a:ext cx="3109694" cy="1780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1948CCB-464A-C272-6AAC-347C26EAA037}"/>
              </a:ext>
            </a:extLst>
          </p:cNvPr>
          <p:cNvSpPr txBox="1"/>
          <p:nvPr/>
        </p:nvSpPr>
        <p:spPr>
          <a:xfrm>
            <a:off x="3110615" y="5841709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Infot toetatud projektide kohta leiab </a:t>
            </a: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  <a:hlinkClick r:id="rId6"/>
              </a:rPr>
              <a:t>siit</a:t>
            </a: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: </a:t>
            </a: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A4BE09-0FD0-4B21-8731-4BF5167E385B}"/>
              </a:ext>
            </a:extLst>
          </p:cNvPr>
          <p:cNvSpPr txBox="1"/>
          <p:nvPr/>
        </p:nvSpPr>
        <p:spPr>
          <a:xfrm>
            <a:off x="4068660" y="918490"/>
            <a:ext cx="473139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Taotlusvormi täitmise juhend jm info asub:</a:t>
            </a:r>
          </a:p>
          <a:p>
            <a:pPr marL="742932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www.etag/sekmo</a:t>
            </a:r>
            <a:r>
              <a:rPr kumimoji="0" lang="et-EE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742932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www.rtk/sekmo</a:t>
            </a:r>
            <a:r>
              <a:rPr kumimoji="0" lang="et-EE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Taotlus esitatakse e-toetuse keskkonnas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5827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5A910BA6-756F-45DE-BDEE-AEB488095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5084" y="6445526"/>
            <a:ext cx="821833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A6FF9-EC4C-EA4E-AA5F-7615A268238B}" type="slidenum"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638B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6638B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Pealkiri 5">
            <a:extLst>
              <a:ext uri="{FF2B5EF4-FFF2-40B4-BE49-F238E27FC236}">
                <a16:creationId xmlns:a16="http://schemas.microsoft.com/office/drawing/2014/main" id="{AB6F30D4-27FF-827C-08A1-4B550F6E3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409" y="694077"/>
            <a:ext cx="9798711" cy="2146501"/>
          </a:xfrm>
        </p:spPr>
        <p:txBody>
          <a:bodyPr/>
          <a:lstStyle/>
          <a:p>
            <a:r>
              <a:rPr lang="et-EE" dirty="0"/>
              <a:t>Tänan kuulamast!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F2652D-34C5-7867-23F0-70FA3886896C}"/>
              </a:ext>
            </a:extLst>
          </p:cNvPr>
          <p:cNvSpPr txBox="1"/>
          <p:nvPr/>
        </p:nvSpPr>
        <p:spPr>
          <a:xfrm>
            <a:off x="775317" y="3689771"/>
            <a:ext cx="455980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KELLE POOLE PÖÖRDUDA?</a:t>
            </a:r>
            <a:br>
              <a:rPr kumimoji="0" lang="et-E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t-EE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ETAG: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Kaidi Rekker</a:t>
            </a:r>
            <a:b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53 805 900</a:t>
            </a:r>
            <a:b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kaidi.rekker@etag.ee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t-EE" sz="2400" b="0" i="0" u="none" strike="noStrike" kern="1200" cap="none" spc="0" normalizeH="0" baseline="0" noProof="0" dirty="0">
              <a:ln>
                <a:noFill/>
              </a:ln>
              <a:solidFill>
                <a:srgbClr val="2C2A2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ABF53F-DC5E-6D3F-6782-0D412E3E8CF4}"/>
              </a:ext>
            </a:extLst>
          </p:cNvPr>
          <p:cNvSpPr txBox="1"/>
          <p:nvPr/>
        </p:nvSpPr>
        <p:spPr>
          <a:xfrm>
            <a:off x="4368347" y="3684480"/>
            <a:ext cx="455980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t-EE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RTK: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Tea Tassa</a:t>
            </a:r>
            <a:b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6632 059 või 5170 526</a:t>
            </a:r>
            <a:b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tea.tassa@rtk.ee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t-EE" sz="2400" b="0" i="0" u="none" strike="noStrike" kern="1200" cap="none" spc="0" normalizeH="0" baseline="0" noProof="0" dirty="0">
              <a:ln>
                <a:noFill/>
              </a:ln>
              <a:solidFill>
                <a:srgbClr val="2C2A2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E0870F-5FCB-6CC5-7977-170B82B39C01}"/>
              </a:ext>
            </a:extLst>
          </p:cNvPr>
          <p:cNvSpPr txBox="1"/>
          <p:nvPr/>
        </p:nvSpPr>
        <p:spPr>
          <a:xfrm>
            <a:off x="8802624" y="4575939"/>
            <a:ext cx="1219200" cy="1219200"/>
          </a:xfrm>
          <a:prstGeom prst="rect">
            <a:avLst/>
          </a:prstGeom>
        </p:spPr>
        <p:txBody>
          <a:bodyPr vert="horz" wrap="none" lIns="121920" tIns="60960" rIns="121920" bIns="60960" rtlCol="0">
            <a:norm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2400" b="0" i="0" u="none" strike="noStrike" kern="1200" cap="none" spc="0" normalizeH="0" baseline="0" noProof="0" dirty="0">
              <a:ln>
                <a:noFill/>
              </a:ln>
              <a:solidFill>
                <a:srgbClr val="6638B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12D1CC-A137-BEF7-7800-28F60F8A94F2}"/>
              </a:ext>
            </a:extLst>
          </p:cNvPr>
          <p:cNvSpPr txBox="1"/>
          <p:nvPr/>
        </p:nvSpPr>
        <p:spPr>
          <a:xfrm>
            <a:off x="8205216" y="3776907"/>
            <a:ext cx="455980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t-EE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EIS </a:t>
            </a: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ehk EAS: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Kersti Vaarmets</a:t>
            </a:r>
            <a:b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58 875715</a:t>
            </a:r>
            <a:b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kersti.vaarmets@eis.ee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t-EE" sz="2400" b="0" i="0" u="none" strike="noStrike" kern="1200" cap="none" spc="0" normalizeH="0" baseline="0" noProof="0" dirty="0">
              <a:ln>
                <a:noFill/>
              </a:ln>
              <a:solidFill>
                <a:srgbClr val="2C2A2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4646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D5E44-BD1C-78A7-61E2-1E471AE48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074" y="4872272"/>
            <a:ext cx="10840554" cy="706767"/>
          </a:xfrm>
        </p:spPr>
        <p:txBody>
          <a:bodyPr>
            <a:noAutofit/>
          </a:bodyPr>
          <a:lstStyle/>
          <a:p>
            <a:r>
              <a:rPr lang="et-EE" sz="3600" b="0" i="0" dirty="0" err="1">
                <a:solidFill>
                  <a:srgbClr val="141827"/>
                </a:solidFill>
                <a:effectLst/>
                <a:latin typeface="Roboto" panose="02000000000000000000" pitchFamily="2" charset="0"/>
              </a:rPr>
              <a:t>Sektoritevaheline</a:t>
            </a:r>
            <a:r>
              <a:rPr lang="et-EE" sz="3600" b="0" i="0" dirty="0">
                <a:solidFill>
                  <a:srgbClr val="141827"/>
                </a:solidFill>
                <a:effectLst/>
                <a:latin typeface="Roboto" panose="02000000000000000000" pitchFamily="2" charset="0"/>
              </a:rPr>
              <a:t> mobiilsus (</a:t>
            </a:r>
            <a:r>
              <a:rPr lang="et-EE" sz="3600" b="1" i="0" dirty="0" err="1">
                <a:solidFill>
                  <a:srgbClr val="141827"/>
                </a:solidFill>
                <a:effectLst/>
                <a:latin typeface="Roboto" panose="02000000000000000000" pitchFamily="2" charset="0"/>
              </a:rPr>
              <a:t>SekMo</a:t>
            </a:r>
            <a:r>
              <a:rPr lang="et-EE" sz="3600" b="0" i="0" dirty="0">
                <a:solidFill>
                  <a:srgbClr val="141827"/>
                </a:solidFill>
                <a:effectLst/>
                <a:latin typeface="Roboto" panose="02000000000000000000" pitchFamily="2" charset="0"/>
              </a:rPr>
              <a:t>)–</a:t>
            </a:r>
            <a:r>
              <a:rPr lang="et-EE" sz="3600" dirty="0">
                <a:solidFill>
                  <a:srgbClr val="141827"/>
                </a:solidFill>
                <a:latin typeface="Roboto" panose="02000000000000000000" pitchFamily="2" charset="0"/>
              </a:rPr>
              <a:t> </a:t>
            </a:r>
            <a:br>
              <a:rPr lang="et-EE" sz="3600" dirty="0">
                <a:solidFill>
                  <a:srgbClr val="141827"/>
                </a:solidFill>
                <a:latin typeface="Roboto" panose="02000000000000000000" pitchFamily="2" charset="0"/>
              </a:rPr>
            </a:br>
            <a:br>
              <a:rPr lang="et-EE" sz="3600" dirty="0">
                <a:solidFill>
                  <a:srgbClr val="141827"/>
                </a:solidFill>
                <a:latin typeface="Roboto" panose="02000000000000000000" pitchFamily="2" charset="0"/>
              </a:rPr>
            </a:br>
            <a:r>
              <a:rPr lang="et-EE" sz="2000" b="0" i="0" dirty="0">
                <a:solidFill>
                  <a:srgbClr val="141827"/>
                </a:solidFill>
                <a:effectLst/>
                <a:latin typeface="Roboto" panose="02000000000000000000" pitchFamily="2" charset="0"/>
              </a:rPr>
              <a:t>kellele ja milleks? </a:t>
            </a:r>
            <a:endParaRPr lang="en-US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1291DE-8A6B-1C24-31B1-121BB8D9B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0372" y="5330915"/>
            <a:ext cx="10515600" cy="1079239"/>
          </a:xfrm>
        </p:spPr>
        <p:txBody>
          <a:bodyPr>
            <a:normAutofit/>
          </a:bodyPr>
          <a:lstStyle/>
          <a:p>
            <a:pPr algn="l"/>
            <a:r>
              <a:rPr lang="et-EE" sz="2000" b="0" dirty="0"/>
              <a:t>Kaidi Rekker </a:t>
            </a:r>
          </a:p>
          <a:p>
            <a:pPr algn="l"/>
            <a:r>
              <a:rPr lang="en-GB" sz="2000" b="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kaidi.rekker@etag.ee</a:t>
            </a:r>
            <a:r>
              <a:rPr lang="et-EE" sz="2000" b="0" dirty="0">
                <a:solidFill>
                  <a:schemeClr val="tx1"/>
                </a:solidFill>
              </a:rPr>
              <a:t>  </a:t>
            </a:r>
            <a:endParaRPr lang="en-GB" sz="2000" b="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010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F48145-C3CB-D148-80EF-0CAD75EBB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Eesti väljakutsed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ACF6E2-2C9A-FDF5-D2F9-FB6CBFB62B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972849"/>
            <a:ext cx="10515599" cy="4204114"/>
          </a:xfrm>
        </p:spPr>
        <p:txBody>
          <a:bodyPr>
            <a:normAutofit fontScale="77500" lnSpcReduction="20000"/>
          </a:bodyPr>
          <a:lstStyle/>
          <a:p>
            <a:pPr marL="257175" indent="-257175">
              <a:lnSpc>
                <a:spcPct val="120000"/>
              </a:lnSpc>
              <a:buFont typeface="Arial"/>
              <a:buChar char="•"/>
            </a:pPr>
            <a:r>
              <a:rPr lang="et-EE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Teadus on kasvanud lahku ühiskonnast;</a:t>
            </a:r>
          </a:p>
          <a:p>
            <a:pPr marL="257175" indent="-257175">
              <a:lnSpc>
                <a:spcPct val="120000"/>
              </a:lnSpc>
              <a:buFont typeface="Arial"/>
              <a:buChar char="•"/>
            </a:pPr>
            <a:r>
              <a:rPr lang="et-EE" dirty="0"/>
              <a:t>Avaliku sektori suutlikkus integreerida TAd poliitikasse on madal; </a:t>
            </a:r>
          </a:p>
          <a:p>
            <a:pPr marL="257175" indent="-257175">
              <a:lnSpc>
                <a:spcPct val="120000"/>
              </a:lnSpc>
              <a:buFont typeface="Arial"/>
              <a:buChar char="•"/>
            </a:pPr>
            <a:r>
              <a:rPr lang="et-EE" dirty="0"/>
              <a:t>Erasektori TA investeeringute % </a:t>
            </a:r>
            <a:r>
              <a:rPr lang="et-EE" dirty="0" err="1"/>
              <a:t>SKPst</a:t>
            </a:r>
            <a:r>
              <a:rPr lang="et-EE" dirty="0"/>
              <a:t> on madal (2020.a. 0,98; EL 1,5) </a:t>
            </a:r>
          </a:p>
          <a:p>
            <a:pPr marL="257175" indent="-257175">
              <a:lnSpc>
                <a:spcPct val="120000"/>
              </a:lnSpc>
            </a:pPr>
            <a:r>
              <a:rPr lang="et-EE" dirty="0"/>
              <a:t>Doktoriõpingud:</a:t>
            </a:r>
          </a:p>
          <a:p>
            <a:pPr marL="814388" lvl="1" indent="-257175">
              <a:lnSpc>
                <a:spcPct val="120000"/>
              </a:lnSpc>
            </a:pPr>
            <a:r>
              <a:rPr lang="et-EE" dirty="0"/>
              <a:t>atraktiivsus on madal ja õppe läbimine venib;</a:t>
            </a:r>
          </a:p>
          <a:p>
            <a:pPr marL="814388" lvl="1" indent="-257175">
              <a:lnSpc>
                <a:spcPct val="120000"/>
              </a:lnSpc>
            </a:pPr>
            <a:r>
              <a:rPr lang="et-EE" dirty="0"/>
              <a:t>keskendunud eeskätt ülikooli vajadustele;</a:t>
            </a:r>
            <a:endParaRPr lang="et-EE" dirty="0">
              <a:solidFill>
                <a:schemeClr val="tx1"/>
              </a:solidFill>
            </a:endParaRPr>
          </a:p>
          <a:p>
            <a:pPr marL="257175" indent="-257175">
              <a:lnSpc>
                <a:spcPct val="120000"/>
              </a:lnSpc>
              <a:buFont typeface="Arial"/>
              <a:buChar char="•"/>
            </a:pPr>
            <a:r>
              <a:rPr lang="et-EE" dirty="0">
                <a:solidFill>
                  <a:schemeClr val="tx1"/>
                </a:solidFill>
              </a:rPr>
              <a:t>Ettevõtetes:</a:t>
            </a:r>
          </a:p>
          <a:p>
            <a:pPr marL="714375" lvl="1" indent="-257175">
              <a:lnSpc>
                <a:spcPct val="120000"/>
              </a:lnSpc>
              <a:buFont typeface="Arial"/>
              <a:buChar char="•"/>
            </a:pPr>
            <a:r>
              <a:rPr lang="et-EE" dirty="0">
                <a:solidFill>
                  <a:schemeClr val="tx1"/>
                </a:solidFill>
              </a:rPr>
              <a:t>töötavate teadlaste arv väike;</a:t>
            </a:r>
          </a:p>
          <a:p>
            <a:pPr marL="714375" lvl="1" indent="-257175">
              <a:lnSpc>
                <a:spcPct val="120000"/>
              </a:lnSpc>
              <a:buFont typeface="Arial"/>
              <a:buChar char="•"/>
            </a:pPr>
            <a:r>
              <a:rPr lang="et-EE" dirty="0">
                <a:solidFill>
                  <a:schemeClr val="tx1"/>
                </a:solidFill>
                <a:ea typeface="Calibri" panose="020F0502020204030204"/>
                <a:cs typeface="Calibri" panose="020F0502020204030204"/>
              </a:rPr>
              <a:t>sünnib vähe innovatsiooni</a:t>
            </a:r>
          </a:p>
          <a:p>
            <a:pPr marL="257175" indent="-2571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t-EE" dirty="0">
                <a:solidFill>
                  <a:schemeClr val="tx1"/>
                </a:solidFill>
              </a:rPr>
              <a:t>Teadusasutustel ja ettevõtetel napib motivatsiooni ja võimekust, et teha koostööd;</a:t>
            </a:r>
            <a:endParaRPr lang="et-EE" dirty="0">
              <a:solidFill>
                <a:schemeClr val="tx1"/>
              </a:solidFill>
              <a:ea typeface="Calibri"/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54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lt 3" descr="University Icon Vector Illustration Education Colour Outline Stock  Illustration - Download Image Now - iStock">
            <a:extLst>
              <a:ext uri="{FF2B5EF4-FFF2-40B4-BE49-F238E27FC236}">
                <a16:creationId xmlns:a16="http://schemas.microsoft.com/office/drawing/2014/main" id="{1BA9D47E-2F25-AF75-E91C-6D5BACF988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227" y="2859336"/>
            <a:ext cx="1469813" cy="1582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lt 4" descr="Markoja Company Profile Icon Png - Company Profile Icon Transparent  Transparent PNG - 700x700 - Free Download on NicePNG">
            <a:extLst>
              <a:ext uri="{FF2B5EF4-FFF2-40B4-BE49-F238E27FC236}">
                <a16:creationId xmlns:a16="http://schemas.microsoft.com/office/drawing/2014/main" id="{B80A5ED7-181A-42D3-2BF9-E3EFD13665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B62A2D"/>
              </a:clrFrom>
              <a:clrTo>
                <a:srgbClr val="B62A2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245" y="2811076"/>
            <a:ext cx="1714500" cy="163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912A41-C17E-047C-9E94-B8E663AF67B7}"/>
              </a:ext>
            </a:extLst>
          </p:cNvPr>
          <p:cNvSpPr txBox="1"/>
          <p:nvPr/>
        </p:nvSpPr>
        <p:spPr>
          <a:xfrm>
            <a:off x="566120" y="4382633"/>
            <a:ext cx="4283203" cy="3328416"/>
          </a:xfrm>
          <a:prstGeom prst="rect">
            <a:avLst/>
          </a:prstGeom>
        </p:spPr>
        <p:txBody>
          <a:bodyPr vert="horz" wrap="none" lIns="121920" tIns="60960" rIns="121920" bIns="6096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400" b="1" i="0" u="none" strike="noStrike" kern="1200" cap="none" spc="0" normalizeH="0" baseline="0" noProof="0" dirty="0">
                <a:ln>
                  <a:noFill/>
                </a:ln>
                <a:solidFill>
                  <a:srgbClr val="6638B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AKADEEMILINE SEKTOR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2400" b="0" i="0" u="none" strike="noStrike" kern="1200" cap="none" spc="0" normalizeH="0" baseline="0" noProof="0" dirty="0">
              <a:ln>
                <a:noFill/>
              </a:ln>
              <a:solidFill>
                <a:srgbClr val="6638B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1AA5F4-DCE1-60CB-421B-7916032BB09C}"/>
              </a:ext>
            </a:extLst>
          </p:cNvPr>
          <p:cNvSpPr txBox="1"/>
          <p:nvPr/>
        </p:nvSpPr>
        <p:spPr>
          <a:xfrm>
            <a:off x="7576185" y="4389937"/>
            <a:ext cx="4615815" cy="1219200"/>
          </a:xfrm>
          <a:prstGeom prst="rect">
            <a:avLst/>
          </a:prstGeom>
        </p:spPr>
        <p:txBody>
          <a:bodyPr vert="horz" wrap="none" lIns="121920" tIns="60960" rIns="121920" bIns="6096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400" b="1" i="0" u="none" strike="noStrike" kern="1200" cap="none" spc="0" normalizeH="0" baseline="0" noProof="0" dirty="0">
                <a:ln>
                  <a:noFill/>
                </a:ln>
                <a:solidFill>
                  <a:srgbClr val="6638B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ETTEVÕTLUSSEKTOR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59928B-6D6B-0956-BBC7-205EB67D914F}"/>
              </a:ext>
            </a:extLst>
          </p:cNvPr>
          <p:cNvSpPr txBox="1"/>
          <p:nvPr/>
        </p:nvSpPr>
        <p:spPr>
          <a:xfrm>
            <a:off x="5186851" y="3233818"/>
            <a:ext cx="2184140" cy="670158"/>
          </a:xfrm>
          <a:prstGeom prst="rect">
            <a:avLst/>
          </a:prstGeom>
        </p:spPr>
        <p:txBody>
          <a:bodyPr vert="horz" wrap="none" lIns="121920" tIns="60960" rIns="121920" bIns="6096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400" b="1" i="0" u="none" strike="noStrike" kern="1200" cap="none" spc="0" normalizeH="0" baseline="0" noProof="0" dirty="0">
                <a:ln>
                  <a:noFill/>
                </a:ln>
                <a:solidFill>
                  <a:srgbClr val="6638B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TEADMUSSIIRE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E284C8-5479-764C-3ABB-0431E1A45113}"/>
              </a:ext>
            </a:extLst>
          </p:cNvPr>
          <p:cNvSpPr txBox="1"/>
          <p:nvPr/>
        </p:nvSpPr>
        <p:spPr>
          <a:xfrm>
            <a:off x="4849323" y="1072122"/>
            <a:ext cx="4283203" cy="1391994"/>
          </a:xfrm>
          <a:prstGeom prst="rect">
            <a:avLst/>
          </a:prstGeom>
        </p:spPr>
        <p:txBody>
          <a:bodyPr vert="horz" wrap="none" lIns="121920" tIns="60960" rIns="121920" bIns="6096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srgbClr val="6638B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teadmised, oskused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srgbClr val="6638B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tehnoloogiad, ideed…</a:t>
            </a:r>
            <a:endParaRPr kumimoji="0" lang="et-EE" sz="2400" b="0" i="0" u="none" strike="noStrike" kern="1200" cap="none" spc="0" normalizeH="0" baseline="0" noProof="0" dirty="0">
              <a:ln>
                <a:noFill/>
              </a:ln>
              <a:solidFill>
                <a:srgbClr val="6638B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Nool: vasak-paremnool 19">
            <a:extLst>
              <a:ext uri="{FF2B5EF4-FFF2-40B4-BE49-F238E27FC236}">
                <a16:creationId xmlns:a16="http://schemas.microsoft.com/office/drawing/2014/main" id="{C7A299EA-A65C-894C-5463-06EDA493ADFC}"/>
              </a:ext>
            </a:extLst>
          </p:cNvPr>
          <p:cNvSpPr/>
          <p:nvPr/>
        </p:nvSpPr>
        <p:spPr>
          <a:xfrm>
            <a:off x="4438495" y="3635485"/>
            <a:ext cx="3680851" cy="483368"/>
          </a:xfrm>
          <a:prstGeom prst="leftRight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08569D-C97D-6FF6-D700-FA6135ED9BB1}"/>
              </a:ext>
            </a:extLst>
          </p:cNvPr>
          <p:cNvSpPr txBox="1"/>
          <p:nvPr/>
        </p:nvSpPr>
        <p:spPr>
          <a:xfrm>
            <a:off x="4476560" y="4679381"/>
            <a:ext cx="1219200" cy="1219200"/>
          </a:xfrm>
          <a:prstGeom prst="rect">
            <a:avLst/>
          </a:prstGeom>
        </p:spPr>
        <p:txBody>
          <a:bodyPr vert="horz" wrap="none" lIns="121920" tIns="60960" rIns="121920" bIns="6096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2400" b="0" i="0" u="none" strike="noStrike" kern="1200" cap="none" spc="0" normalizeH="0" baseline="0" noProof="0" dirty="0">
              <a:ln>
                <a:noFill/>
              </a:ln>
              <a:solidFill>
                <a:srgbClr val="6638B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istkülik 1">
            <a:extLst>
              <a:ext uri="{FF2B5EF4-FFF2-40B4-BE49-F238E27FC236}">
                <a16:creationId xmlns:a16="http://schemas.microsoft.com/office/drawing/2014/main" id="{916ABB4A-94F4-50EB-5BFC-68F5BC2C8768}"/>
              </a:ext>
            </a:extLst>
          </p:cNvPr>
          <p:cNvSpPr/>
          <p:nvPr/>
        </p:nvSpPr>
        <p:spPr>
          <a:xfrm>
            <a:off x="5226013" y="4228277"/>
            <a:ext cx="2220112" cy="4511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SEKMO </a:t>
            </a:r>
            <a:r>
              <a:rPr kumimoji="0" 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2020-2029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0C4FFB-3E40-828F-39C1-8556BBA45BDE}"/>
              </a:ext>
            </a:extLst>
          </p:cNvPr>
          <p:cNvSpPr txBox="1"/>
          <p:nvPr/>
        </p:nvSpPr>
        <p:spPr>
          <a:xfrm rot="19719976">
            <a:off x="6792377" y="4534354"/>
            <a:ext cx="1523512" cy="1219200"/>
          </a:xfrm>
          <a:prstGeom prst="rect">
            <a:avLst/>
          </a:prstGeom>
        </p:spPr>
        <p:txBody>
          <a:bodyPr vert="horz" wrap="none" lIns="121920" tIns="60960" rIns="121920" bIns="6096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 </a:t>
            </a:r>
            <a:r>
              <a:rPr kumimoji="0" lang="et-E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mlj</a:t>
            </a: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EUR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3B6658-F8FC-AE5F-FCF0-89AF3DAFB37F}"/>
              </a:ext>
            </a:extLst>
          </p:cNvPr>
          <p:cNvSpPr txBox="1"/>
          <p:nvPr/>
        </p:nvSpPr>
        <p:spPr>
          <a:xfrm>
            <a:off x="6203855" y="5898581"/>
            <a:ext cx="2562865" cy="1528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Rakendusasutus: HTM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Rakendusüksus: RTK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Elluviija: </a:t>
            </a:r>
            <a:r>
              <a:rPr kumimoji="0" lang="et-EE" sz="1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ETAG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2133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800" b="0" i="0" u="none" strike="noStrike" kern="1200" cap="none" spc="0" normalizeH="0" baseline="0" noProof="0" dirty="0">
              <a:ln>
                <a:noFill/>
              </a:ln>
              <a:solidFill>
                <a:srgbClr val="2C2A2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lt 10">
            <a:extLst>
              <a:ext uri="{FF2B5EF4-FFF2-40B4-BE49-F238E27FC236}">
                <a16:creationId xmlns:a16="http://schemas.microsoft.com/office/drawing/2014/main" id="{44FB372A-6DC7-2A18-6671-BEF1ACDAC2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6850" y="2077934"/>
            <a:ext cx="2298438" cy="114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322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lt 3" descr="Pilt, millel on kujutatud tekst, kuvatõmmis, logo, Font&#10;&#10;Kirjeldus on genereeritud automaatselt">
            <a:extLst>
              <a:ext uri="{FF2B5EF4-FFF2-40B4-BE49-F238E27FC236}">
                <a16:creationId xmlns:a16="http://schemas.microsoft.com/office/drawing/2014/main" id="{18F359AC-DA77-D23C-809D-E02B647FB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114" y="1271783"/>
            <a:ext cx="9862328" cy="35762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3C035A-A39A-100C-91AD-F5C514C88A83}"/>
              </a:ext>
            </a:extLst>
          </p:cNvPr>
          <p:cNvSpPr txBox="1"/>
          <p:nvPr/>
        </p:nvSpPr>
        <p:spPr>
          <a:xfrm>
            <a:off x="342714" y="6119769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800" b="0" i="0" u="none" strike="noStrike" kern="1200" cap="none" spc="0" normalizeH="0" baseline="0" noProof="0" dirty="0">
                <a:ln>
                  <a:noFill/>
                </a:ln>
                <a:solidFill>
                  <a:srgbClr val="6638B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Määrus: </a:t>
            </a:r>
            <a:r>
              <a:rPr kumimoji="0" lang="et-EE" sz="2800" b="0" i="0" u="none" strike="noStrike" kern="1200" cap="none" spc="0" normalizeH="0" baseline="0" noProof="0" dirty="0">
                <a:ln>
                  <a:noFill/>
                </a:ln>
                <a:solidFill>
                  <a:srgbClr val="6638B6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https://www.riigiteataja.ee/akt/119052023008?leiaKehtiv</a:t>
            </a:r>
            <a:r>
              <a:rPr kumimoji="0" lang="et-EE" sz="2800" b="0" i="0" u="none" strike="noStrike" kern="1200" cap="none" spc="0" normalizeH="0" baseline="0" noProof="0" dirty="0">
                <a:ln>
                  <a:noFill/>
                </a:ln>
                <a:solidFill>
                  <a:srgbClr val="6638B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1A4B4F-A00A-5F24-DEE8-EA6CF0246E75}"/>
              </a:ext>
            </a:extLst>
          </p:cNvPr>
          <p:cNvSpPr txBox="1"/>
          <p:nvPr/>
        </p:nvSpPr>
        <p:spPr>
          <a:xfrm rot="19380335">
            <a:off x="-326844" y="985578"/>
            <a:ext cx="3581681" cy="9144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8000" b="0" i="0" u="none" strike="noStrike" kern="1200" cap="none" spc="0" normalizeH="0" baseline="0" noProof="0" dirty="0">
                <a:ln>
                  <a:noFill/>
                </a:ln>
                <a:solidFill>
                  <a:srgbClr val="6638B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  <a:r>
              <a:rPr kumimoji="0" lang="et-EE" sz="8000" b="0" i="0" u="none" strike="noStrike" kern="1200" cap="none" spc="0" normalizeH="0" baseline="0" noProof="0">
                <a:ln>
                  <a:noFill/>
                </a:ln>
                <a:solidFill>
                  <a:srgbClr val="6638B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ekMo</a:t>
            </a:r>
            <a:endParaRPr kumimoji="0" lang="et-EE" sz="8000" b="0" i="0" u="none" strike="noStrike" kern="1200" cap="none" spc="0" normalizeH="0" baseline="0" noProof="0" dirty="0">
              <a:ln>
                <a:noFill/>
              </a:ln>
              <a:solidFill>
                <a:srgbClr val="6638B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352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lt 4">
            <a:extLst>
              <a:ext uri="{FF2B5EF4-FFF2-40B4-BE49-F238E27FC236}">
                <a16:creationId xmlns:a16="http://schemas.microsoft.com/office/drawing/2014/main" id="{E6F79A36-EC71-0997-0D9E-8B11B0C8A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08" y="3106480"/>
            <a:ext cx="1650288" cy="1676400"/>
          </a:xfrm>
          <a:prstGeom prst="rect">
            <a:avLst/>
          </a:prstGeom>
        </p:spPr>
      </p:pic>
      <p:pic>
        <p:nvPicPr>
          <p:cNvPr id="6" name="Pilt 5">
            <a:extLst>
              <a:ext uri="{FF2B5EF4-FFF2-40B4-BE49-F238E27FC236}">
                <a16:creationId xmlns:a16="http://schemas.microsoft.com/office/drawing/2014/main" id="{1B6DD866-1445-6541-C8A3-45476C01D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171" y="3014393"/>
            <a:ext cx="1579880" cy="1606573"/>
          </a:xfrm>
          <a:prstGeom prst="rect">
            <a:avLst/>
          </a:prstGeom>
        </p:spPr>
      </p:pic>
      <p:pic>
        <p:nvPicPr>
          <p:cNvPr id="7" name="Pilt 6">
            <a:extLst>
              <a:ext uri="{FF2B5EF4-FFF2-40B4-BE49-F238E27FC236}">
                <a16:creationId xmlns:a16="http://schemas.microsoft.com/office/drawing/2014/main" id="{9BB7C80E-7CD5-AF3D-BCF1-FFB14F4A39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6391" y="2949000"/>
            <a:ext cx="1579880" cy="1579880"/>
          </a:xfrm>
          <a:prstGeom prst="rect">
            <a:avLst/>
          </a:prstGeom>
        </p:spPr>
      </p:pic>
      <p:pic>
        <p:nvPicPr>
          <p:cNvPr id="8" name="Pilt 7">
            <a:extLst>
              <a:ext uri="{FF2B5EF4-FFF2-40B4-BE49-F238E27FC236}">
                <a16:creationId xmlns:a16="http://schemas.microsoft.com/office/drawing/2014/main" id="{6E0B2C2E-CF97-EA39-9240-A4FD81984F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3346" y="3106480"/>
            <a:ext cx="1745874" cy="1422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5A9471-3E92-489A-20A0-8F98EE2D96BD}"/>
              </a:ext>
            </a:extLst>
          </p:cNvPr>
          <p:cNvSpPr txBox="1"/>
          <p:nvPr/>
        </p:nvSpPr>
        <p:spPr>
          <a:xfrm>
            <a:off x="1618268" y="1643234"/>
            <a:ext cx="8955463" cy="1216057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4000" b="0" i="0" u="none" strike="noStrike" kern="1200" cap="none" spc="0" normalizeH="0" baseline="0" noProof="0" dirty="0">
                <a:ln>
                  <a:noFill/>
                </a:ln>
                <a:solidFill>
                  <a:srgbClr val="6638B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NS KASVUVALDKONNAD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4000" b="0" i="0" u="none" strike="noStrike" kern="1200" cap="none" spc="0" normalizeH="0" baseline="0" noProof="0" dirty="0">
              <a:ln>
                <a:noFill/>
              </a:ln>
              <a:solidFill>
                <a:srgbClr val="6638B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6C05A6-6799-2988-4B7C-DAEBF289C127}"/>
              </a:ext>
            </a:extLst>
          </p:cNvPr>
          <p:cNvSpPr txBox="1"/>
          <p:nvPr/>
        </p:nvSpPr>
        <p:spPr>
          <a:xfrm>
            <a:off x="1144052" y="4963909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srgbClr val="6638B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DIGILAHENDUSED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srgbClr val="6638B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IGAS ELU VALDKONNAS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6359A7-FF35-2917-E1DF-9F0BB3BF7BED}"/>
              </a:ext>
            </a:extLst>
          </p:cNvPr>
          <p:cNvSpPr txBox="1"/>
          <p:nvPr/>
        </p:nvSpPr>
        <p:spPr>
          <a:xfrm>
            <a:off x="4175694" y="4963909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srgbClr val="6638B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TERVISETEHNOLOOGIAD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srgbClr val="6638B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 -TEENUSED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CEB7EE-7AE8-D3F7-B32D-F517FA57CF32}"/>
              </a:ext>
            </a:extLst>
          </p:cNvPr>
          <p:cNvSpPr txBox="1"/>
          <p:nvPr/>
        </p:nvSpPr>
        <p:spPr>
          <a:xfrm>
            <a:off x="6200045" y="4955179"/>
            <a:ext cx="2552132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srgbClr val="6638B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NUTIKAD JA KESTLIKUD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srgbClr val="6638B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ENERGIALAHENDUSED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E21EB4-DEA8-040C-03D4-38B2CF238CE0}"/>
              </a:ext>
            </a:extLst>
          </p:cNvPr>
          <p:cNvSpPr txBox="1"/>
          <p:nvPr/>
        </p:nvSpPr>
        <p:spPr>
          <a:xfrm>
            <a:off x="9109690" y="4963909"/>
            <a:ext cx="2393898" cy="1314971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600" b="0" i="0" u="none" strike="noStrike" kern="1200" cap="none" spc="0" normalizeH="0" baseline="0" noProof="0" dirty="0">
                <a:ln>
                  <a:noFill/>
                </a:ln>
                <a:solidFill>
                  <a:srgbClr val="6638B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KOHALIKE RESSURSSIDE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600" b="0" i="0" u="none" strike="noStrike" kern="1200" cap="none" spc="0" normalizeH="0" baseline="0" noProof="0" dirty="0">
                <a:ln>
                  <a:noFill/>
                </a:ln>
                <a:solidFill>
                  <a:srgbClr val="6638B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VÄÄRINDAMINE: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300" b="0" i="0" u="none" strike="noStrike" kern="1200" cap="none" spc="0" normalizeH="0" baseline="0" noProof="0" dirty="0">
                <a:ln>
                  <a:noFill/>
                </a:ln>
                <a:solidFill>
                  <a:srgbClr val="6638B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300" b="0" i="0" u="none" strike="noStrike" kern="1200" cap="none" spc="0" normalizeH="0" baseline="0" noProof="0" dirty="0">
                <a:ln>
                  <a:noFill/>
                </a:ln>
                <a:solidFill>
                  <a:srgbClr val="6638B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300" b="0" i="0" u="none" strike="noStrike" kern="1200" cap="none" spc="0" normalizeH="0" baseline="0" noProof="0" dirty="0">
                <a:ln>
                  <a:noFill/>
                </a:ln>
                <a:solidFill>
                  <a:srgbClr val="6638B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Maapõu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300" b="0" i="0" u="none" strike="noStrike" kern="1200" cap="none" spc="0" normalizeH="0" baseline="0" noProof="0" dirty="0">
                <a:ln>
                  <a:noFill/>
                </a:ln>
                <a:solidFill>
                  <a:srgbClr val="6638B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Teisene toore ja jäätmed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800" b="0" i="0" u="none" strike="noStrike" kern="1200" cap="none" spc="0" normalizeH="0" baseline="0" noProof="0" dirty="0">
              <a:ln>
                <a:noFill/>
              </a:ln>
              <a:solidFill>
                <a:srgbClr val="6638B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C7EB16-3739-A06E-AEB0-5108C1C75505}"/>
              </a:ext>
            </a:extLst>
          </p:cNvPr>
          <p:cNvSpPr txBox="1"/>
          <p:nvPr/>
        </p:nvSpPr>
        <p:spPr>
          <a:xfrm>
            <a:off x="1885361" y="5878309"/>
            <a:ext cx="612742" cy="569625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800" b="0" i="0" u="none" strike="noStrike" kern="1200" cap="none" spc="0" normalizeH="0" baseline="0" noProof="0" dirty="0">
              <a:ln>
                <a:noFill/>
              </a:ln>
              <a:solidFill>
                <a:srgbClr val="6638B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9568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EAB053E-292D-037F-CD04-52B96ACAB01D}"/>
              </a:ext>
            </a:extLst>
          </p:cNvPr>
          <p:cNvSpPr txBox="1"/>
          <p:nvPr/>
        </p:nvSpPr>
        <p:spPr>
          <a:xfrm>
            <a:off x="5606469" y="2007639"/>
            <a:ext cx="6049821" cy="3816733"/>
          </a:xfrm>
          <a:prstGeom prst="rect">
            <a:avLst/>
          </a:prstGeom>
        </p:spPr>
        <p:txBody>
          <a:bodyPr lIns="36000">
            <a:norm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C2A29"/>
              </a:buClr>
              <a:buSzPct val="100000"/>
              <a:buFontTx/>
              <a:buNone/>
              <a:tabLst/>
              <a:defRPr/>
            </a:pPr>
            <a:r>
              <a:rPr kumimoji="0" lang="et-EE" sz="2000" b="1" i="0" u="none" strike="noStrike" kern="1200" cap="none" spc="0" normalizeH="0" baseline="0" noProof="0" dirty="0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…. </a:t>
            </a:r>
            <a:r>
              <a:rPr lang="et-EE" sz="2000" b="1" dirty="0">
                <a:solidFill>
                  <a:srgbClr val="2C2A29"/>
                </a:solidFill>
                <a:latin typeface="Calibri"/>
              </a:rPr>
              <a:t>on t</a:t>
            </a:r>
            <a:r>
              <a:rPr kumimoji="0" lang="et-E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eekaart</a:t>
            </a:r>
            <a:r>
              <a:rPr kumimoji="0" lang="et-EE" sz="2000" b="1" i="0" u="none" strike="noStrike" kern="1200" cap="none" spc="0" normalizeH="0" baseline="0" noProof="0" dirty="0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endParaRPr kumimoji="0" lang="et-EE" sz="2000" b="0" i="0" u="none" strike="noStrike" kern="1200" cap="none" spc="0" normalizeH="0" baseline="0" noProof="0" dirty="0">
              <a:ln>
                <a:noFill/>
              </a:ln>
              <a:solidFill>
                <a:srgbClr val="2C2A2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41294" marR="0" lvl="0" indent="-241294" algn="just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C2A29"/>
              </a:buClr>
              <a:buSzPct val="100000"/>
              <a:buFont typeface="Calibri" panose="020F0502020204030204" pitchFamily="34" charset="0"/>
              <a:buChar char="−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erinevate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osapoolte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teadlased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ettevõtjad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ministeeriumid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ühine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sng" strike="noStrike" kern="1200" cap="none" spc="0" normalizeH="0" baseline="0" noProof="0" dirty="0" err="1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kokkulepe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selles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osas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millised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vajadused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konkreetse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valdkonna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arendamisel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esmatähtsad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</a:t>
            </a:r>
          </a:p>
          <a:p>
            <a:pPr marL="241294" marR="0" lvl="0" indent="-241294" algn="just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C2A29"/>
              </a:buClr>
              <a:buSzPct val="100000"/>
              <a:buFont typeface="Calibri" panose="020F0502020204030204" pitchFamily="34" charset="0"/>
              <a:buChar char="−"/>
              <a:tabLst/>
              <a:defRPr/>
            </a:pPr>
            <a:r>
              <a:rPr kumimoji="0" lang="et-EE" sz="2000" b="0" i="0" u="none" strike="noStrike" kern="1200" cap="none" spc="0" normalizeH="0" baseline="0" noProof="0" dirty="0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asta</a:t>
            </a:r>
            <a:r>
              <a:rPr kumimoji="0" lang="et-EE" sz="2000" b="0" i="0" u="none" strike="noStrike" kern="1200" cap="none" spc="0" normalizeH="0" baseline="0" noProof="0" dirty="0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küsimusele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kuidas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innovatsioon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teadus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saa</a:t>
            </a:r>
            <a:r>
              <a:rPr kumimoji="0" lang="et-EE" sz="2000" b="0" i="0" u="none" strike="noStrike" kern="1200" cap="none" spc="0" normalizeH="0" baseline="0" noProof="0" dirty="0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 kasvuvaldkonda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aidata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</a:t>
            </a:r>
            <a:endParaRPr kumimoji="0" lang="et-EE" sz="2000" b="0" i="0" u="none" strike="noStrike" kern="1200" cap="none" spc="0" normalizeH="0" baseline="0" noProof="0" dirty="0">
              <a:ln>
                <a:noFill/>
              </a:ln>
              <a:solidFill>
                <a:srgbClr val="2C2A2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41294" marR="0" lvl="0" indent="-241294" algn="just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C2A29"/>
              </a:buClr>
              <a:buSzPct val="100000"/>
              <a:buFont typeface="Calibri" panose="020F0502020204030204" pitchFamily="34" charset="0"/>
              <a:buChar char="−"/>
              <a:tabLst/>
              <a:defRPr/>
            </a:pPr>
            <a:r>
              <a:rPr kumimoji="0" lang="et-EE" sz="2000" b="0" i="0" u="none" strike="noStrike" kern="1200" cap="none" spc="0" normalizeH="0" baseline="0" noProof="0" dirty="0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määratleb valdkonna sihid ja prioriteetsed suunad</a:t>
            </a:r>
          </a:p>
        </p:txBody>
      </p:sp>
      <p:sp>
        <p:nvSpPr>
          <p:cNvPr id="5" name="Sisu kohatäide 4">
            <a:extLst>
              <a:ext uri="{FF2B5EF4-FFF2-40B4-BE49-F238E27FC236}">
                <a16:creationId xmlns:a16="http://schemas.microsoft.com/office/drawing/2014/main" id="{0A6D065F-8A58-4BAB-A3C3-06CCA1F5BE0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6181" y="534022"/>
            <a:ext cx="8075199" cy="852464"/>
          </a:xfrm>
        </p:spPr>
        <p:txBody>
          <a:bodyPr lIns="0" anchor="b">
            <a:normAutofit/>
          </a:bodyPr>
          <a:lstStyle/>
          <a:p>
            <a:r>
              <a:rPr lang="et-EE" sz="2900" dirty="0"/>
              <a:t>NS SUUNANÄITAJA….. </a:t>
            </a:r>
          </a:p>
        </p:txBody>
      </p:sp>
      <p:pic>
        <p:nvPicPr>
          <p:cNvPr id="3074" name="Picture 2" descr="Direction」の写真素材 | 3,219,500件の無料イラスト画像 | Adobe Stock">
            <a:extLst>
              <a:ext uri="{FF2B5EF4-FFF2-40B4-BE49-F238E27FC236}">
                <a16:creationId xmlns:a16="http://schemas.microsoft.com/office/drawing/2014/main" id="{D5EAAC5D-DD2A-CCF4-A471-BFB6B01C7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5401" y="2361309"/>
            <a:ext cx="3849597" cy="25696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7D29955-AD9C-AE31-060F-E317AA2B7CF5}"/>
              </a:ext>
            </a:extLst>
          </p:cNvPr>
          <p:cNvSpPr txBox="1"/>
          <p:nvPr/>
        </p:nvSpPr>
        <p:spPr>
          <a:xfrm>
            <a:off x="5654154" y="5622247"/>
            <a:ext cx="6049823" cy="770423"/>
          </a:xfrm>
          <a:prstGeom prst="rect">
            <a:avLst/>
          </a:prstGeom>
        </p:spPr>
        <p:txBody>
          <a:bodyPr lIns="0" anchor="b">
            <a:noAutofit/>
          </a:bodyPr>
          <a:lstStyle/>
          <a:p>
            <a:pPr marL="0" marR="0" lvl="0" indent="0" algn="ctr" defTabSz="457189" rtl="0" eaLnBrk="1" fontAlgn="auto" latinLnBrk="0" hangingPunct="1">
              <a:lnSpc>
                <a:spcPts val="2933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t-EE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189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SekMo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projekt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peab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olema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seotud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vähemalt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ühe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NS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kasvuvaldkon</a:t>
            </a:r>
            <a:r>
              <a:rPr kumimoji="0" lang="et-EE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naga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  <a:endParaRPr kumimoji="0" lang="et-EE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189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t-EE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Kirjelda taotluses seosed!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F4688E26-91A4-F764-440F-3247F734B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5084" y="6445526"/>
            <a:ext cx="821833" cy="365125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8FA6FF9-EC4C-EA4E-AA5F-7615A268238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657593-05F7-28D1-835D-84B49D96229F}"/>
              </a:ext>
            </a:extLst>
          </p:cNvPr>
          <p:cNvSpPr txBox="1"/>
          <p:nvPr/>
        </p:nvSpPr>
        <p:spPr>
          <a:xfrm>
            <a:off x="-147367" y="5175497"/>
            <a:ext cx="6097508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C2A29"/>
              </a:buClr>
              <a:buSzPct val="100000"/>
              <a:buFontTx/>
              <a:buNone/>
              <a:tabLst/>
              <a:defRPr/>
            </a:pPr>
            <a:r>
              <a:rPr kumimoji="0" lang="et-EE" sz="1800" i="0" u="none" strike="noStrike" kern="1200" cap="none" spc="0" normalizeH="0" baseline="0" noProof="0" dirty="0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Teekaardid k</a:t>
            </a:r>
            <a:r>
              <a:rPr kumimoji="0" lang="en-US" sz="1800" i="0" u="none" strike="noStrike" kern="1200" cap="none" spc="0" normalizeH="0" baseline="0" noProof="0" dirty="0" err="1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ättesaadavad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endParaRPr kumimoji="0" lang="et-EE" sz="1800" i="0" u="none" strike="noStrike" kern="1200" cap="none" spc="0" normalizeH="0" baseline="0" noProof="0" dirty="0">
              <a:ln>
                <a:noFill/>
              </a:ln>
              <a:solidFill>
                <a:srgbClr val="2C2A2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C2A29"/>
              </a:buClr>
              <a:buSzPct val="100000"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www.taie.ee/taie-fookusvaldkonnad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2A2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22237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alkiri 5">
            <a:extLst>
              <a:ext uri="{FF2B5EF4-FFF2-40B4-BE49-F238E27FC236}">
                <a16:creationId xmlns:a16="http://schemas.microsoft.com/office/drawing/2014/main" id="{AB6F30D4-27FF-827C-08A1-4B550F6E3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775" y="925169"/>
            <a:ext cx="9144000" cy="1977729"/>
          </a:xfrm>
        </p:spPr>
        <p:txBody>
          <a:bodyPr/>
          <a:lstStyle/>
          <a:p>
            <a:r>
              <a:rPr lang="et-EE" dirty="0"/>
              <a:t>Tänan kuulamast!</a:t>
            </a:r>
          </a:p>
        </p:txBody>
      </p:sp>
      <p:sp>
        <p:nvSpPr>
          <p:cNvPr id="2" name="Alapealkiri 1">
            <a:extLst>
              <a:ext uri="{FF2B5EF4-FFF2-40B4-BE49-F238E27FC236}">
                <a16:creationId xmlns:a16="http://schemas.microsoft.com/office/drawing/2014/main" id="{3711EAD3-CC4E-609E-2424-95CC80CB45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5A910BA6-756F-45DE-BDEE-AEB48809537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45250"/>
            <a:ext cx="822325" cy="365125"/>
          </a:xfrm>
          <a:prstGeom prst="rect">
            <a:avLst/>
          </a:prstGeom>
        </p:spPr>
        <p:txBody>
          <a:bodyPr/>
          <a:lstStyle/>
          <a:p>
            <a:pPr defTabSz="609585"/>
            <a:fld id="{48FA6FF9-EC4C-EA4E-AA5F-7615A268238B}" type="slidenum">
              <a:rPr lang="en-US" sz="2400">
                <a:latin typeface="Calibri"/>
              </a:rPr>
              <a:pPr defTabSz="609585"/>
              <a:t>8</a:t>
            </a:fld>
            <a:endParaRPr lang="en-US" sz="2400" dirty="0"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F2652D-34C5-7867-23F0-70FA3886896C}"/>
              </a:ext>
            </a:extLst>
          </p:cNvPr>
          <p:cNvSpPr txBox="1"/>
          <p:nvPr/>
        </p:nvSpPr>
        <p:spPr>
          <a:xfrm>
            <a:off x="280507" y="3672032"/>
            <a:ext cx="455980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et-EE" sz="2400" b="1" dirty="0">
                <a:solidFill>
                  <a:prstClr val="white"/>
                </a:solidFill>
                <a:latin typeface="Arial" panose="020B0604020202020204" pitchFamily="34" charset="0"/>
              </a:rPr>
              <a:t>KELLE POOLE PÖÖRDUDA?</a:t>
            </a:r>
            <a:br>
              <a:rPr lang="et-EE" sz="2400" b="1" dirty="0">
                <a:solidFill>
                  <a:prstClr val="white"/>
                </a:solidFill>
                <a:latin typeface="Arial" panose="020B0604020202020204" pitchFamily="34" charset="0"/>
              </a:rPr>
            </a:br>
            <a:endParaRPr lang="et-EE" sz="2400" b="1" dirty="0">
              <a:solidFill>
                <a:prstClr val="white"/>
              </a:solidFill>
              <a:latin typeface="Arial" panose="020B0604020202020204" pitchFamily="34" charset="0"/>
            </a:endParaRPr>
          </a:p>
          <a:p>
            <a:pPr defTabSz="609585"/>
            <a:r>
              <a:rPr lang="et-EE" sz="2000" dirty="0">
                <a:solidFill>
                  <a:prstClr val="white"/>
                </a:solidFill>
                <a:latin typeface="Arial" panose="020B0604020202020204" pitchFamily="34" charset="0"/>
              </a:rPr>
              <a:t>ETAG:</a:t>
            </a:r>
            <a:br>
              <a:rPr lang="et-EE" sz="2000" dirty="0">
                <a:solidFill>
                  <a:prstClr val="white"/>
                </a:solidFill>
                <a:latin typeface="Arial" panose="020B0604020202020204" pitchFamily="34" charset="0"/>
              </a:rPr>
            </a:br>
            <a:r>
              <a:rPr lang="et-EE" sz="2000" dirty="0">
                <a:solidFill>
                  <a:prstClr val="white"/>
                </a:solidFill>
                <a:latin typeface="Arial" panose="020B0604020202020204" pitchFamily="34" charset="0"/>
              </a:rPr>
              <a:t>Kaidi Rekker</a:t>
            </a:r>
            <a:br>
              <a:rPr lang="et-EE" sz="2000" dirty="0">
                <a:solidFill>
                  <a:prstClr val="white"/>
                </a:solidFill>
                <a:latin typeface="Arial" panose="020B0604020202020204" pitchFamily="34" charset="0"/>
              </a:rPr>
            </a:br>
            <a:r>
              <a:rPr lang="et-EE" sz="2000" dirty="0">
                <a:solidFill>
                  <a:prstClr val="white"/>
                </a:solidFill>
                <a:latin typeface="Arial" panose="020B0604020202020204" pitchFamily="34" charset="0"/>
              </a:rPr>
              <a:t>53 805 900</a:t>
            </a:r>
            <a:br>
              <a:rPr lang="et-EE" sz="2000" dirty="0">
                <a:solidFill>
                  <a:prstClr val="white"/>
                </a:solidFill>
                <a:latin typeface="Arial" panose="020B0604020202020204" pitchFamily="34" charset="0"/>
              </a:rPr>
            </a:br>
            <a:r>
              <a:rPr lang="et-EE" sz="2000" dirty="0">
                <a:solidFill>
                  <a:prstClr val="white"/>
                </a:solidFill>
                <a:latin typeface="Arial" panose="020B0604020202020204" pitchFamily="34" charset="0"/>
              </a:rPr>
              <a:t>kaidi.rekker@etag.ee</a:t>
            </a:r>
          </a:p>
          <a:p>
            <a:pPr defTabSz="609585"/>
            <a:br>
              <a:rPr lang="et-EE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t-EE" sz="2400" dirty="0">
              <a:solidFill>
                <a:srgbClr val="2C2A29"/>
              </a:solidFill>
              <a:latin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ABF53F-DC5E-6D3F-6782-0D412E3E8CF4}"/>
              </a:ext>
            </a:extLst>
          </p:cNvPr>
          <p:cNvSpPr txBox="1"/>
          <p:nvPr/>
        </p:nvSpPr>
        <p:spPr>
          <a:xfrm>
            <a:off x="3389377" y="3762280"/>
            <a:ext cx="455980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br>
              <a:rPr lang="et-EE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t-EE" sz="2400" dirty="0">
              <a:solidFill>
                <a:prstClr val="white"/>
              </a:solidFill>
              <a:latin typeface="Arial" panose="020B0604020202020204" pitchFamily="34" charset="0"/>
            </a:endParaRPr>
          </a:p>
          <a:p>
            <a:pPr defTabSz="609585"/>
            <a:r>
              <a:rPr lang="et-EE" sz="2000" dirty="0">
                <a:solidFill>
                  <a:prstClr val="white"/>
                </a:solidFill>
                <a:latin typeface="Arial" panose="020B0604020202020204" pitchFamily="34" charset="0"/>
              </a:rPr>
              <a:t>RTK:</a:t>
            </a:r>
            <a:br>
              <a:rPr lang="et-EE" sz="2000" dirty="0">
                <a:solidFill>
                  <a:prstClr val="white"/>
                </a:solidFill>
                <a:latin typeface="Arial" panose="020B0604020202020204" pitchFamily="34" charset="0"/>
              </a:rPr>
            </a:br>
            <a:r>
              <a:rPr lang="et-EE" sz="2000" dirty="0">
                <a:solidFill>
                  <a:prstClr val="white"/>
                </a:solidFill>
                <a:latin typeface="Arial" panose="020B0604020202020204" pitchFamily="34" charset="0"/>
              </a:rPr>
              <a:t>Tea Tassa</a:t>
            </a:r>
            <a:br>
              <a:rPr lang="et-EE" sz="2000" dirty="0">
                <a:solidFill>
                  <a:prstClr val="white"/>
                </a:solidFill>
                <a:latin typeface="Arial" panose="020B0604020202020204" pitchFamily="34" charset="0"/>
              </a:rPr>
            </a:br>
            <a:r>
              <a:rPr lang="et-EE" sz="2000" dirty="0">
                <a:solidFill>
                  <a:prstClr val="white"/>
                </a:solidFill>
                <a:latin typeface="Arial" panose="020B0604020202020204" pitchFamily="34" charset="0"/>
              </a:rPr>
              <a:t>6632 059 või 5170 526</a:t>
            </a:r>
            <a:br>
              <a:rPr lang="et-EE" sz="2000" dirty="0">
                <a:solidFill>
                  <a:prstClr val="white"/>
                </a:solidFill>
                <a:latin typeface="Arial" panose="020B0604020202020204" pitchFamily="34" charset="0"/>
              </a:rPr>
            </a:br>
            <a:r>
              <a:rPr lang="et-EE" sz="2000" dirty="0">
                <a:solidFill>
                  <a:prstClr val="white"/>
                </a:solidFill>
                <a:latin typeface="Arial" panose="020B0604020202020204" pitchFamily="34" charset="0"/>
              </a:rPr>
              <a:t>tea.tassa@rtk.ee</a:t>
            </a:r>
          </a:p>
          <a:p>
            <a:pPr defTabSz="609585"/>
            <a:br>
              <a:rPr lang="et-EE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t-EE" sz="2400" dirty="0">
              <a:solidFill>
                <a:srgbClr val="2C2A29"/>
              </a:solidFill>
              <a:latin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E0870F-5FCB-6CC5-7977-170B82B39C01}"/>
              </a:ext>
            </a:extLst>
          </p:cNvPr>
          <p:cNvSpPr txBox="1"/>
          <p:nvPr/>
        </p:nvSpPr>
        <p:spPr>
          <a:xfrm>
            <a:off x="8802624" y="4575939"/>
            <a:ext cx="1219200" cy="1219200"/>
          </a:xfrm>
          <a:prstGeom prst="rect">
            <a:avLst/>
          </a:prstGeom>
        </p:spPr>
        <p:txBody>
          <a:bodyPr vert="horz" wrap="none" lIns="121920" tIns="60960" rIns="121920" bIns="60960" rtlCol="0">
            <a:normAutofit/>
          </a:bodyPr>
          <a:lstStyle/>
          <a:p>
            <a:pPr defTabSz="609585"/>
            <a:endParaRPr lang="et-EE" sz="2400" dirty="0">
              <a:solidFill>
                <a:srgbClr val="6638B6"/>
              </a:solidFill>
              <a:latin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12D1CC-A137-BEF7-7800-28F60F8A94F2}"/>
              </a:ext>
            </a:extLst>
          </p:cNvPr>
          <p:cNvSpPr txBox="1"/>
          <p:nvPr/>
        </p:nvSpPr>
        <p:spPr>
          <a:xfrm>
            <a:off x="6678732" y="3839227"/>
            <a:ext cx="4559808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br>
              <a:rPr lang="et-EE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t-EE" sz="2000" dirty="0">
              <a:solidFill>
                <a:prstClr val="white"/>
              </a:solidFill>
              <a:latin typeface="Arial" panose="020B0604020202020204" pitchFamily="34" charset="0"/>
            </a:endParaRPr>
          </a:p>
          <a:p>
            <a:pPr defTabSz="609585"/>
            <a:r>
              <a:rPr lang="et-EE" sz="2000" dirty="0">
                <a:solidFill>
                  <a:prstClr val="white"/>
                </a:solidFill>
                <a:latin typeface="Arial" panose="020B0604020202020204" pitchFamily="34" charset="0"/>
              </a:rPr>
              <a:t>EIS ehk EAS:</a:t>
            </a:r>
            <a:br>
              <a:rPr lang="et-EE" sz="2000" dirty="0">
                <a:solidFill>
                  <a:prstClr val="white"/>
                </a:solidFill>
                <a:latin typeface="Arial" panose="020B0604020202020204" pitchFamily="34" charset="0"/>
              </a:rPr>
            </a:br>
            <a:r>
              <a:rPr lang="et-EE" sz="2000" dirty="0">
                <a:solidFill>
                  <a:prstClr val="white"/>
                </a:solidFill>
                <a:latin typeface="Arial" panose="020B0604020202020204" pitchFamily="34" charset="0"/>
              </a:rPr>
              <a:t>Kersti Vaarmets</a:t>
            </a:r>
            <a:br>
              <a:rPr lang="et-EE" sz="2000" dirty="0">
                <a:solidFill>
                  <a:prstClr val="white"/>
                </a:solidFill>
                <a:latin typeface="Arial" panose="020B0604020202020204" pitchFamily="34" charset="0"/>
              </a:rPr>
            </a:br>
            <a:r>
              <a:rPr lang="et-EE" sz="2000" dirty="0">
                <a:solidFill>
                  <a:prstClr val="white"/>
                </a:solidFill>
                <a:latin typeface="Arial" panose="020B0604020202020204" pitchFamily="34" charset="0"/>
              </a:rPr>
              <a:t>58 875715</a:t>
            </a:r>
            <a:br>
              <a:rPr lang="et-EE" sz="2000" dirty="0">
                <a:solidFill>
                  <a:prstClr val="white"/>
                </a:solidFill>
                <a:latin typeface="Arial" panose="020B0604020202020204" pitchFamily="34" charset="0"/>
              </a:rPr>
            </a:br>
            <a:r>
              <a:rPr lang="et-EE" sz="2000" dirty="0">
                <a:solidFill>
                  <a:prstClr val="white"/>
                </a:solidFill>
                <a:latin typeface="Arial" panose="020B0604020202020204" pitchFamily="34" charset="0"/>
              </a:rPr>
              <a:t>kersti.vaarmets@eis.ee</a:t>
            </a:r>
          </a:p>
          <a:p>
            <a:pPr defTabSz="609585"/>
            <a:br>
              <a:rPr lang="et-EE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t-EE" sz="2400" dirty="0">
              <a:solidFill>
                <a:srgbClr val="2C2A2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4651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D5E44-BD1C-78A7-61E2-1E471AE48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373" y="4184374"/>
            <a:ext cx="10840554" cy="706767"/>
          </a:xfrm>
        </p:spPr>
        <p:txBody>
          <a:bodyPr>
            <a:noAutofit/>
          </a:bodyPr>
          <a:lstStyle/>
          <a:p>
            <a:r>
              <a:rPr lang="et-EE" sz="3600" dirty="0"/>
              <a:t>Infopäeva kokkuvõte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1291DE-8A6B-1C24-31B1-121BB8D9B9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t-EE" sz="1800" dirty="0"/>
              <a:t>Kaidi Rekker </a:t>
            </a:r>
          </a:p>
          <a:p>
            <a:r>
              <a:rPr lang="en-GB" sz="18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kaidi.rekker@etag.ee</a:t>
            </a:r>
            <a:r>
              <a:rPr lang="et-EE" sz="1800" dirty="0">
                <a:solidFill>
                  <a:schemeClr val="tx1"/>
                </a:solidFill>
              </a:rPr>
              <a:t>  </a:t>
            </a:r>
            <a:endParaRPr lang="en-GB" sz="18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1609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tag">
      <a:dk1>
        <a:srgbClr val="6638B6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TAG-1920px-presentation-base_22.12.17-template-logoga.ppx">
  <a:themeElements>
    <a:clrScheme name="Kohandatud 9">
      <a:dk1>
        <a:srgbClr val="2C2A29"/>
      </a:dk1>
      <a:lt1>
        <a:sysClr val="window" lastClr="FFFFFF"/>
      </a:lt1>
      <a:dk2>
        <a:srgbClr val="663880"/>
      </a:dk2>
      <a:lt2>
        <a:srgbClr val="FFFFFF"/>
      </a:lt2>
      <a:accent1>
        <a:srgbClr val="663880"/>
      </a:accent1>
      <a:accent2>
        <a:srgbClr val="8560C5"/>
      </a:accent2>
      <a:accent3>
        <a:srgbClr val="B29BDA"/>
      </a:accent3>
      <a:accent4>
        <a:srgbClr val="E0D7F0"/>
      </a:accent4>
      <a:accent5>
        <a:srgbClr val="565554"/>
      </a:accent5>
      <a:accent6>
        <a:srgbClr val="959494"/>
      </a:accent6>
      <a:hlink>
        <a:srgbClr val="2C2A29"/>
      </a:hlink>
      <a:folHlink>
        <a:srgbClr val="2C2A2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/>
      </a:bodyPr>
      <a:lstStyle>
        <a:defPPr algn="l">
          <a:defRPr sz="1800" dirty="0">
            <a:solidFill>
              <a:srgbClr val="6638B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sitlus1" id="{C2C8C758-CF1B-4DAB-9D70-F3D003FC0D04}" vid="{1FD56699-CB3E-4302-8DEF-8E00A54DAFB6}"/>
    </a:ext>
  </a:extLst>
</a:theme>
</file>

<file path=ppt/theme/theme3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1741</TotalTime>
  <Words>705</Words>
  <Application>Microsoft Office PowerPoint</Application>
  <PresentationFormat>Laiekraan</PresentationFormat>
  <Paragraphs>138</Paragraphs>
  <Slides>15</Slides>
  <Notes>4</Notes>
  <HiddenSlides>0</HiddenSlides>
  <MMClips>0</MMClips>
  <ScaleCrop>false</ScaleCrop>
  <HeadingPairs>
    <vt:vector size="6" baseType="variant">
      <vt:variant>
        <vt:lpstr>Kasutatud fondid</vt:lpstr>
      </vt:variant>
      <vt:variant>
        <vt:i4>5</vt:i4>
      </vt:variant>
      <vt:variant>
        <vt:lpstr>Kujundus</vt:lpstr>
      </vt:variant>
      <vt:variant>
        <vt:i4>2</vt:i4>
      </vt:variant>
      <vt:variant>
        <vt:lpstr>Slaidipealkirjad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Roboto</vt:lpstr>
      <vt:lpstr>Segoe UI</vt:lpstr>
      <vt:lpstr>Office Theme</vt:lpstr>
      <vt:lpstr>ETAG-1920px-presentation-base_22.12.17-template-logoga.ppx</vt:lpstr>
      <vt:lpstr>PowerPointi esitlus</vt:lpstr>
      <vt:lpstr>Sektoritevaheline mobiilsus (SekMo)–   kellele ja milleks? </vt:lpstr>
      <vt:lpstr>Eesti väljakutsed</vt:lpstr>
      <vt:lpstr>PowerPointi esitlus</vt:lpstr>
      <vt:lpstr>PowerPointi esitlus</vt:lpstr>
      <vt:lpstr>PowerPointi esitlus</vt:lpstr>
      <vt:lpstr>NS SUUNANÄITAJA….. </vt:lpstr>
      <vt:lpstr>Tänan kuulamast!</vt:lpstr>
      <vt:lpstr>Infopäeva kokkuvõte</vt:lpstr>
      <vt:lpstr>PowerPointi esitlus</vt:lpstr>
      <vt:lpstr>PowerPointi esitlus</vt:lpstr>
      <vt:lpstr>Statistika toetatud tegevuste lõikes (seisuga 06.05.24)</vt:lpstr>
      <vt:lpstr>Fookusvaldkondade lõikes (seisuga 06.05.24)</vt:lpstr>
      <vt:lpstr>PowerPointi esitlus</vt:lpstr>
      <vt:lpstr>Tänan kuulamast!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Külli Kalmus</dc:creator>
  <cp:lastModifiedBy>Kaidi Rekker</cp:lastModifiedBy>
  <cp:revision>40</cp:revision>
  <dcterms:created xsi:type="dcterms:W3CDTF">2023-12-12T09:54:46Z</dcterms:created>
  <dcterms:modified xsi:type="dcterms:W3CDTF">2024-05-30T07:59:05Z</dcterms:modified>
</cp:coreProperties>
</file>