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9" r:id="rId3"/>
    <p:sldId id="275" r:id="rId4"/>
    <p:sldId id="258" r:id="rId5"/>
    <p:sldId id="300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84" r:id="rId18"/>
    <p:sldId id="285" r:id="rId19"/>
    <p:sldId id="298" r:id="rId20"/>
    <p:sldId id="259" r:id="rId21"/>
    <p:sldId id="276" r:id="rId22"/>
    <p:sldId id="301" r:id="rId23"/>
    <p:sldId id="299" r:id="rId24"/>
    <p:sldId id="277" r:id="rId25"/>
    <p:sldId id="283" r:id="rId26"/>
    <p:sldId id="273" r:id="rId27"/>
    <p:sldId id="26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5" autoAdjust="0"/>
    <p:restoredTop sz="97474" autoAdjust="0"/>
  </p:normalViewPr>
  <p:slideViewPr>
    <p:cSldViewPr snapToGrid="0" showGuides="1">
      <p:cViewPr varScale="1">
        <p:scale>
          <a:sx n="62" d="100"/>
          <a:sy n="62" d="100"/>
        </p:scale>
        <p:origin x="78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3956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>
            <a:extLst>
              <a:ext uri="{FF2B5EF4-FFF2-40B4-BE49-F238E27FC236}">
                <a16:creationId xmlns:a16="http://schemas.microsoft.com/office/drawing/2014/main" id="{056128F3-BD04-4CFC-B182-EA3F9D61C2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1DEBADB8-CAD2-4E70-BDAE-DCEF611B6A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8ECB9-1587-4FBB-974D-C8B3C0CA6281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90C3E150-235D-4B7C-90F1-43B236CE5D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0B1C4FDD-84FB-41D2-93DC-C51FAD2845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F413E-1A61-480A-84C5-DC9A89285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608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4C01A-D788-4923-A4D6-F6BF7A5B072D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GB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8EFAD-6C77-4B57-858D-B1ABC7D3A0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5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8EFAD-6C77-4B57-858D-B1ABC7D3A00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66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tu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64DD-8543-46FA-98EC-2688834A13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9DF9E-0EDF-41C2-9A64-C47ED6951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86EB4E15-6716-4608-9CDD-3C29FF655B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49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asti tu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8198D-3ABF-4207-9E61-9040ECB641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997686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PEALKIRI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6CD39-497E-4281-98B6-7AB29617F5C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2821598"/>
            <a:ext cx="5157787" cy="3684588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0CFA0-FD7D-4DFF-8285-DE9C94DDFC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997686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PEALKIRI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81980-7CA7-40CC-9E8C-E2CC362D211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0612" y="2821598"/>
            <a:ext cx="5183188" cy="3684588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EDB458-107A-4876-87BB-69FB81F7E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8200292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D9E63F43-5832-4BA0-99EC-2DFB8B1956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22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pilt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B86A41-2FFF-4897-8D24-8A91F2B3823B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8200292" cy="18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DFA82078-C1B9-47D5-96B6-A7114D83D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0" y="468000"/>
            <a:ext cx="2606353" cy="815843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9DA752A-A2B0-4B34-8538-E1331A68952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943100"/>
            <a:ext cx="4116265" cy="391795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isu kohatäide 2">
            <a:extLst>
              <a:ext uri="{FF2B5EF4-FFF2-40B4-BE49-F238E27FC236}">
                <a16:creationId xmlns:a16="http://schemas.microsoft.com/office/drawing/2014/main" id="{B9214274-5EED-4731-BAE8-5DBFE5E775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125" y="1943100"/>
            <a:ext cx="6161088" cy="391795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200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pilt tu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B86A41-2FFF-4897-8D24-8A91F2B3823B}"/>
              </a:ext>
            </a:extLst>
          </p:cNvPr>
          <p:cNvSpPr txBox="1">
            <a:spLocks/>
          </p:cNvSpPr>
          <p:nvPr userDrawn="1"/>
        </p:nvSpPr>
        <p:spPr>
          <a:xfrm>
            <a:off x="838200" y="-1"/>
            <a:ext cx="8200292" cy="18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DFA82078-C1B9-47D5-96B6-A7114D83D2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9DA752A-A2B0-4B34-8538-E1331A68952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943100"/>
            <a:ext cx="4116265" cy="391795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4CDB810C-5431-4EC0-94A7-44BF7C4392F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125" y="1943100"/>
            <a:ext cx="6161088" cy="391795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156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B86A41-2FFF-4897-8D24-8A91F2B3823B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8200292" cy="18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DFA82078-C1B9-47D5-96B6-A7114D83D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0" y="468000"/>
            <a:ext cx="2606353" cy="815843"/>
          </a:xfrm>
          <a:prstGeom prst="rect">
            <a:avLst/>
          </a:prstGeom>
        </p:spPr>
      </p:pic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0AB34D0-B3A1-4A8A-8FE8-F7659C6C59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873750"/>
            <a:ext cx="5180013" cy="522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1" name="Teksti kohatäide 2">
            <a:extLst>
              <a:ext uri="{FF2B5EF4-FFF2-40B4-BE49-F238E27FC236}">
                <a16:creationId xmlns:a16="http://schemas.microsoft.com/office/drawing/2014/main" id="{23B01275-57FD-4A23-9152-159204260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3667" y="5867712"/>
            <a:ext cx="5180013" cy="522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Lisage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7" name="Sisu kohatäide 4">
            <a:extLst>
              <a:ext uri="{FF2B5EF4-FFF2-40B4-BE49-F238E27FC236}">
                <a16:creationId xmlns:a16="http://schemas.microsoft.com/office/drawing/2014/main" id="{85E3949B-815C-442E-AA24-A14C20540DF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3667" y="1942856"/>
            <a:ext cx="5180013" cy="3794125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8" name="Sisu kohatäide 4">
            <a:extLst>
              <a:ext uri="{FF2B5EF4-FFF2-40B4-BE49-F238E27FC236}">
                <a16:creationId xmlns:a16="http://schemas.microsoft.com/office/drawing/2014/main" id="{552C31B5-F62A-4EDD-BAD6-9FE40984414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199" y="1942855"/>
            <a:ext cx="5180013" cy="3794125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833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lti tu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B86A41-2FFF-4897-8D24-8A91F2B3823B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8200292" cy="18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DFA82078-C1B9-47D5-96B6-A7114D83D2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0AB34D0-B3A1-4A8A-8FE8-F7659C6C59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873750"/>
            <a:ext cx="5180013" cy="522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Lisage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1" name="Teksti kohatäide 2">
            <a:extLst>
              <a:ext uri="{FF2B5EF4-FFF2-40B4-BE49-F238E27FC236}">
                <a16:creationId xmlns:a16="http://schemas.microsoft.com/office/drawing/2014/main" id="{23B01275-57FD-4A23-9152-159204260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3667" y="5867712"/>
            <a:ext cx="5180013" cy="522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Lisage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0" name="Sisu kohatäide 4">
            <a:extLst>
              <a:ext uri="{FF2B5EF4-FFF2-40B4-BE49-F238E27FC236}">
                <a16:creationId xmlns:a16="http://schemas.microsoft.com/office/drawing/2014/main" id="{9E68A62E-51C9-40EB-A1A0-552142AE95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3667" y="1942856"/>
            <a:ext cx="5180013" cy="3794125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2" name="Sisu kohatäide 4">
            <a:extLst>
              <a:ext uri="{FF2B5EF4-FFF2-40B4-BE49-F238E27FC236}">
                <a16:creationId xmlns:a16="http://schemas.microsoft.com/office/drawing/2014/main" id="{A46574CF-F450-4BAC-B71D-A2EAF3F6820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199" y="1942855"/>
            <a:ext cx="5180013" cy="3794125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168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ti/joonist j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u kohatäide 3">
            <a:extLst>
              <a:ext uri="{FF2B5EF4-FFF2-40B4-BE49-F238E27FC236}">
                <a16:creationId xmlns:a16="http://schemas.microsoft.com/office/drawing/2014/main" id="{8553F907-BE94-4425-B378-00EF85BA1CD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5" name="Sisu kohatäide 3">
            <a:extLst>
              <a:ext uri="{FF2B5EF4-FFF2-40B4-BE49-F238E27FC236}">
                <a16:creationId xmlns:a16="http://schemas.microsoft.com/office/drawing/2014/main" id="{E42083A8-95B8-42E2-805F-CCE365EF0E6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6" name="Sisu kohatäide 3">
            <a:extLst>
              <a:ext uri="{FF2B5EF4-FFF2-40B4-BE49-F238E27FC236}">
                <a16:creationId xmlns:a16="http://schemas.microsoft.com/office/drawing/2014/main" id="{F6E9E510-B05B-4D40-808B-5EA7CA34BAE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7" name="Sisu kohatäide 3">
            <a:extLst>
              <a:ext uri="{FF2B5EF4-FFF2-40B4-BE49-F238E27FC236}">
                <a16:creationId xmlns:a16="http://schemas.microsoft.com/office/drawing/2014/main" id="{C7CB8FA2-06DD-415F-9906-6ED10EDC791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6000" y="3429000"/>
            <a:ext cx="6096000" cy="3429000"/>
          </a:xfrm>
          <a:noFill/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323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pi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28A99FC-17D3-43B0-9C0A-F8F6A7B58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112" y="0"/>
            <a:ext cx="7734300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AF70A102-6DDE-4480-8A6C-124FC809D0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20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64DD-8543-46FA-98EC-2688834A13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9DF9E-0EDF-41C2-9A64-C47ED6951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lt 7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86EB4E15-6716-4608-9CDD-3C29FF655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0" y="468000"/>
            <a:ext cx="2606353" cy="8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4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tekst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FE34-CECB-4F19-9C31-18A466EEB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112" y="0"/>
            <a:ext cx="8118230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0364-4435-4352-A6D1-142D6189B7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3112" y="2017835"/>
            <a:ext cx="10490688" cy="415912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lt 6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A76E22C1-CDD9-45C8-A5C2-66F8AD208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0" y="468000"/>
            <a:ext cx="2606353" cy="8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8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tekst t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3">
            <a:extLst>
              <a:ext uri="{FF2B5EF4-FFF2-40B4-BE49-F238E27FC236}">
                <a16:creationId xmlns:a16="http://schemas.microsoft.com/office/drawing/2014/main" id="{35380A04-F7E3-4519-AD4C-5E1425B17923}"/>
              </a:ext>
            </a:extLst>
          </p:cNvPr>
          <p:cNvSpPr/>
          <p:nvPr userDrawn="1"/>
        </p:nvSpPr>
        <p:spPr>
          <a:xfrm>
            <a:off x="0" y="0"/>
            <a:ext cx="12192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CFE34-CECB-4F19-9C31-18A466EEB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111" y="0"/>
            <a:ext cx="8135815" cy="1768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0364-4435-4352-A6D1-142D6189B7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3112" y="2017835"/>
            <a:ext cx="10490688" cy="415912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76E22C1-CDD9-45C8-A5C2-66F8AD208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79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tekst tume mustri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FE34-CECB-4F19-9C31-18A466EEB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111" y="0"/>
            <a:ext cx="8135815" cy="1768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0364-4435-4352-A6D1-142D6189B7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3112" y="2017835"/>
            <a:ext cx="10490688" cy="415912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76E22C1-CDD9-45C8-A5C2-66F8AD2084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41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tekstikasti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CBFF-728D-45F3-BBEB-078527BEE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23413"/>
            <a:ext cx="5181600" cy="39557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188AD-F07D-4AB2-8A94-F0E2D3EBB24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023413"/>
            <a:ext cx="5181600" cy="39557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86562F-AB3F-46FF-8F9F-1117E969E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8090388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07341EE1-3AC7-4544-B29E-EDF47DCF3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0" y="468000"/>
            <a:ext cx="2606353" cy="8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8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tekstikasti t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CBFF-728D-45F3-BBEB-078527BEE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23413"/>
            <a:ext cx="5181600" cy="39557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F343B94A-FA31-419C-86D9-7226C86B2018}"/>
              </a:ext>
            </a:extLst>
          </p:cNvPr>
          <p:cNvSpPr/>
          <p:nvPr userDrawn="1"/>
        </p:nvSpPr>
        <p:spPr>
          <a:xfrm>
            <a:off x="0" y="0"/>
            <a:ext cx="12192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504563-DD08-41DB-9E1E-46D34567C5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0"/>
            <a:ext cx="8100646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215657BB-D60D-4A92-8D31-B84ED99FB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7F3EBF-F9D3-468D-942B-DBFD8DA7C1F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72202" y="2023413"/>
            <a:ext cx="5181600" cy="39557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0792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tekstikasti tume mustri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CBFF-728D-45F3-BBEB-078527BEE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23413"/>
            <a:ext cx="5181600" cy="39557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504563-DD08-41DB-9E1E-46D34567C5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0"/>
            <a:ext cx="8100646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215657BB-D60D-4A92-8D31-B84ED99FBB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7F3EBF-F9D3-468D-942B-DBFD8DA7C1F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72202" y="2023413"/>
            <a:ext cx="5181600" cy="39557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493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asti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8198D-3ABF-4207-9E61-9040ECB641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997686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PEALKIRI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6CD39-497E-4281-98B6-7AB29617F5C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2821598"/>
            <a:ext cx="5157787" cy="3684588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0CFA0-FD7D-4DFF-8285-DE9C94DDFC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997686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PEALKIRI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81980-7CA7-40CC-9E8C-E2CC362D211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0612" y="2821598"/>
            <a:ext cx="5183188" cy="3684588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EDB458-107A-4876-87BB-69FB81F7E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"/>
            <a:ext cx="8200292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1" name="Pilt 10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D9E63F43-5832-4BA0-99EC-2DFB8B1956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0" y="468000"/>
            <a:ext cx="2606353" cy="8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8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B445C-DE68-4E0E-B816-49898BF4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B24F0-4944-4A0A-B599-F0F8EB6D3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87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60" r:id="rId4"/>
    <p:sldLayoutId id="2147483667" r:id="rId5"/>
    <p:sldLayoutId id="2147483652" r:id="rId6"/>
    <p:sldLayoutId id="2147483661" r:id="rId7"/>
    <p:sldLayoutId id="2147483668" r:id="rId8"/>
    <p:sldLayoutId id="2147483653" r:id="rId9"/>
    <p:sldLayoutId id="2147483662" r:id="rId10"/>
    <p:sldLayoutId id="2147483656" r:id="rId11"/>
    <p:sldLayoutId id="2147483663" r:id="rId12"/>
    <p:sldLayoutId id="2147483664" r:id="rId13"/>
    <p:sldLayoutId id="2147483665" r:id="rId14"/>
    <p:sldLayoutId id="2147483666" r:id="rId15"/>
    <p:sldLayoutId id="214748365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cbr-en/exploring-cooperation-within-european-defence-fund" TargetMode="External"/><Relationship Id="rId7" Type="http://schemas.openxmlformats.org/officeDocument/2006/relationships/hyperlink" Target="https://ec.europa.eu/newsroom/home/redirection/link/830967/en/registrationLink" TargetMode="External"/><Relationship Id="rId2" Type="http://schemas.openxmlformats.org/officeDocument/2006/relationships/hyperlink" Target="https://www.cmine.eu/events/123953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unilion.eu/?p=3551" TargetMode="External"/><Relationship Id="rId5" Type="http://schemas.openxmlformats.org/officeDocument/2006/relationships/hyperlink" Target="https://defence-industry-space.ec.europa.eu/european-defence-fund-info-days-2024-2024-05-28_en?prefLang=cs#:~:text=The%20event%20will%20take%20place,taste%20of%20what%20to%20expect" TargetMode="External"/><Relationship Id="rId4" Type="http://schemas.openxmlformats.org/officeDocument/2006/relationships/hyperlink" Target="https://www.cmine.eu/networks/events/124255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ren-project.eu/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programmes/horizon" TargetMode="External"/><Relationship Id="rId2" Type="http://schemas.openxmlformats.org/officeDocument/2006/relationships/hyperlink" Target="https://www.etag.ee/valiskoostoo/euroopa-horisont/ii-sammas-uleilmsed-valjakutsed-ja-euroopa-toostuse-konkurentsivoime/3-uhiskonna-tsiviiljulgeolek/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>
            <a:extLst>
              <a:ext uri="{FF2B5EF4-FFF2-40B4-BE49-F238E27FC236}">
                <a16:creationId xmlns:a16="http://schemas.microsoft.com/office/drawing/2014/main" id="{FB393E18-448C-4B0B-9CD4-1F5CD580D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Euroopa Horisont</a:t>
            </a:r>
            <a:br>
              <a:rPr lang="et-EE" dirty="0"/>
            </a:br>
            <a:r>
              <a:rPr lang="et-EE" dirty="0" err="1"/>
              <a:t>siseturvalisuse</a:t>
            </a:r>
            <a:r>
              <a:rPr lang="et-EE" dirty="0"/>
              <a:t> valdkond (kolmas klaster)</a:t>
            </a:r>
            <a:br>
              <a:rPr lang="et-EE" dirty="0"/>
            </a:br>
            <a:endParaRPr lang="en-GB" dirty="0"/>
          </a:p>
        </p:txBody>
      </p:sp>
      <p:sp>
        <p:nvSpPr>
          <p:cNvPr id="7" name="Alapealkiri 6">
            <a:extLst>
              <a:ext uri="{FF2B5EF4-FFF2-40B4-BE49-F238E27FC236}">
                <a16:creationId xmlns:a16="http://schemas.microsoft.com/office/drawing/2014/main" id="{773323BB-FD99-4FAD-8279-43691CAD3D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Lauri Teppo, </a:t>
            </a:r>
            <a:r>
              <a:rPr lang="et-EE" dirty="0" err="1"/>
              <a:t>ETAg</a:t>
            </a:r>
            <a:endParaRPr lang="et-EE" dirty="0"/>
          </a:p>
          <a:p>
            <a:r>
              <a:rPr lang="et-EE" dirty="0"/>
              <a:t>lauri.teppo@etag.ee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92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85C5FFA-4F16-14B0-8C48-D39CEE5A9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t-EE" dirty="0"/>
              <a:t>Vastupanuvõimeline infrastruktuur 2023</a:t>
            </a:r>
            <a:br>
              <a:rPr lang="et-EE" dirty="0"/>
            </a:b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9AB9070-E44A-AA06-532B-43633B329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HORIZON-CL3-2023-INFRA-01-01: Facilitating strategic cooperation to ensure the provision of essential services </a:t>
            </a:r>
            <a:endParaRPr lang="et-EE" dirty="0"/>
          </a:p>
          <a:p>
            <a:r>
              <a:rPr lang="en-US" dirty="0"/>
              <a:t>HORIZON-CL3-2023-INFRA-01-02: Supporting operators against cyber and non-cyber threats to reinforce the resilience of critical infrastructures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28565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DF85F50-66C4-03A9-F5C9-A75047C7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t-EE" dirty="0"/>
              <a:t>Vastupanuvõimeline infrastruktuur </a:t>
            </a:r>
            <a:br>
              <a:rPr lang="et-EE" dirty="0"/>
            </a:br>
            <a:r>
              <a:rPr lang="et-EE" dirty="0"/>
              <a:t>2024</a:t>
            </a:r>
            <a:br>
              <a:rPr lang="et-EE" dirty="0"/>
            </a:b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3BFAAB9-D66D-9820-A720-ECD8DC858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HORIZON-CL3-2024-INFRA-01-01: </a:t>
            </a:r>
            <a:r>
              <a:rPr lang="et-EE" dirty="0" err="1"/>
              <a:t>Open</a:t>
            </a:r>
            <a:r>
              <a:rPr lang="et-EE" dirty="0"/>
              <a:t> </a:t>
            </a:r>
            <a:r>
              <a:rPr lang="et-EE" dirty="0" err="1"/>
              <a:t>Topic</a:t>
            </a:r>
            <a:r>
              <a:rPr lang="et-EE" dirty="0"/>
              <a:t> </a:t>
            </a:r>
          </a:p>
          <a:p>
            <a:r>
              <a:rPr lang="en-US" dirty="0"/>
              <a:t>HORIZON-CL3-2024-INFRA-01-02: Resilient and secure urban planning and new tools for EU territorial entities </a:t>
            </a:r>
            <a:endParaRPr lang="et-EE" dirty="0"/>
          </a:p>
          <a:p>
            <a:r>
              <a:rPr lang="en-US" dirty="0"/>
              <a:t>HORIZON-CL3-2024-INFRA-01-03: Advanced real-time data analysis used for infrastructure resilience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51269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56FBB6B-A9FD-2200-615B-E34ECB07B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t-EE" dirty="0"/>
              <a:t>Suurenenud </a:t>
            </a:r>
            <a:r>
              <a:rPr lang="et-EE" dirty="0" err="1"/>
              <a:t>küberturvalisus</a:t>
            </a:r>
            <a:r>
              <a:rPr lang="et-EE" dirty="0"/>
              <a:t>  2023</a:t>
            </a:r>
            <a:br>
              <a:rPr lang="et-EE" dirty="0"/>
            </a:b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3B6BE36-6023-797C-5E64-72A3F3C84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HORIZON-CL3-2023-CS-01-01: Secure Computing Continuum (IoT, Edge, Cloud, Dataspaces)</a:t>
            </a:r>
            <a:endParaRPr lang="et-EE" dirty="0"/>
          </a:p>
          <a:p>
            <a:r>
              <a:rPr lang="en-US" dirty="0"/>
              <a:t>HORIZON-CL3-2023-CS-01-02: Privacy-preserving and identity management technologies</a:t>
            </a:r>
            <a:endParaRPr lang="et-EE" dirty="0"/>
          </a:p>
          <a:p>
            <a:r>
              <a:rPr lang="en-US" dirty="0"/>
              <a:t>HORIZON-CL3-2023-CS-01-03: Security of robust AI systems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01677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8161CDF-5394-B912-A425-A51ECA0B9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t-EE" dirty="0"/>
              <a:t>Suurenenud </a:t>
            </a:r>
            <a:r>
              <a:rPr lang="et-EE" dirty="0" err="1"/>
              <a:t>küberturvalisus</a:t>
            </a:r>
            <a:r>
              <a:rPr lang="et-EE" dirty="0"/>
              <a:t> 2024</a:t>
            </a:r>
            <a:br>
              <a:rPr lang="et-EE" dirty="0"/>
            </a:b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1294768-BE1A-CE24-45BB-11599111A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HORIZON-CL3-2024-CS-01-01: Approaches and tools for security in software and hardware development and assessment</a:t>
            </a:r>
            <a:endParaRPr lang="et-EE" dirty="0"/>
          </a:p>
          <a:p>
            <a:r>
              <a:rPr lang="et-EE" dirty="0"/>
              <a:t>HORIZON-CL3-2024-CS-01-02: Post-</a:t>
            </a:r>
            <a:r>
              <a:rPr lang="et-EE" dirty="0" err="1"/>
              <a:t>quantum</a:t>
            </a:r>
            <a:r>
              <a:rPr lang="et-EE" dirty="0"/>
              <a:t> </a:t>
            </a:r>
            <a:r>
              <a:rPr lang="et-EE" dirty="0" err="1"/>
              <a:t>cryptography</a:t>
            </a:r>
            <a:r>
              <a:rPr lang="et-EE" dirty="0"/>
              <a:t> </a:t>
            </a:r>
            <a:r>
              <a:rPr lang="et-EE" dirty="0" err="1"/>
              <a:t>transition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30011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F462272-B034-CF30-8C07-A7176E514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t-EE" dirty="0"/>
              <a:t>Katastroofidele vastupidav Euroopa ühiskond  2023</a:t>
            </a:r>
            <a:br>
              <a:rPr lang="en-GB" dirty="0"/>
            </a:b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4D7BF20-8BDA-60B3-C112-D7053A067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HORIZON-CL3-2023-DRS-01-01: Improving social and societal preparedness for disaster response and health emergencies</a:t>
            </a:r>
            <a:endParaRPr lang="et-EE" dirty="0"/>
          </a:p>
          <a:p>
            <a:r>
              <a:rPr lang="en-US" dirty="0"/>
              <a:t>HORIZON-CL3-2023-DRS-01-02: Design of crisis prevention and preparedness actions in case of digital breakdown (internet, electricity etc.)</a:t>
            </a:r>
            <a:endParaRPr lang="et-EE" dirty="0"/>
          </a:p>
          <a:p>
            <a:r>
              <a:rPr lang="en-US" dirty="0"/>
              <a:t>HORIZON-CL3-2023-DRS-01-03: Operability and </a:t>
            </a:r>
            <a:r>
              <a:rPr lang="en-US" dirty="0" err="1"/>
              <a:t>standardisation</a:t>
            </a:r>
            <a:r>
              <a:rPr lang="en-US" dirty="0"/>
              <a:t> in response to biological toxin incidents</a:t>
            </a:r>
            <a:endParaRPr lang="et-EE" dirty="0"/>
          </a:p>
          <a:p>
            <a:r>
              <a:rPr lang="en-US" dirty="0"/>
              <a:t>HORIZON-CL3-2023-DRS-01-04: Internationally coordinated networking of training </a:t>
            </a:r>
            <a:r>
              <a:rPr lang="en-US" dirty="0" err="1"/>
              <a:t>centres</a:t>
            </a:r>
            <a:r>
              <a:rPr lang="en-US" dirty="0"/>
              <a:t> for the validation and testing of CBRN-E tools and technologies in case of incidents, with consideration of human factors</a:t>
            </a:r>
            <a:endParaRPr lang="et-EE" dirty="0"/>
          </a:p>
          <a:p>
            <a:r>
              <a:rPr lang="en-US" dirty="0"/>
              <a:t>HORIZON-CL3-2023-DRS-01-05: Robotics: Autonomous or semi-autonomous UGV systems to supplement skills for use in hazardous environments</a:t>
            </a:r>
            <a:endParaRPr lang="et-EE" dirty="0"/>
          </a:p>
          <a:p>
            <a:r>
              <a:rPr lang="en-US" dirty="0"/>
              <a:t>HORIZON-CL3-2023-DRS-01-06: Increased technology solutions, institutional coordination and decision-support systems for first responders of last-kilometer emergency service delivery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78962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A4878A8-BC4D-1162-2550-FBC2EF05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t-EE" dirty="0"/>
              <a:t>Katastroofidele vastupidav Euroopa ühiskond  2024</a:t>
            </a:r>
            <a:br>
              <a:rPr lang="en-GB" dirty="0"/>
            </a:b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BB6F51F-12DA-5EF2-7EFF-82EF2103B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HORIZON-CL3-2024-DRS-01-01: Prevention, detection, response and mitigation of chemical, biological and radiological threats to agricultural production, feed and food processing, distribution and consumption </a:t>
            </a:r>
            <a:endParaRPr lang="et-EE" dirty="0"/>
          </a:p>
          <a:p>
            <a:r>
              <a:rPr lang="et-EE" dirty="0"/>
              <a:t>HORIZON-CL3-2024-DRS-01-02: </a:t>
            </a:r>
            <a:r>
              <a:rPr lang="et-EE" dirty="0" err="1"/>
              <a:t>Open</a:t>
            </a:r>
            <a:r>
              <a:rPr lang="et-EE" dirty="0"/>
              <a:t> </a:t>
            </a:r>
            <a:r>
              <a:rPr lang="et-EE" dirty="0" err="1"/>
              <a:t>Topic</a:t>
            </a:r>
            <a:endParaRPr lang="et-EE" dirty="0"/>
          </a:p>
          <a:p>
            <a:r>
              <a:rPr lang="en-US" dirty="0"/>
              <a:t>HORIZON-CL3-2024-DRS-01-03: </a:t>
            </a:r>
            <a:r>
              <a:rPr lang="en-US" dirty="0" err="1"/>
              <a:t>Harmonised</a:t>
            </a:r>
            <a:r>
              <a:rPr lang="en-US" dirty="0"/>
              <a:t> / Standard protocols for the implementation of alert and impact forecasting systems as well as transnational emergency management in the areas of high-impact weather / climatic and geological disasters</a:t>
            </a:r>
            <a:endParaRPr lang="et-EE" dirty="0"/>
          </a:p>
          <a:p>
            <a:r>
              <a:rPr lang="en-US" dirty="0"/>
              <a:t>HORIZON-CL3-2024-DRS-01-04: Hi-tech capacities for crisis response and recovery after a natural-technological (</a:t>
            </a:r>
            <a:r>
              <a:rPr lang="en-US" dirty="0" err="1"/>
              <a:t>NaTech</a:t>
            </a:r>
            <a:r>
              <a:rPr lang="en-US" dirty="0"/>
              <a:t>) disaster</a:t>
            </a:r>
            <a:endParaRPr lang="et-EE" dirty="0"/>
          </a:p>
          <a:p>
            <a:r>
              <a:rPr lang="en-US" dirty="0"/>
              <a:t>HORIZON-CL3-2024-DRS-01-05: Cost-effective sustainable technologies and crisis management strategies for RN large-scale protection of population and infrastructures after a nuclear blast or nuclear facility incident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194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C3BC7F1-A080-3881-2E5F-F58AC8E0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t-EE" dirty="0"/>
              <a:t>Tugevdatud julgeolekualased teadusuuringud ja innovatsioon 2024</a:t>
            </a:r>
            <a:br>
              <a:rPr lang="en-GB" dirty="0"/>
            </a:b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E11D8F1-8B77-2BBA-12EB-7C195BD69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HORIZON-CL3-2024-SSRI-01-01: Demand-led innovation through public procurement</a:t>
            </a:r>
            <a:endParaRPr lang="et-EE" dirty="0"/>
          </a:p>
          <a:p>
            <a:r>
              <a:rPr lang="en-US"/>
              <a:t>HORIZON-CL3-2024-SSRI-01-02: Accelerating uptake through open proposals for advanced SME innovation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45150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8F63F48-10E2-81AE-BB04-7BBFF79E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Edukad projektid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1C3A852-3C53-3289-FDBD-3E1A51294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err="1"/>
              <a:t>Border</a:t>
            </a:r>
            <a:r>
              <a:rPr lang="et-EE" b="1" dirty="0"/>
              <a:t> </a:t>
            </a:r>
            <a:r>
              <a:rPr lang="et-EE" b="1" dirty="0" err="1"/>
              <a:t>management</a:t>
            </a:r>
            <a:r>
              <a:rPr lang="et-EE" b="1" dirty="0"/>
              <a:t>: </a:t>
            </a:r>
            <a:r>
              <a:rPr lang="en-US" dirty="0"/>
              <a:t>Using cosmic rays for better, more portable and efficient analysis and detection for customs</a:t>
            </a:r>
            <a:endParaRPr lang="et-EE" dirty="0"/>
          </a:p>
          <a:p>
            <a:r>
              <a:rPr lang="et-EE" b="1" dirty="0" err="1"/>
              <a:t>Cyber</a:t>
            </a:r>
            <a:r>
              <a:rPr lang="et-EE" b="1" dirty="0"/>
              <a:t> </a:t>
            </a:r>
            <a:r>
              <a:rPr lang="et-EE" b="1" dirty="0" err="1"/>
              <a:t>security</a:t>
            </a:r>
            <a:r>
              <a:rPr lang="et-EE" b="1" dirty="0"/>
              <a:t>: </a:t>
            </a:r>
            <a:r>
              <a:rPr lang="en-US" dirty="0"/>
              <a:t>An innovative Virtual Reality (VR) based intrusion detection, incident investigation and response approach for enhancing the resilience, security, privacy and accountability of complex and </a:t>
            </a:r>
            <a:r>
              <a:rPr lang="en-US" dirty="0" err="1"/>
              <a:t>heterogeneo</a:t>
            </a:r>
            <a:endParaRPr lang="et-EE" dirty="0"/>
          </a:p>
          <a:p>
            <a:r>
              <a:rPr lang="et-EE" b="1" dirty="0" err="1"/>
              <a:t>Fighting</a:t>
            </a:r>
            <a:r>
              <a:rPr lang="et-EE" b="1" dirty="0"/>
              <a:t> </a:t>
            </a:r>
            <a:r>
              <a:rPr lang="et-EE" b="1" dirty="0" err="1"/>
              <a:t>crime</a:t>
            </a:r>
            <a:r>
              <a:rPr lang="et-EE" b="1" dirty="0"/>
              <a:t> and terrorism: </a:t>
            </a:r>
            <a:r>
              <a:rPr lang="en-US" dirty="0"/>
              <a:t>Gaming Ecosystem as a Multilayered Security Threat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34960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B595952-827E-ABA3-360A-1E8443F1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Edukad projektid (2)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066908D-D350-B6CE-CFB6-703344BE1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err="1"/>
              <a:t>Resilient</a:t>
            </a:r>
            <a:r>
              <a:rPr lang="et-EE" b="1" dirty="0"/>
              <a:t> </a:t>
            </a:r>
            <a:r>
              <a:rPr lang="et-EE" b="1" dirty="0" err="1"/>
              <a:t>infrastructure</a:t>
            </a:r>
            <a:r>
              <a:rPr lang="et-EE" b="1" dirty="0"/>
              <a:t>: </a:t>
            </a:r>
            <a:r>
              <a:rPr lang="en-US" dirty="0"/>
              <a:t>CITYNATURE-BASED SOLUTIONS INTEGRATION TO LOCAL URBAN INFRASTRUCTURE PROTECTION FOR A CLIMATE RESILIENT</a:t>
            </a:r>
            <a:endParaRPr lang="et-EE" dirty="0"/>
          </a:p>
          <a:p>
            <a:r>
              <a:rPr lang="et-EE" b="1" dirty="0" err="1"/>
              <a:t>Disaster</a:t>
            </a:r>
            <a:r>
              <a:rPr lang="et-EE" b="1" dirty="0"/>
              <a:t> </a:t>
            </a:r>
            <a:r>
              <a:rPr lang="et-EE" b="1" dirty="0" err="1"/>
              <a:t>resilient</a:t>
            </a:r>
            <a:r>
              <a:rPr lang="et-EE" b="1" dirty="0"/>
              <a:t> </a:t>
            </a:r>
            <a:r>
              <a:rPr lang="et-EE" b="1" dirty="0" err="1"/>
              <a:t>societys</a:t>
            </a:r>
            <a:r>
              <a:rPr lang="et-EE" b="1" dirty="0"/>
              <a:t>: </a:t>
            </a:r>
            <a:r>
              <a:rPr lang="en-US" dirty="0"/>
              <a:t>Building </a:t>
            </a:r>
            <a:r>
              <a:rPr lang="en-US" dirty="0" err="1"/>
              <a:t>PREPAREDness</a:t>
            </a:r>
            <a:r>
              <a:rPr lang="en-US" dirty="0"/>
              <a:t> with Collaborative Knowledge Platform, Gamification and Serious Game in Virtual Reality SOCIETY</a:t>
            </a:r>
            <a:endParaRPr lang="et-EE" dirty="0"/>
          </a:p>
          <a:p>
            <a:r>
              <a:rPr lang="en-US" b="1" dirty="0"/>
              <a:t>Strengthened Security Research and Innovation</a:t>
            </a:r>
            <a:r>
              <a:rPr lang="et-EE" b="1" dirty="0"/>
              <a:t>:</a:t>
            </a:r>
            <a:r>
              <a:rPr lang="en-US" b="1" dirty="0"/>
              <a:t> </a:t>
            </a:r>
            <a:r>
              <a:rPr lang="en-US" dirty="0"/>
              <a:t>Engage2innovate – Enhancing security solution design, adoption and impact through effective engagement and social innovation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97466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3BB550E-B45E-AEEB-53E3-89FA52831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Eesti osalus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3FE3E5C-6835-6069-4CBC-ED0D38FAC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Igal aastal suurusjärgus 40-70 taotlust</a:t>
            </a:r>
          </a:p>
          <a:p>
            <a:r>
              <a:rPr lang="et-EE" dirty="0"/>
              <a:t>Neist 2-9 edukat</a:t>
            </a:r>
          </a:p>
          <a:p>
            <a:r>
              <a:rPr lang="et-EE" dirty="0"/>
              <a:t>1-6 koordinaatorit, ülejäänud </a:t>
            </a:r>
            <a:r>
              <a:rPr lang="et-EE" dirty="0" err="1"/>
              <a:t>parnterid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3131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41EDA32-2359-CAC1-7F17-89317F7F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F413FFD1-EA7D-3C84-383B-67919DBB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69" y="534255"/>
            <a:ext cx="6890573" cy="6061754"/>
          </a:xfrm>
          <a:prstGeom prst="rect">
            <a:avLst/>
          </a:prstGeom>
        </p:spPr>
      </p:pic>
      <p:sp>
        <p:nvSpPr>
          <p:cNvPr id="6" name="Ristkülik 5">
            <a:extLst>
              <a:ext uri="{FF2B5EF4-FFF2-40B4-BE49-F238E27FC236}">
                <a16:creationId xmlns:a16="http://schemas.microsoft.com/office/drawing/2014/main" id="{8A7A9A4F-E6BF-5434-C814-09267720D5C6}"/>
              </a:ext>
            </a:extLst>
          </p:cNvPr>
          <p:cNvSpPr/>
          <p:nvPr/>
        </p:nvSpPr>
        <p:spPr>
          <a:xfrm>
            <a:off x="3544585" y="2866490"/>
            <a:ext cx="3637051" cy="462337"/>
          </a:xfrm>
          <a:prstGeom prst="rect">
            <a:avLst/>
          </a:prstGeom>
          <a:noFill/>
          <a:ln w="6985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50354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>
            <a:extLst>
              <a:ext uri="{FF2B5EF4-FFF2-40B4-BE49-F238E27FC236}">
                <a16:creationId xmlns:a16="http://schemas.microsoft.com/office/drawing/2014/main" id="{AD0CA58C-06D5-4A95-BC08-B3BA4622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2024 aasta tööprogramm</a:t>
            </a:r>
            <a:endParaRPr lang="en-GB" dirty="0"/>
          </a:p>
        </p:txBody>
      </p:sp>
      <p:sp>
        <p:nvSpPr>
          <p:cNvPr id="7" name="Sisu kohatäide 6">
            <a:extLst>
              <a:ext uri="{FF2B5EF4-FFF2-40B4-BE49-F238E27FC236}">
                <a16:creationId xmlns:a16="http://schemas.microsoft.com/office/drawing/2014/main" id="{76F1FCF6-7564-4D13-968D-4FDF96A2B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Taotlusvoorud lahti juuni- november;</a:t>
            </a:r>
          </a:p>
          <a:p>
            <a:r>
              <a:rPr lang="et-EE" dirty="0"/>
              <a:t>Tulemused reeglina järgneva aasta alguses;</a:t>
            </a:r>
          </a:p>
          <a:p>
            <a:r>
              <a:rPr lang="et-EE" dirty="0"/>
              <a:t>Detailne vaade </a:t>
            </a:r>
            <a:r>
              <a:rPr lang="et-EE" dirty="0" err="1"/>
              <a:t>Funding&amp;Tender</a:t>
            </a:r>
            <a:r>
              <a:rPr lang="et-EE" dirty="0"/>
              <a:t> (link </a:t>
            </a:r>
            <a:r>
              <a:rPr lang="et-EE" dirty="0" err="1"/>
              <a:t>Etag</a:t>
            </a:r>
            <a:r>
              <a:rPr lang="et-EE" dirty="0"/>
              <a:t> kodulehel)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198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4909615-A5AC-1C00-6A82-64F552123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Kaasumine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0A7D0B0-C62B-16F4-1FE9-35335F271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Teadusasutused</a:t>
            </a:r>
          </a:p>
          <a:p>
            <a:r>
              <a:rPr lang="et-EE" dirty="0"/>
              <a:t>Riiklikud institutsioonid </a:t>
            </a:r>
          </a:p>
          <a:p>
            <a:r>
              <a:rPr lang="et-EE" dirty="0"/>
              <a:t>Tööstusettevõtted</a:t>
            </a:r>
          </a:p>
          <a:p>
            <a:r>
              <a:rPr lang="et-EE" dirty="0"/>
              <a:t>Erafirmad</a:t>
            </a:r>
          </a:p>
          <a:p>
            <a:r>
              <a:rPr lang="et-EE" b="1" dirty="0"/>
              <a:t>Lõppkasutajad</a:t>
            </a:r>
          </a:p>
          <a:p>
            <a:r>
              <a:rPr lang="et-EE" b="1" dirty="0"/>
              <a:t>Rahvusvaheline konsortsium (kas EU või assotsieerunud maad)</a:t>
            </a:r>
          </a:p>
          <a:p>
            <a:pPr marL="0" indent="0">
              <a:buNone/>
            </a:pPr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2096093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2FE0E50-CC39-39BF-BF74-B65600631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Tulevik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9F7B59A-4713-64E1-BD77-FB9AA433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Tööprogramm 2025</a:t>
            </a:r>
          </a:p>
          <a:p>
            <a:r>
              <a:rPr lang="et-EE" dirty="0"/>
              <a:t>Raamprogramm 2028 +</a:t>
            </a:r>
          </a:p>
          <a:p>
            <a:r>
              <a:rPr lang="et-EE" dirty="0"/>
              <a:t>Kahetise kasutusega initsiatiiv (</a:t>
            </a:r>
            <a:r>
              <a:rPr lang="et-EE" dirty="0" err="1"/>
              <a:t>dual</a:t>
            </a:r>
            <a:r>
              <a:rPr lang="et-EE" dirty="0"/>
              <a:t>- </a:t>
            </a:r>
            <a:r>
              <a:rPr lang="et-EE" dirty="0" err="1"/>
              <a:t>use</a:t>
            </a:r>
            <a:r>
              <a:rPr lang="et-EE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1199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6583143-B33D-9C60-1682-6A7AA7E3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Taotluste hindamine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EFD7406-6138-4A3F-1673-A5C3A9501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i="0" dirty="0">
                <a:solidFill>
                  <a:srgbClr val="4A4A4A"/>
                </a:solidFill>
                <a:effectLst/>
                <a:highlight>
                  <a:srgbClr val="FFFFFF"/>
                </a:highlight>
                <a:latin typeface="Raleway" panose="020B0503030101060003" pitchFamily="34" charset="-70"/>
              </a:rPr>
              <a:t>Kolm kategooriat</a:t>
            </a:r>
          </a:p>
          <a:p>
            <a:pPr marL="514350" indent="-514350">
              <a:buAutoNum type="arabicParenR"/>
            </a:pPr>
            <a:r>
              <a:rPr lang="et-EE" b="1" i="0" dirty="0" err="1">
                <a:solidFill>
                  <a:srgbClr val="4A4A4A"/>
                </a:solidFill>
                <a:effectLst/>
                <a:highlight>
                  <a:srgbClr val="FFFFFF"/>
                </a:highlight>
                <a:latin typeface="Raleway" panose="020B0503030101060003" pitchFamily="34" charset="-70"/>
              </a:rPr>
              <a:t>Excellence</a:t>
            </a:r>
            <a:endParaRPr lang="et-EE" b="1" i="0" dirty="0">
              <a:solidFill>
                <a:srgbClr val="4A4A4A"/>
              </a:solidFill>
              <a:effectLst/>
              <a:highlight>
                <a:srgbClr val="FFFFFF"/>
              </a:highlight>
              <a:latin typeface="Raleway" panose="020B0503030101060003" pitchFamily="34" charset="-70"/>
            </a:endParaRPr>
          </a:p>
          <a:p>
            <a:pPr marL="514350" indent="-514350">
              <a:buAutoNum type="arabicParenR"/>
            </a:pPr>
            <a:r>
              <a:rPr lang="et-EE" b="1" dirty="0" err="1">
                <a:solidFill>
                  <a:srgbClr val="4A4A4A"/>
                </a:solidFill>
                <a:highlight>
                  <a:srgbClr val="FFFFFF"/>
                </a:highlight>
                <a:latin typeface="Raleway" panose="020B0503030101060003" pitchFamily="34" charset="-70"/>
              </a:rPr>
              <a:t>Impact</a:t>
            </a:r>
            <a:endParaRPr lang="et-EE" b="1" dirty="0">
              <a:solidFill>
                <a:srgbClr val="4A4A4A"/>
              </a:solidFill>
              <a:highlight>
                <a:srgbClr val="FFFFFF"/>
              </a:highlight>
              <a:latin typeface="Raleway" panose="020B0503030101060003" pitchFamily="34" charset="-70"/>
            </a:endParaRPr>
          </a:p>
          <a:p>
            <a:pPr marL="514350" indent="-514350">
              <a:buAutoNum type="arabicParenR"/>
            </a:pPr>
            <a:r>
              <a:rPr lang="en-US" b="1" i="0" dirty="0">
                <a:solidFill>
                  <a:srgbClr val="4A4A4A"/>
                </a:solidFill>
                <a:effectLst/>
                <a:highlight>
                  <a:srgbClr val="FFFFFF"/>
                </a:highlight>
                <a:latin typeface="Raleway" panose="020B0503030101060003" pitchFamily="34" charset="-70"/>
              </a:rPr>
              <a:t>Quality and efficiency of the implementation</a:t>
            </a:r>
            <a:endParaRPr lang="et-EE" b="1" i="0" dirty="0">
              <a:solidFill>
                <a:srgbClr val="4A4A4A"/>
              </a:solidFill>
              <a:effectLst/>
              <a:highlight>
                <a:srgbClr val="FFFFFF"/>
              </a:highlight>
              <a:latin typeface="Raleway" panose="020B0503030101060003" pitchFamily="34" charset="-70"/>
            </a:endParaRPr>
          </a:p>
          <a:p>
            <a:pPr marL="0" indent="0">
              <a:buNone/>
            </a:pPr>
            <a:endParaRPr lang="et-EE" b="1" dirty="0">
              <a:solidFill>
                <a:srgbClr val="4A4A4A"/>
              </a:solidFill>
              <a:highlight>
                <a:srgbClr val="FFFFFF"/>
              </a:highlight>
              <a:latin typeface="Raleway" panose="020B0503030101060003" pitchFamily="34" charset="-70"/>
            </a:endParaRPr>
          </a:p>
          <a:p>
            <a:pPr marL="0" indent="0">
              <a:buNone/>
            </a:pPr>
            <a:r>
              <a:rPr lang="et-EE" b="1" dirty="0">
                <a:solidFill>
                  <a:srgbClr val="4A4A4A"/>
                </a:solidFill>
                <a:highlight>
                  <a:srgbClr val="FFFFFF"/>
                </a:highlight>
                <a:latin typeface="Raleway" panose="020B0503030101060003" pitchFamily="34" charset="-70"/>
              </a:rPr>
              <a:t>Hindajad üle Euroopa, kõik saavad kandideerida</a:t>
            </a:r>
          </a:p>
          <a:p>
            <a:pPr marL="0" indent="0">
              <a:buNone/>
            </a:pPr>
            <a:r>
              <a:rPr lang="et-EE" b="1" dirty="0">
                <a:solidFill>
                  <a:srgbClr val="4A4A4A"/>
                </a:solidFill>
                <a:highlight>
                  <a:srgbClr val="FFFFFF"/>
                </a:highlight>
                <a:latin typeface="Raleway" panose="020B0503030101060003" pitchFamily="34" charset="-70"/>
              </a:rPr>
              <a:t>Eestist möödunud aastal 1 hindaja</a:t>
            </a:r>
          </a:p>
          <a:p>
            <a:pPr marL="0" indent="0">
              <a:buNone/>
            </a:pPr>
            <a:r>
              <a:rPr lang="et-EE" b="1" dirty="0" err="1">
                <a:solidFill>
                  <a:srgbClr val="4A4A4A"/>
                </a:solidFill>
                <a:highlight>
                  <a:srgbClr val="FFFFFF"/>
                </a:highlight>
                <a:latin typeface="Raleway" panose="020B0503030101060003" pitchFamily="34" charset="-70"/>
              </a:rPr>
              <a:t>Julgustna</a:t>
            </a:r>
            <a:r>
              <a:rPr lang="et-EE" b="1" dirty="0">
                <a:solidFill>
                  <a:srgbClr val="4A4A4A"/>
                </a:solidFill>
                <a:highlight>
                  <a:srgbClr val="FFFFFF"/>
                </a:highlight>
                <a:latin typeface="Raleway" panose="020B0503030101060003" pitchFamily="34" charset="-70"/>
              </a:rPr>
              <a:t> kandideerima hindajaks</a:t>
            </a:r>
          </a:p>
        </p:txBody>
      </p:sp>
    </p:spTree>
    <p:extLst>
      <p:ext uri="{BB962C8B-B14F-4D97-AF65-F5344CB8AC3E}">
        <p14:creationId xmlns:p14="http://schemas.microsoft.com/office/powerpoint/2010/main" val="2663522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5CCA7F15-C36C-43E5-B91D-2E0632AA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Nädala infokirjad</a:t>
            </a:r>
            <a:endParaRPr lang="en-GB" dirty="0"/>
          </a:p>
        </p:txBody>
      </p:sp>
      <p:sp>
        <p:nvSpPr>
          <p:cNvPr id="5" name="Sisu kohatäide 4">
            <a:extLst>
              <a:ext uri="{FF2B5EF4-FFF2-40B4-BE49-F238E27FC236}">
                <a16:creationId xmlns:a16="http://schemas.microsoft.com/office/drawing/2014/main" id="{A6BD32B7-4111-4EBC-A1AB-90BFBC897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871" y="2079480"/>
            <a:ext cx="10490688" cy="4159128"/>
          </a:xfrm>
        </p:spPr>
        <p:txBody>
          <a:bodyPr>
            <a:normAutofit fontScale="77500" lnSpcReduction="20000"/>
          </a:bodyPr>
          <a:lstStyle/>
          <a:p>
            <a:r>
              <a:rPr lang="et-EE" dirty="0"/>
              <a:t>Iga nädal saadan välja infokirja uuendustega</a:t>
            </a:r>
          </a:p>
          <a:p>
            <a:r>
              <a:rPr lang="et-EE" dirty="0"/>
              <a:t>Lähemad olulised sündmused:</a:t>
            </a:r>
          </a:p>
          <a:p>
            <a:pPr lvl="0"/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SMI2G 2024, Paris, 22-23.05.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Link below.</a:t>
            </a:r>
            <a:r>
              <a:rPr lang="et-EE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https://www.cmine.eu/events/123953</a:t>
            </a:r>
            <a:endParaRPr lang="et-E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t-E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/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27.05.2024. EDF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brokerage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event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https://www.gov.pl/web/ncbr-en/exploring-cooperation-within-european-defence-fund</a:t>
            </a:r>
            <a:endParaRPr lang="et-EE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et-E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/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25-29.05 ISCRAM 2024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“Embracing the Crisis Management Lifecycle”. Link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1800" u="sng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ISCRAM 2024 “Embracing the Crisis Management Lifecycle” | Events | Crisis Management Innovation Network Europe (CMINE)</a:t>
            </a:r>
            <a:endParaRPr lang="et-EE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et-E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/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28-29.05.2024, European Defense Fund information days.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Details can be found: </a:t>
            </a:r>
            <a:r>
              <a:rPr lang="en-US" sz="1800" u="sng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5"/>
              </a:rPr>
              <a:t>https://defence-industry-space.ec.europa.eu/european-defence-fund-info-days-2024-2024-05-28_en?prefLang=cs#:~:text=The%20event%20will%20take%20place,taste%20of%20what%20to%20expect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t-EE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03.06.2024.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UNILION (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Universities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Informal Liaison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Offices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Network) </a:t>
            </a:r>
            <a:r>
              <a:rPr lang="hu-H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siseturvalisuse partnerlusüritus.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UnILiON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Brokerage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Event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 -HE Cluster 3 on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Civil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security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for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society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calls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 –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Welcome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to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UnILiON</a:t>
            </a:r>
            <a:endParaRPr lang="et-EE" sz="1800" u="sng" dirty="0">
              <a:solidFill>
                <a:srgbClr val="46788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t-EE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12-13.06.2024 , cluster 3 info days and brokerage event in Brussels, </a:t>
            </a:r>
            <a:r>
              <a:rPr lang="et-EE" sz="1800" b="0" u="sng" dirty="0">
                <a:solidFill>
                  <a:srgbClr val="56AEA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  <a:hlinkClick r:id="rId7"/>
              </a:rPr>
              <a:t>Register </a:t>
            </a:r>
            <a:r>
              <a:rPr lang="et-EE" sz="1800" b="0" u="sng" dirty="0" err="1">
                <a:solidFill>
                  <a:srgbClr val="56AEA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  <a:hlinkClick r:id="rId7"/>
              </a:rPr>
              <a:t>here</a:t>
            </a:r>
            <a:r>
              <a:rPr lang="et-EE" sz="1800" b="0" dirty="0">
                <a:solidFill>
                  <a:srgbClr val="56AEA8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et-EE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91468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3B7A0BF-C0EF-90F2-32D7-055911F5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SEREN 5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3292EAC-BD4A-0654-B473-EF07FF897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>
                <a:hlinkClick r:id="rId2"/>
              </a:rPr>
              <a:t>https://www.seren-project.eu/</a:t>
            </a:r>
            <a:endParaRPr lang="et-EE" dirty="0"/>
          </a:p>
          <a:p>
            <a:r>
              <a:rPr lang="et-EE" dirty="0"/>
              <a:t>Projekt, mis seob erinevate riikide sisejulgeoleku teadusrahastusega seotud isikuid;</a:t>
            </a:r>
          </a:p>
          <a:p>
            <a:r>
              <a:rPr lang="et-EE" dirty="0"/>
              <a:t>Mitmed alamprojektid, kontaktide vahetamine, töötoad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5229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5CCA7F15-C36C-43E5-B91D-2E0632AA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Teave</a:t>
            </a:r>
            <a:endParaRPr lang="en-GB" dirty="0"/>
          </a:p>
        </p:txBody>
      </p:sp>
      <p:sp>
        <p:nvSpPr>
          <p:cNvPr id="5" name="Sisu kohatäide 4">
            <a:extLst>
              <a:ext uri="{FF2B5EF4-FFF2-40B4-BE49-F238E27FC236}">
                <a16:creationId xmlns:a16="http://schemas.microsoft.com/office/drawing/2014/main" id="{A6BD32B7-4111-4EBC-A1AB-90BFBC897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Kui olete huvitatud liituma </a:t>
            </a:r>
            <a:r>
              <a:rPr lang="et-EE" dirty="0" err="1"/>
              <a:t>siseturvalisuse</a:t>
            </a:r>
            <a:r>
              <a:rPr lang="et-EE" dirty="0"/>
              <a:t> maililisti/ nädalaste infokirjadega, siis võtke ühendust Lauri </a:t>
            </a:r>
            <a:r>
              <a:rPr lang="et-EE" dirty="0" err="1"/>
              <a:t>Teppoga</a:t>
            </a:r>
            <a:endParaRPr lang="et-EE" dirty="0"/>
          </a:p>
          <a:p>
            <a:r>
              <a:rPr lang="et-EE" dirty="0"/>
              <a:t>Eestikeelne </a:t>
            </a:r>
            <a:r>
              <a:rPr lang="et-EE" dirty="0">
                <a:hlinkClick r:id="rId2"/>
              </a:rPr>
              <a:t>lühiülevaade</a:t>
            </a:r>
            <a:r>
              <a:rPr lang="et-EE" dirty="0"/>
              <a:t> ETAgi kodulehel </a:t>
            </a:r>
          </a:p>
          <a:p>
            <a:r>
              <a:rPr lang="et-EE" dirty="0" err="1"/>
              <a:t>ETAg</a:t>
            </a:r>
            <a:r>
              <a:rPr lang="et-EE" dirty="0"/>
              <a:t> uudised veebilehel + kalender</a:t>
            </a:r>
          </a:p>
          <a:p>
            <a:r>
              <a:rPr lang="et-EE" dirty="0">
                <a:hlinkClick r:id="rId3"/>
              </a:rPr>
              <a:t>HEU osalejaportaal</a:t>
            </a:r>
            <a:endParaRPr lang="et-EE" dirty="0"/>
          </a:p>
          <a:p>
            <a:r>
              <a:rPr lang="et-EE" dirty="0"/>
              <a:t>lauri.teppo@etag.ee</a:t>
            </a:r>
          </a:p>
          <a:p>
            <a:r>
              <a:rPr lang="et-EE" dirty="0"/>
              <a:t>´+372 5259303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971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6AF2736-16E1-4DE4-A737-F33AE381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850" y="678095"/>
            <a:ext cx="7734300" cy="1800000"/>
          </a:xfrm>
        </p:spPr>
        <p:txBody>
          <a:bodyPr/>
          <a:lstStyle/>
          <a:p>
            <a:pPr algn="ctr"/>
            <a:r>
              <a:rPr lang="et-EE" dirty="0">
                <a:solidFill>
                  <a:schemeClr val="bg2"/>
                </a:solidFill>
              </a:rPr>
              <a:t>Tänan!</a:t>
            </a:r>
            <a:br>
              <a:rPr lang="et-EE" dirty="0">
                <a:solidFill>
                  <a:schemeClr val="bg2"/>
                </a:solidFill>
              </a:rPr>
            </a:br>
            <a:r>
              <a:rPr lang="et-EE" dirty="0">
                <a:solidFill>
                  <a:schemeClr val="bg2"/>
                </a:solidFill>
              </a:rPr>
              <a:t>Ootan Teie küsimusi!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3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>
            <a:extLst>
              <a:ext uri="{FF2B5EF4-FFF2-40B4-BE49-F238E27FC236}">
                <a16:creationId xmlns:a16="http://schemas.microsoft.com/office/drawing/2014/main" id="{E7FED8C1-B341-4701-9928-1B56A858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Siseturvalisusest lähemalt- peamised lähtekohad</a:t>
            </a:r>
            <a:endParaRPr lang="en-GB" dirty="0"/>
          </a:p>
        </p:txBody>
      </p:sp>
      <p:sp>
        <p:nvSpPr>
          <p:cNvPr id="7" name="Sisu kohatäide 6">
            <a:extLst>
              <a:ext uri="{FF2B5EF4-FFF2-40B4-BE49-F238E27FC236}">
                <a16:creationId xmlns:a16="http://schemas.microsoft.com/office/drawing/2014/main" id="{1C144A8F-CF4A-48AC-9479-2C29A47E5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Siseturvalisus klastri tööprogrammil on neli strateegilist eesmärki: </a:t>
            </a:r>
          </a:p>
          <a:p>
            <a:pPr marL="514350" indent="-514350">
              <a:buAutoNum type="arabicParenR"/>
            </a:pPr>
            <a:r>
              <a:rPr lang="et-EE" dirty="0"/>
              <a:t>Ühiskonna paranenud vastupanuvõime õnnetustele;</a:t>
            </a:r>
          </a:p>
          <a:p>
            <a:pPr marL="514350" indent="-514350">
              <a:buAutoNum type="arabicParenR"/>
            </a:pPr>
            <a:r>
              <a:rPr lang="et-EE" dirty="0"/>
              <a:t>Inimeste, kaupade ja teenuste vaba ning turvaline liikumine, samaaegselt tõkestades illegaalset tegevust;</a:t>
            </a:r>
          </a:p>
          <a:p>
            <a:pPr marL="514350" indent="-514350">
              <a:buAutoNum type="arabicParenR"/>
            </a:pPr>
            <a:r>
              <a:rPr lang="et-EE" dirty="0"/>
              <a:t>Kuritegevuse ja terrorismi tõkestamine, </a:t>
            </a:r>
            <a:r>
              <a:rPr lang="et-EE" dirty="0" err="1"/>
              <a:t>samaageselt</a:t>
            </a:r>
            <a:r>
              <a:rPr lang="et-EE" dirty="0"/>
              <a:t> väärtustades inimõiguseid ning demokraatiat;</a:t>
            </a:r>
          </a:p>
          <a:p>
            <a:pPr marL="514350" indent="-514350">
              <a:buAutoNum type="arabicParenR"/>
            </a:pPr>
            <a:r>
              <a:rPr lang="et-EE" dirty="0"/>
              <a:t>Suurenenud </a:t>
            </a:r>
            <a:r>
              <a:rPr lang="et-EE" dirty="0" err="1"/>
              <a:t>küberturvalisus</a:t>
            </a:r>
            <a:r>
              <a:rPr lang="et-EE" dirty="0"/>
              <a:t>.</a:t>
            </a:r>
          </a:p>
          <a:p>
            <a:pPr marL="514350" indent="-51435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20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>
            <a:extLst>
              <a:ext uri="{FF2B5EF4-FFF2-40B4-BE49-F238E27FC236}">
                <a16:creationId xmlns:a16="http://schemas.microsoft.com/office/drawing/2014/main" id="{E7FED8C1-B341-4701-9928-1B56A858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TEEMAVALDKOND „ÜHISKONNA TSIVIILJULGEOLEK“ TEEMAPLOKID </a:t>
            </a:r>
            <a:endParaRPr lang="en-GB" dirty="0"/>
          </a:p>
        </p:txBody>
      </p:sp>
      <p:sp>
        <p:nvSpPr>
          <p:cNvPr id="7" name="Sisu kohatäide 6">
            <a:extLst>
              <a:ext uri="{FF2B5EF4-FFF2-40B4-BE49-F238E27FC236}">
                <a16:creationId xmlns:a16="http://schemas.microsoft.com/office/drawing/2014/main" id="{1C144A8F-CF4A-48AC-9479-2C29A47E5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1) Euroopa Liidu ja selle kodanike parem kaitsmine kuritegevuse ja terrorismi eest </a:t>
            </a:r>
          </a:p>
          <a:p>
            <a:pPr marL="0" indent="0">
              <a:buNone/>
            </a:pPr>
            <a:r>
              <a:rPr lang="et-EE" dirty="0"/>
              <a:t>2) Euroopa Liidu välispiiride tõhus haldamine </a:t>
            </a:r>
          </a:p>
          <a:p>
            <a:pPr marL="0" indent="0">
              <a:buNone/>
            </a:pPr>
            <a:r>
              <a:rPr lang="et-EE" dirty="0"/>
              <a:t>3) Vastupanuvõimeline infrastruktuur </a:t>
            </a:r>
          </a:p>
          <a:p>
            <a:pPr marL="0" indent="0">
              <a:buNone/>
            </a:pPr>
            <a:r>
              <a:rPr lang="et-EE" dirty="0"/>
              <a:t>4) Suurenenud </a:t>
            </a:r>
            <a:r>
              <a:rPr lang="et-EE" dirty="0" err="1"/>
              <a:t>küberturvalisus</a:t>
            </a:r>
            <a:r>
              <a:rPr lang="et-EE" dirty="0"/>
              <a:t> </a:t>
            </a:r>
          </a:p>
          <a:p>
            <a:pPr marL="0" indent="0">
              <a:buNone/>
            </a:pPr>
            <a:r>
              <a:rPr lang="et-EE" dirty="0"/>
              <a:t>5) Katastroofidele vastupidav Euroopa ühiskond </a:t>
            </a:r>
          </a:p>
          <a:p>
            <a:pPr marL="0" indent="0">
              <a:buNone/>
            </a:pPr>
            <a:r>
              <a:rPr lang="et-EE" dirty="0"/>
              <a:t> 6) Tugevdatud julgeolekualased teadusuuringud ja innovatsioon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49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CBC6933-967D-BF13-601E-11A8150C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Kolmas klaster 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40121E7-7581-EDD4-D758-9AD5BF362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Umbes 240 edukat taotlust kokku </a:t>
            </a:r>
          </a:p>
          <a:p>
            <a:r>
              <a:rPr lang="et-EE" dirty="0"/>
              <a:t>Aastane eelarve ca 150 M EUR</a:t>
            </a:r>
          </a:p>
          <a:p>
            <a:r>
              <a:rPr lang="et-EE" dirty="0"/>
              <a:t>Hetkel käimas 2023-2024 tööprogrammi teine aasta</a:t>
            </a:r>
          </a:p>
          <a:p>
            <a:r>
              <a:rPr lang="et-EE" dirty="0"/>
              <a:t>2025 aasta tööprogrammi esimene mustand on koostamisel, hetkel puudu veel </a:t>
            </a:r>
            <a:r>
              <a:rPr lang="et-EE" dirty="0" err="1"/>
              <a:t>küberturvalisuse</a:t>
            </a:r>
            <a:r>
              <a:rPr lang="et-EE" dirty="0"/>
              <a:t> osa. Tõenäoliselt valmib dokument lähema paari nädala jooksul.</a:t>
            </a:r>
          </a:p>
        </p:txBody>
      </p:sp>
    </p:spTree>
    <p:extLst>
      <p:ext uri="{BB962C8B-B14F-4D97-AF65-F5344CB8AC3E}">
        <p14:creationId xmlns:p14="http://schemas.microsoft.com/office/powerpoint/2010/main" val="2261178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17B1A48-24BE-E3F6-F099-4534A561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Fighting</a:t>
            </a:r>
            <a:r>
              <a:rPr lang="et-EE" dirty="0"/>
              <a:t> </a:t>
            </a:r>
            <a:r>
              <a:rPr lang="et-EE" dirty="0" err="1"/>
              <a:t>crime</a:t>
            </a:r>
            <a:r>
              <a:rPr lang="et-EE" dirty="0"/>
              <a:t> and terrorism 2023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EB42A73-493E-06E7-B072-CE5FBEB76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HORIZON-CL3-2023-FCT-01-01: Processing of large, complex and unstructured datasets resulting from criminal investigations, while reconciling big data analysis and data protection</a:t>
            </a:r>
            <a:endParaRPr lang="et-EE" dirty="0"/>
          </a:p>
          <a:p>
            <a:r>
              <a:rPr lang="en-US" dirty="0"/>
              <a:t>HORIZON-CL3-2023-FCT-01-02: A harmonized European forensics approach on drugs analysis</a:t>
            </a:r>
            <a:endParaRPr lang="et-EE" dirty="0"/>
          </a:p>
          <a:p>
            <a:r>
              <a:rPr lang="en-US" dirty="0"/>
              <a:t>HORIZON-CL3-2023-FCT-01-03: New methods and technologies in service of community policing and transferable best practices </a:t>
            </a:r>
            <a:endParaRPr lang="et-EE" dirty="0"/>
          </a:p>
          <a:p>
            <a:r>
              <a:rPr lang="et-EE" dirty="0"/>
              <a:t>HORIZON-CL3-2023-FCT-01-04: </a:t>
            </a:r>
            <a:r>
              <a:rPr lang="et-EE" dirty="0" err="1"/>
              <a:t>Open</a:t>
            </a:r>
            <a:r>
              <a:rPr lang="et-EE" dirty="0"/>
              <a:t> </a:t>
            </a:r>
            <a:r>
              <a:rPr lang="et-EE" dirty="0" err="1"/>
              <a:t>Topic</a:t>
            </a:r>
            <a:r>
              <a:rPr lang="et-EE" dirty="0"/>
              <a:t> </a:t>
            </a:r>
          </a:p>
          <a:p>
            <a:r>
              <a:rPr lang="pt-BR" dirty="0"/>
              <a:t>HORIZON-CL3-2023-FCT-01-05: Crime as a service</a:t>
            </a:r>
            <a:endParaRPr lang="et-EE" dirty="0"/>
          </a:p>
          <a:p>
            <a:r>
              <a:rPr lang="en-US" dirty="0"/>
              <a:t>HORIZON-CL3-2023-FCT-01-06: Enhancing tools and capabilities to fight advanced forms of cyber threats and cyber-dependent crimes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655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FFD4A46-4A48-D479-5847-31EBFE90D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Fighting</a:t>
            </a:r>
            <a:r>
              <a:rPr lang="et-EE" dirty="0"/>
              <a:t> </a:t>
            </a:r>
            <a:r>
              <a:rPr lang="et-EE" dirty="0" err="1"/>
              <a:t>crime</a:t>
            </a:r>
            <a:r>
              <a:rPr lang="et-EE" dirty="0"/>
              <a:t> and terrorism 2024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23C2CBD-F296-5601-D9BC-9723B6380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HORIZON-CL3-2024-FCT-01-01: Mitigating new threats and adapting investigation strategies in the era of Internet of Things</a:t>
            </a:r>
            <a:endParaRPr lang="et-EE" dirty="0"/>
          </a:p>
          <a:p>
            <a:r>
              <a:rPr lang="et-EE" dirty="0"/>
              <a:t>HORIZON-CL3-2024-FCT-01-04: </a:t>
            </a:r>
            <a:r>
              <a:rPr lang="et-EE" dirty="0" err="1"/>
              <a:t>Radicalisation</a:t>
            </a:r>
            <a:r>
              <a:rPr lang="et-EE" dirty="0"/>
              <a:t> and </a:t>
            </a:r>
            <a:r>
              <a:rPr lang="et-EE" dirty="0" err="1"/>
              <a:t>gender</a:t>
            </a:r>
            <a:endParaRPr lang="et-EE" dirty="0"/>
          </a:p>
          <a:p>
            <a:r>
              <a:rPr lang="en-US" dirty="0"/>
              <a:t>HORIZON-CL3-2024-FCT-01-05: Combating hate speech online and offline</a:t>
            </a:r>
            <a:endParaRPr lang="et-EE" dirty="0"/>
          </a:p>
          <a:p>
            <a:r>
              <a:rPr lang="et-EE" dirty="0"/>
              <a:t>HORIZON-CL3-2024-FCT-01-06: </a:t>
            </a:r>
            <a:r>
              <a:rPr lang="et-EE" dirty="0" err="1"/>
              <a:t>Open</a:t>
            </a:r>
            <a:r>
              <a:rPr lang="et-EE" dirty="0"/>
              <a:t> </a:t>
            </a:r>
            <a:r>
              <a:rPr lang="et-EE" dirty="0" err="1"/>
              <a:t>Topic</a:t>
            </a:r>
            <a:r>
              <a:rPr lang="et-EE" dirty="0"/>
              <a:t> </a:t>
            </a:r>
          </a:p>
          <a:p>
            <a:r>
              <a:rPr lang="en-US" dirty="0"/>
              <a:t>HORIZON-CL3-2024-FCT-01-07: CBRN-E detection capacities in small architecture </a:t>
            </a:r>
            <a:endParaRPr lang="et-EE" dirty="0"/>
          </a:p>
          <a:p>
            <a:r>
              <a:rPr lang="en-US" dirty="0"/>
              <a:t>HORIZON-CL3-2024-FCT-01-08: Tracing of cryptocurrencies transactions related to criminal purposes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8110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78FA378-A1BE-B2E8-0811-2506999B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Euroopa Liidu välispiiride tõhus haldamine 2023</a:t>
            </a:r>
            <a:br>
              <a:rPr lang="et-EE" dirty="0"/>
            </a:b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4CD75E7-CC45-EBF4-1EFB-65F211175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HORIZON-CL3-2023-BM-01-01: Capabilities for border surveillance and situational awareness</a:t>
            </a:r>
            <a:endParaRPr lang="et-EE" dirty="0"/>
          </a:p>
          <a:p>
            <a:r>
              <a:rPr lang="en-US" dirty="0"/>
              <a:t>HORIZON-CL3-2023-BM-01-02: Identify, inspect, </a:t>
            </a:r>
            <a:r>
              <a:rPr lang="en-US" dirty="0" err="1"/>
              <a:t>neutralise</a:t>
            </a:r>
            <a:r>
              <a:rPr lang="en-US" dirty="0"/>
              <a:t> Unexploded Ordnance (UXO) at sea</a:t>
            </a:r>
            <a:endParaRPr lang="et-EE" dirty="0"/>
          </a:p>
          <a:p>
            <a:r>
              <a:rPr lang="en-US" dirty="0"/>
              <a:t>HORIZON-CL3-2023-BM-01-03: Beyond the state-of-the-art “biometrics on the move” for border checks</a:t>
            </a:r>
            <a:endParaRPr lang="et-EE" dirty="0"/>
          </a:p>
          <a:p>
            <a:r>
              <a:rPr lang="en-US" dirty="0"/>
              <a:t>HORIZON-CL3-2023-BM-01-04: Interoperability of systems and equipment at tactical level; between equipment and databases; and/or between databases of threats and materials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1377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BC0DE0A-135B-BD12-A056-183AC2AE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Euroopa Liidu välispiiride tõhus haldamine 2024 </a:t>
            </a:r>
            <a:br>
              <a:rPr lang="et-EE" dirty="0"/>
            </a:b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19C4565-6C88-7B07-04A5-3652876D5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HORIZON-CL3-2024-BM-01-02: Interoperability for border and maritime surveillance and situational awareness </a:t>
            </a:r>
            <a:endParaRPr lang="et-EE" dirty="0"/>
          </a:p>
          <a:p>
            <a:r>
              <a:rPr lang="en-US" dirty="0"/>
              <a:t>HORIZON-CL3-2024-BM-01-03: Advanced user-friendly, compatible, secure identity and travel document management </a:t>
            </a:r>
            <a:endParaRPr lang="et-EE" dirty="0"/>
          </a:p>
          <a:p>
            <a:r>
              <a:rPr lang="en-US" dirty="0"/>
              <a:t>HORIZON-CL3-2024-BM-01-04: Integrated risk-based border control that mitigates public security risk, reduces false positives and strengthens privacy</a:t>
            </a:r>
            <a:endParaRPr lang="et-EE" dirty="0"/>
          </a:p>
          <a:p>
            <a:r>
              <a:rPr lang="en-US" dirty="0"/>
              <a:t>HORIZON-CL3-2024-BM-01-05: Detection and tracking of illegal and trafficked goods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77925582"/>
      </p:ext>
    </p:extLst>
  </p:cSld>
  <p:clrMapOvr>
    <a:masterClrMapping/>
  </p:clrMapOvr>
</p:sld>
</file>

<file path=ppt/theme/theme1.xml><?xml version="1.0" encoding="utf-8"?>
<a:theme xmlns:a="http://schemas.openxmlformats.org/drawingml/2006/main" name="ETAg ">
  <a:themeElements>
    <a:clrScheme name="Kohandatud 2">
      <a:dk1>
        <a:srgbClr val="6638B6"/>
      </a:dk1>
      <a:lt1>
        <a:srgbClr val="FFFFFF"/>
      </a:lt1>
      <a:dk2>
        <a:srgbClr val="000000"/>
      </a:dk2>
      <a:lt2>
        <a:srgbClr val="FFFFFF"/>
      </a:lt2>
      <a:accent1>
        <a:srgbClr val="6638B6"/>
      </a:accent1>
      <a:accent2>
        <a:srgbClr val="000000"/>
      </a:accent2>
      <a:accent3>
        <a:srgbClr val="8560C5"/>
      </a:accent3>
      <a:accent4>
        <a:srgbClr val="333333"/>
      </a:accent4>
      <a:accent5>
        <a:srgbClr val="B29BDB"/>
      </a:accent5>
      <a:accent6>
        <a:srgbClr val="808080"/>
      </a:accent6>
      <a:hlink>
        <a:srgbClr val="6638B6"/>
      </a:hlink>
      <a:folHlink>
        <a:srgbClr val="B29B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uitsuklaa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1264</Words>
  <Application>Microsoft Office PowerPoint</Application>
  <PresentationFormat>Laiekraan</PresentationFormat>
  <Paragraphs>137</Paragraphs>
  <Slides>27</Slides>
  <Notes>1</Notes>
  <HiddenSlides>5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27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Raleway</vt:lpstr>
      <vt:lpstr>Segoe UI</vt:lpstr>
      <vt:lpstr>ETAg </vt:lpstr>
      <vt:lpstr>Euroopa Horisont siseturvalisuse valdkond (kolmas klaster) </vt:lpstr>
      <vt:lpstr>PowerPointi esitlus</vt:lpstr>
      <vt:lpstr>Siseturvalisusest lähemalt- peamised lähtekohad</vt:lpstr>
      <vt:lpstr>TEEMAVALDKOND „ÜHISKONNA TSIVIILJULGEOLEK“ TEEMAPLOKID </vt:lpstr>
      <vt:lpstr>Kolmas klaster </vt:lpstr>
      <vt:lpstr>Fighting crime and terrorism 2023</vt:lpstr>
      <vt:lpstr>Fighting crime and terrorism 2024</vt:lpstr>
      <vt:lpstr>Euroopa Liidu välispiiride tõhus haldamine 2023 </vt:lpstr>
      <vt:lpstr>Euroopa Liidu välispiiride tõhus haldamine 2024  </vt:lpstr>
      <vt:lpstr>Vastupanuvõimeline infrastruktuur 2023 </vt:lpstr>
      <vt:lpstr>Vastupanuvõimeline infrastruktuur  2024 </vt:lpstr>
      <vt:lpstr>Suurenenud küberturvalisus  2023 </vt:lpstr>
      <vt:lpstr>Suurenenud küberturvalisus 2024 </vt:lpstr>
      <vt:lpstr>Katastroofidele vastupidav Euroopa ühiskond  2023 </vt:lpstr>
      <vt:lpstr>Katastroofidele vastupidav Euroopa ühiskond  2024 </vt:lpstr>
      <vt:lpstr>Tugevdatud julgeolekualased teadusuuringud ja innovatsioon 2024 </vt:lpstr>
      <vt:lpstr>Edukad projektid</vt:lpstr>
      <vt:lpstr>Edukad projektid (2)</vt:lpstr>
      <vt:lpstr>Eesti osalus</vt:lpstr>
      <vt:lpstr>2024 aasta tööprogramm</vt:lpstr>
      <vt:lpstr>Kaasumine</vt:lpstr>
      <vt:lpstr>Tulevik</vt:lpstr>
      <vt:lpstr>Taotluste hindamine</vt:lpstr>
      <vt:lpstr>Nädala infokirjad</vt:lpstr>
      <vt:lpstr>SEREN 5</vt:lpstr>
      <vt:lpstr>Teave</vt:lpstr>
      <vt:lpstr>Tänan! Ootan Teie küsimusi!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Külli Kalmus</dc:creator>
  <cp:lastModifiedBy>Lauri Teppo</cp:lastModifiedBy>
  <cp:revision>83</cp:revision>
  <dcterms:created xsi:type="dcterms:W3CDTF">2022-03-02T09:21:52Z</dcterms:created>
  <dcterms:modified xsi:type="dcterms:W3CDTF">2024-05-22T09:59:21Z</dcterms:modified>
</cp:coreProperties>
</file>