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handoutMasterIdLst>
    <p:handoutMasterId r:id="rId38"/>
  </p:handoutMasterIdLst>
  <p:sldIdLst>
    <p:sldId id="256" r:id="rId5"/>
    <p:sldId id="366" r:id="rId6"/>
    <p:sldId id="286" r:id="rId7"/>
    <p:sldId id="359" r:id="rId8"/>
    <p:sldId id="365" r:id="rId9"/>
    <p:sldId id="320" r:id="rId10"/>
    <p:sldId id="306" r:id="rId11"/>
    <p:sldId id="330" r:id="rId12"/>
    <p:sldId id="345" r:id="rId13"/>
    <p:sldId id="346" r:id="rId14"/>
    <p:sldId id="347" r:id="rId15"/>
    <p:sldId id="348" r:id="rId16"/>
    <p:sldId id="349" r:id="rId17"/>
    <p:sldId id="351" r:id="rId18"/>
    <p:sldId id="367" r:id="rId19"/>
    <p:sldId id="340" r:id="rId20"/>
    <p:sldId id="319" r:id="rId21"/>
    <p:sldId id="341" r:id="rId22"/>
    <p:sldId id="342" r:id="rId23"/>
    <p:sldId id="339" r:id="rId24"/>
    <p:sldId id="356" r:id="rId25"/>
    <p:sldId id="357" r:id="rId26"/>
    <p:sldId id="343" r:id="rId27"/>
    <p:sldId id="355" r:id="rId28"/>
    <p:sldId id="354" r:id="rId29"/>
    <p:sldId id="344" r:id="rId30"/>
    <p:sldId id="332" r:id="rId31"/>
    <p:sldId id="362" r:id="rId32"/>
    <p:sldId id="360" r:id="rId33"/>
    <p:sldId id="363" r:id="rId34"/>
    <p:sldId id="358" r:id="rId35"/>
    <p:sldId id="327"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8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a:extLst>
              <a:ext uri="{FF2B5EF4-FFF2-40B4-BE49-F238E27FC236}">
                <a16:creationId xmlns:a16="http://schemas.microsoft.com/office/drawing/2014/main" id="{056128F3-BD04-4CFC-B182-EA3F9D61C29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a:extLst>
              <a:ext uri="{FF2B5EF4-FFF2-40B4-BE49-F238E27FC236}">
                <a16:creationId xmlns:a16="http://schemas.microsoft.com/office/drawing/2014/main" id="{1DEBADB8-CAD2-4E70-BDAE-DCEF611B6AF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E8ECB9-1587-4FBB-974D-C8B3C0CA6281}" type="datetimeFigureOut">
              <a:rPr lang="en-GB" smtClean="0"/>
              <a:t>10/05/2024</a:t>
            </a:fld>
            <a:endParaRPr lang="en-GB"/>
          </a:p>
        </p:txBody>
      </p:sp>
      <p:sp>
        <p:nvSpPr>
          <p:cNvPr id="4" name="Jaluse kohatäide 3">
            <a:extLst>
              <a:ext uri="{FF2B5EF4-FFF2-40B4-BE49-F238E27FC236}">
                <a16:creationId xmlns:a16="http://schemas.microsoft.com/office/drawing/2014/main" id="{90C3E150-235D-4B7C-90F1-43B236CE5D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aidinumbri kohatäide 4">
            <a:extLst>
              <a:ext uri="{FF2B5EF4-FFF2-40B4-BE49-F238E27FC236}">
                <a16:creationId xmlns:a16="http://schemas.microsoft.com/office/drawing/2014/main" id="{0B1C4FDD-84FB-41D2-93DC-C51FAD2845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0EF413E-1A61-480A-84C5-DC9A89285BCD}" type="slidenum">
              <a:rPr lang="en-GB" smtClean="0"/>
              <a:t>‹#›</a:t>
            </a:fld>
            <a:endParaRPr lang="en-GB"/>
          </a:p>
        </p:txBody>
      </p:sp>
    </p:spTree>
    <p:extLst>
      <p:ext uri="{BB962C8B-B14F-4D97-AF65-F5344CB8AC3E}">
        <p14:creationId xmlns:p14="http://schemas.microsoft.com/office/powerpoint/2010/main" val="2755608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44C01A-D788-4923-A4D6-F6BF7A5B072D}" type="datetimeFigureOut">
              <a:rPr lang="en-GB" smtClean="0"/>
              <a:t>10/05/2024</a:t>
            </a:fld>
            <a:endParaRPr lang="en-GB"/>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GB"/>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28EFAD-6C77-4B57-858D-B1ABC7D3A00E}" type="slidenum">
              <a:rPr lang="en-GB" smtClean="0"/>
              <a:t>‹#›</a:t>
            </a:fld>
            <a:endParaRPr lang="en-GB"/>
          </a:p>
        </p:txBody>
      </p:sp>
    </p:spTree>
    <p:extLst>
      <p:ext uri="{BB962C8B-B14F-4D97-AF65-F5344CB8AC3E}">
        <p14:creationId xmlns:p14="http://schemas.microsoft.com/office/powerpoint/2010/main" val="2919583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leh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err="1"/>
              <a:t>Klõpsake</a:t>
            </a:r>
            <a:r>
              <a:rPr lang="en-US"/>
              <a:t> </a:t>
            </a:r>
            <a:r>
              <a:rPr lang="en-US" err="1"/>
              <a:t>pealkirja</a:t>
            </a:r>
            <a:r>
              <a:rPr lang="en-US"/>
              <a:t> </a:t>
            </a:r>
            <a:r>
              <a:rPr lang="en-US" err="1"/>
              <a:t>lisamiseks</a:t>
            </a:r>
            <a:endParaRPr lang="en-US"/>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lt 7">
            <a:extLst>
              <a:ext uri="{FF2B5EF4-FFF2-40B4-BE49-F238E27FC236}">
                <a16:creationId xmlns:a16="http://schemas.microsoft.com/office/drawing/2014/main" id="{86EB4E15-6716-4608-9CDD-3C29FF655B1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8036494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kas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0"/>
            <a:ext cx="8200292"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1" name="Pilt 10">
            <a:extLst>
              <a:ext uri="{FF2B5EF4-FFF2-40B4-BE49-F238E27FC236}">
                <a16:creationId xmlns:a16="http://schemas.microsoft.com/office/drawing/2014/main" id="{D9E63F43-5832-4BA0-99EC-2DFB8B1956A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63052221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pilt hel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5" name="Sisu kohatäide 2">
            <a:extLst>
              <a:ext uri="{FF2B5EF4-FFF2-40B4-BE49-F238E27FC236}">
                <a16:creationId xmlns:a16="http://schemas.microsoft.com/office/drawing/2014/main" id="{B9214274-5EED-4731-BAE8-5DBFE5E77575}"/>
              </a:ext>
            </a:extLst>
          </p:cNvPr>
          <p:cNvSpPr>
            <a:spLocks noGrp="1"/>
          </p:cNvSpPr>
          <p:nvPr>
            <p:ph sz="quarter" idx="11" hasCustomPrompt="1"/>
          </p:nvPr>
        </p:nvSpPr>
        <p:spPr>
          <a:xfrm>
            <a:off x="5191125" y="1943100"/>
            <a:ext cx="6161088"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423620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pilt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1"/>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4" name="Content Placeholder 3">
            <a:extLst>
              <a:ext uri="{FF2B5EF4-FFF2-40B4-BE49-F238E27FC236}">
                <a16:creationId xmlns:a16="http://schemas.microsoft.com/office/drawing/2014/main" id="{D9DA752A-A2B0-4B34-8538-E1331A689529}"/>
              </a:ext>
            </a:extLst>
          </p:cNvPr>
          <p:cNvSpPr>
            <a:spLocks noGrp="1"/>
          </p:cNvSpPr>
          <p:nvPr>
            <p:ph sz="half" idx="2" hasCustomPrompt="1"/>
          </p:nvPr>
        </p:nvSpPr>
        <p:spPr>
          <a:xfrm>
            <a:off x="838200" y="1943100"/>
            <a:ext cx="4116265"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Sisu kohatäide 2">
            <a:extLst>
              <a:ext uri="{FF2B5EF4-FFF2-40B4-BE49-F238E27FC236}">
                <a16:creationId xmlns:a16="http://schemas.microsoft.com/office/drawing/2014/main" id="{4CDB810C-5431-4EC0-94A7-44BF7C4392F8}"/>
              </a:ext>
            </a:extLst>
          </p:cNvPr>
          <p:cNvSpPr>
            <a:spLocks noGrp="1"/>
          </p:cNvSpPr>
          <p:nvPr>
            <p:ph sz="quarter" idx="11" hasCustomPrompt="1"/>
          </p:nvPr>
        </p:nvSpPr>
        <p:spPr>
          <a:xfrm>
            <a:off x="5191125" y="1943100"/>
            <a:ext cx="6161088" cy="391795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47715677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pilti">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DFA82078-C1B9-47D5-96B6-A7114D83D2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US" err="1"/>
              <a:t>Lisage</a:t>
            </a:r>
            <a:r>
              <a:rPr lang="en-US"/>
              <a:t> </a:t>
            </a:r>
            <a:r>
              <a:rPr lang="en-US" err="1"/>
              <a:t>tekst</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7" name="Sisu kohatäide 4">
            <a:extLst>
              <a:ext uri="{FF2B5EF4-FFF2-40B4-BE49-F238E27FC236}">
                <a16:creationId xmlns:a16="http://schemas.microsoft.com/office/drawing/2014/main" id="{85E3949B-815C-442E-AA24-A14C20540DFB}"/>
              </a:ext>
            </a:extLst>
          </p:cNvPr>
          <p:cNvSpPr>
            <a:spLocks noGrp="1"/>
          </p:cNvSpPr>
          <p:nvPr>
            <p:ph sz="quarter" idx="16" hasCustomPrompt="1"/>
          </p:nvPr>
        </p:nvSpPr>
        <p:spPr>
          <a:xfrm>
            <a:off x="6173667" y="1942856"/>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8" name="Sisu kohatäide 4">
            <a:extLst>
              <a:ext uri="{FF2B5EF4-FFF2-40B4-BE49-F238E27FC236}">
                <a16:creationId xmlns:a16="http://schemas.microsoft.com/office/drawing/2014/main" id="{552C31B5-F62A-4EDD-BAD6-9FE40984414B}"/>
              </a:ext>
            </a:extLst>
          </p:cNvPr>
          <p:cNvSpPr>
            <a:spLocks noGrp="1"/>
          </p:cNvSpPr>
          <p:nvPr>
            <p:ph sz="quarter" idx="17" hasCustomPrompt="1"/>
          </p:nvPr>
        </p:nvSpPr>
        <p:spPr>
          <a:xfrm>
            <a:off x="838199" y="1942855"/>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649833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pilti tu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B86A41-2FFF-4897-8D24-8A91F2B3823B}"/>
              </a:ext>
            </a:extLst>
          </p:cNvPr>
          <p:cNvSpPr txBox="1">
            <a:spLocks/>
          </p:cNvSpPr>
          <p:nvPr userDrawn="1"/>
        </p:nvSpPr>
        <p:spPr>
          <a:xfrm>
            <a:off x="838200" y="0"/>
            <a:ext cx="8200292" cy="1800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t>Klõpsake</a:t>
            </a:r>
            <a:r>
              <a:rPr lang="en-US"/>
              <a:t> </a:t>
            </a:r>
            <a:r>
              <a:rPr lang="en-US" err="1"/>
              <a:t>pealkirja</a:t>
            </a:r>
            <a:r>
              <a:rPr lang="en-US"/>
              <a:t> </a:t>
            </a:r>
            <a:r>
              <a:rPr lang="en-US" err="1"/>
              <a:t>lisamiseks</a:t>
            </a:r>
            <a:endParaRPr lang="en-US"/>
          </a:p>
        </p:txBody>
      </p:sp>
      <p:pic>
        <p:nvPicPr>
          <p:cNvPr id="9" name="Pilt 8">
            <a:extLst>
              <a:ext uri="{FF2B5EF4-FFF2-40B4-BE49-F238E27FC236}">
                <a16:creationId xmlns:a16="http://schemas.microsoft.com/office/drawing/2014/main" id="{DFA82078-C1B9-47D5-96B6-A7114D83D2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3" name="Teksti kohatäide 2">
            <a:extLst>
              <a:ext uri="{FF2B5EF4-FFF2-40B4-BE49-F238E27FC236}">
                <a16:creationId xmlns:a16="http://schemas.microsoft.com/office/drawing/2014/main" id="{70AB34D0-B3A1-4A8A-8FE8-F7659C6C59EF}"/>
              </a:ext>
            </a:extLst>
          </p:cNvPr>
          <p:cNvSpPr>
            <a:spLocks noGrp="1"/>
          </p:cNvSpPr>
          <p:nvPr>
            <p:ph type="body" sz="quarter" idx="13" hasCustomPrompt="1"/>
          </p:nvPr>
        </p:nvSpPr>
        <p:spPr>
          <a:xfrm>
            <a:off x="838200" y="5873750"/>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1" name="Teksti kohatäide 2">
            <a:extLst>
              <a:ext uri="{FF2B5EF4-FFF2-40B4-BE49-F238E27FC236}">
                <a16:creationId xmlns:a16="http://schemas.microsoft.com/office/drawing/2014/main" id="{23B01275-57FD-4A23-9152-1592042608A4}"/>
              </a:ext>
            </a:extLst>
          </p:cNvPr>
          <p:cNvSpPr>
            <a:spLocks noGrp="1"/>
          </p:cNvSpPr>
          <p:nvPr>
            <p:ph type="body" sz="quarter" idx="14" hasCustomPrompt="1"/>
          </p:nvPr>
        </p:nvSpPr>
        <p:spPr>
          <a:xfrm>
            <a:off x="6173667" y="5867712"/>
            <a:ext cx="5180013" cy="522288"/>
          </a:xfrm>
        </p:spPr>
        <p:txBody>
          <a:bodyPr/>
          <a:lstStyle>
            <a:lvl1pPr>
              <a:defRPr/>
            </a:lvl1pPr>
          </a:lstStyle>
          <a:p>
            <a:pPr lvl="0"/>
            <a:r>
              <a:rPr lang="en-GB" err="1"/>
              <a:t>Lisage</a:t>
            </a:r>
            <a:r>
              <a:rPr lang="en-GB"/>
              <a:t> </a:t>
            </a:r>
            <a:r>
              <a:rPr lang="en-GB" err="1"/>
              <a:t>tekst</a:t>
            </a:r>
            <a:endParaRPr lang="et-EE"/>
          </a:p>
          <a:p>
            <a:pPr lvl="1"/>
            <a:r>
              <a:rPr lang="et-EE"/>
              <a:t>Teine tase</a:t>
            </a:r>
          </a:p>
          <a:p>
            <a:pPr lvl="2"/>
            <a:r>
              <a:rPr lang="et-EE"/>
              <a:t>Kolmas tase</a:t>
            </a:r>
          </a:p>
          <a:p>
            <a:pPr lvl="3"/>
            <a:r>
              <a:rPr lang="et-EE"/>
              <a:t>Neljas tase</a:t>
            </a:r>
          </a:p>
          <a:p>
            <a:pPr lvl="4"/>
            <a:r>
              <a:rPr lang="et-EE"/>
              <a:t>Viies tase</a:t>
            </a:r>
            <a:endParaRPr lang="en-GB"/>
          </a:p>
        </p:txBody>
      </p:sp>
      <p:sp>
        <p:nvSpPr>
          <p:cNvPr id="10" name="Sisu kohatäide 4">
            <a:extLst>
              <a:ext uri="{FF2B5EF4-FFF2-40B4-BE49-F238E27FC236}">
                <a16:creationId xmlns:a16="http://schemas.microsoft.com/office/drawing/2014/main" id="{9E68A62E-51C9-40EB-A1A0-552142AE9595}"/>
              </a:ext>
            </a:extLst>
          </p:cNvPr>
          <p:cNvSpPr>
            <a:spLocks noGrp="1"/>
          </p:cNvSpPr>
          <p:nvPr>
            <p:ph sz="quarter" idx="16" hasCustomPrompt="1"/>
          </p:nvPr>
        </p:nvSpPr>
        <p:spPr>
          <a:xfrm>
            <a:off x="6173667" y="1942856"/>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2" name="Sisu kohatäide 4">
            <a:extLst>
              <a:ext uri="{FF2B5EF4-FFF2-40B4-BE49-F238E27FC236}">
                <a16:creationId xmlns:a16="http://schemas.microsoft.com/office/drawing/2014/main" id="{A46574CF-F450-4BAC-B71D-A2EAF3F68201}"/>
              </a:ext>
            </a:extLst>
          </p:cNvPr>
          <p:cNvSpPr>
            <a:spLocks noGrp="1"/>
          </p:cNvSpPr>
          <p:nvPr>
            <p:ph sz="quarter" idx="17" hasCustomPrompt="1"/>
          </p:nvPr>
        </p:nvSpPr>
        <p:spPr>
          <a:xfrm>
            <a:off x="838199" y="1942855"/>
            <a:ext cx="5180013" cy="3794125"/>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399216804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 pilti/joonist jne">
    <p:spTree>
      <p:nvGrpSpPr>
        <p:cNvPr id="1" name=""/>
        <p:cNvGrpSpPr/>
        <p:nvPr/>
      </p:nvGrpSpPr>
      <p:grpSpPr>
        <a:xfrm>
          <a:off x="0" y="0"/>
          <a:ext cx="0" cy="0"/>
          <a:chOff x="0" y="0"/>
          <a:chExt cx="0" cy="0"/>
        </a:xfrm>
      </p:grpSpPr>
      <p:sp>
        <p:nvSpPr>
          <p:cNvPr id="13" name="Sisu kohatäide 3">
            <a:extLst>
              <a:ext uri="{FF2B5EF4-FFF2-40B4-BE49-F238E27FC236}">
                <a16:creationId xmlns:a16="http://schemas.microsoft.com/office/drawing/2014/main" id="{8553F907-BE94-4425-B378-00EF85BA1CD1}"/>
              </a:ext>
            </a:extLst>
          </p:cNvPr>
          <p:cNvSpPr>
            <a:spLocks noGrp="1"/>
          </p:cNvSpPr>
          <p:nvPr>
            <p:ph sz="quarter" idx="15" hasCustomPrompt="1"/>
          </p:nvPr>
        </p:nvSpPr>
        <p:spPr>
          <a:xfrm>
            <a:off x="0" y="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5" name="Sisu kohatäide 3">
            <a:extLst>
              <a:ext uri="{FF2B5EF4-FFF2-40B4-BE49-F238E27FC236}">
                <a16:creationId xmlns:a16="http://schemas.microsoft.com/office/drawing/2014/main" id="{E42083A8-95B8-42E2-805F-CCE365EF0E67}"/>
              </a:ext>
            </a:extLst>
          </p:cNvPr>
          <p:cNvSpPr>
            <a:spLocks noGrp="1"/>
          </p:cNvSpPr>
          <p:nvPr>
            <p:ph sz="quarter" idx="16" hasCustomPrompt="1"/>
          </p:nvPr>
        </p:nvSpPr>
        <p:spPr>
          <a:xfrm>
            <a:off x="6096000" y="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6" name="Sisu kohatäide 3">
            <a:extLst>
              <a:ext uri="{FF2B5EF4-FFF2-40B4-BE49-F238E27FC236}">
                <a16:creationId xmlns:a16="http://schemas.microsoft.com/office/drawing/2014/main" id="{F6E9E510-B05B-4D40-808B-5EA7CA34BAED}"/>
              </a:ext>
            </a:extLst>
          </p:cNvPr>
          <p:cNvSpPr>
            <a:spLocks noGrp="1"/>
          </p:cNvSpPr>
          <p:nvPr>
            <p:ph sz="quarter" idx="17" hasCustomPrompt="1"/>
          </p:nvPr>
        </p:nvSpPr>
        <p:spPr>
          <a:xfrm>
            <a:off x="0" y="3429000"/>
            <a:ext cx="6096000" cy="3429000"/>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
        <p:nvSpPr>
          <p:cNvPr id="17" name="Sisu kohatäide 3">
            <a:extLst>
              <a:ext uri="{FF2B5EF4-FFF2-40B4-BE49-F238E27FC236}">
                <a16:creationId xmlns:a16="http://schemas.microsoft.com/office/drawing/2014/main" id="{C7CB8FA2-06DD-415F-9906-6ED10EDC7913}"/>
              </a:ext>
            </a:extLst>
          </p:cNvPr>
          <p:cNvSpPr>
            <a:spLocks noGrp="1"/>
          </p:cNvSpPr>
          <p:nvPr>
            <p:ph sz="quarter" idx="18" hasCustomPrompt="1"/>
          </p:nvPr>
        </p:nvSpPr>
        <p:spPr>
          <a:xfrm>
            <a:off x="6096000" y="3429000"/>
            <a:ext cx="6096000" cy="3429000"/>
          </a:xfrm>
          <a:noFill/>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t-EE"/>
              <a:t>Teine tase</a:t>
            </a:r>
          </a:p>
          <a:p>
            <a:pPr lvl="2"/>
            <a:r>
              <a:rPr lang="et-EE"/>
              <a:t>Kolmas tase</a:t>
            </a:r>
          </a:p>
          <a:p>
            <a:pPr lvl="3"/>
            <a:r>
              <a:rPr lang="et-EE"/>
              <a:t>Neljas tase</a:t>
            </a:r>
          </a:p>
          <a:p>
            <a:pPr lvl="4"/>
            <a:r>
              <a:rPr lang="et-EE"/>
              <a:t>Viies tase</a:t>
            </a:r>
            <a:endParaRPr lang="en-GB"/>
          </a:p>
        </p:txBody>
      </p:sp>
    </p:spTree>
    <p:extLst>
      <p:ext uri="{BB962C8B-B14F-4D97-AF65-F5344CB8AC3E}">
        <p14:creationId xmlns:p14="http://schemas.microsoft.com/office/powerpoint/2010/main" val="2368323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ur pi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28A99FC-17D3-43B0-9C0A-F8F6A7B58E08}"/>
              </a:ext>
            </a:extLst>
          </p:cNvPr>
          <p:cNvSpPr>
            <a:spLocks noGrp="1"/>
          </p:cNvSpPr>
          <p:nvPr>
            <p:ph type="title" hasCustomPrompt="1"/>
          </p:nvPr>
        </p:nvSpPr>
        <p:spPr>
          <a:xfrm>
            <a:off x="863112" y="0"/>
            <a:ext cx="7734300" cy="1800000"/>
          </a:xfrm>
        </p:spPr>
        <p:txBody>
          <a:bodyPr/>
          <a:lstStyle>
            <a:lvl1pPr>
              <a:defRPr/>
            </a:lvl1pPr>
          </a:lstStyle>
          <a:p>
            <a:r>
              <a:rPr lang="en-US" err="1"/>
              <a:t>Klõpake</a:t>
            </a:r>
            <a:r>
              <a:rPr lang="en-US"/>
              <a:t> </a:t>
            </a:r>
            <a:r>
              <a:rPr lang="en-US" err="1"/>
              <a:t>pealkirja</a:t>
            </a:r>
            <a:r>
              <a:rPr lang="en-US"/>
              <a:t> </a:t>
            </a:r>
            <a:r>
              <a:rPr lang="en-US" err="1"/>
              <a:t>lisamiseks</a:t>
            </a:r>
            <a:endParaRPr lang="en-US"/>
          </a:p>
        </p:txBody>
      </p:sp>
      <p:pic>
        <p:nvPicPr>
          <p:cNvPr id="11" name="Pilt 10">
            <a:extLst>
              <a:ext uri="{FF2B5EF4-FFF2-40B4-BE49-F238E27FC236}">
                <a16:creationId xmlns:a16="http://schemas.microsoft.com/office/drawing/2014/main" id="{AF70A102-6DDE-4480-8A6C-124FC809D09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5792008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leh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64DD-8543-46FA-98EC-2688834A1390}"/>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err="1"/>
              <a:t>Klõpsake</a:t>
            </a:r>
            <a:r>
              <a:rPr lang="en-US"/>
              <a:t> </a:t>
            </a:r>
            <a:r>
              <a:rPr lang="en-US" err="1"/>
              <a:t>pealkirja</a:t>
            </a:r>
            <a:r>
              <a:rPr lang="en-US"/>
              <a:t> </a:t>
            </a:r>
            <a:r>
              <a:rPr lang="en-US" err="1"/>
              <a:t>lisamiseks</a:t>
            </a:r>
            <a:endParaRPr lang="en-US"/>
          </a:p>
        </p:txBody>
      </p:sp>
      <p:sp>
        <p:nvSpPr>
          <p:cNvPr id="3" name="Subtitle 2">
            <a:extLst>
              <a:ext uri="{FF2B5EF4-FFF2-40B4-BE49-F238E27FC236}">
                <a16:creationId xmlns:a16="http://schemas.microsoft.com/office/drawing/2014/main" id="{5B99DF9E-0EDF-41C2-9A64-C47ED6951C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lt 7" descr="Pilt, millel on kujutatud tekst&#10;&#10;Kirjeldus on genereeritud automaatselt">
            <a:extLst>
              <a:ext uri="{FF2B5EF4-FFF2-40B4-BE49-F238E27FC236}">
                <a16:creationId xmlns:a16="http://schemas.microsoft.com/office/drawing/2014/main" id="{86EB4E15-6716-4608-9CDD-3C29FF655B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252344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ealkiri ja tekst he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2" y="0"/>
            <a:ext cx="8118230"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tx1"/>
              </a:buCl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descr="Pilt, millel on kujutatud tekst&#10;&#10;Kirjeldus on genereeritud automaatselt">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8168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ealkiri ja tekst tume">
    <p:spTree>
      <p:nvGrpSpPr>
        <p:cNvPr id="1" name=""/>
        <p:cNvGrpSpPr/>
        <p:nvPr/>
      </p:nvGrpSpPr>
      <p:grpSpPr>
        <a:xfrm>
          <a:off x="0" y="0"/>
          <a:ext cx="0" cy="0"/>
          <a:chOff x="0" y="0"/>
          <a:chExt cx="0" cy="0"/>
        </a:xfrm>
      </p:grpSpPr>
      <p:sp>
        <p:nvSpPr>
          <p:cNvPr id="4" name="Ristkülik 3">
            <a:extLst>
              <a:ext uri="{FF2B5EF4-FFF2-40B4-BE49-F238E27FC236}">
                <a16:creationId xmlns:a16="http://schemas.microsoft.com/office/drawing/2014/main" id="{35380A04-F7E3-4519-AD4C-5E1425B17923}"/>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133307973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ealkiri ja tekst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CFE34-CECB-4F19-9C31-18A466EEBBBC}"/>
              </a:ext>
            </a:extLst>
          </p:cNvPr>
          <p:cNvSpPr>
            <a:spLocks noGrp="1"/>
          </p:cNvSpPr>
          <p:nvPr>
            <p:ph type="title" hasCustomPrompt="1"/>
          </p:nvPr>
        </p:nvSpPr>
        <p:spPr>
          <a:xfrm>
            <a:off x="863111" y="0"/>
            <a:ext cx="8135815" cy="1768275"/>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sp>
        <p:nvSpPr>
          <p:cNvPr id="3" name="Content Placeholder 2">
            <a:extLst>
              <a:ext uri="{FF2B5EF4-FFF2-40B4-BE49-F238E27FC236}">
                <a16:creationId xmlns:a16="http://schemas.microsoft.com/office/drawing/2014/main" id="{C09A0364-4435-4352-A6D1-142D6189B7A6}"/>
              </a:ext>
            </a:extLst>
          </p:cNvPr>
          <p:cNvSpPr>
            <a:spLocks noGrp="1"/>
          </p:cNvSpPr>
          <p:nvPr>
            <p:ph idx="1" hasCustomPrompt="1"/>
          </p:nvPr>
        </p:nvSpPr>
        <p:spPr>
          <a:xfrm>
            <a:off x="863112" y="2017835"/>
            <a:ext cx="10490688" cy="4159128"/>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pic>
        <p:nvPicPr>
          <p:cNvPr id="7" name="Pilt 6">
            <a:extLst>
              <a:ext uri="{FF2B5EF4-FFF2-40B4-BE49-F238E27FC236}">
                <a16:creationId xmlns:a16="http://schemas.microsoft.com/office/drawing/2014/main" id="{A76E22C1-CDD9-45C8-A5C2-66F8AD2084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Tree>
    <p:extLst>
      <p:ext uri="{BB962C8B-B14F-4D97-AF65-F5344CB8AC3E}">
        <p14:creationId xmlns:p14="http://schemas.microsoft.com/office/powerpoint/2010/main" val="222434162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ks tekstikasti he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6188AD-F07D-4AB2-8A94-F0E2D3EBB24F}"/>
              </a:ext>
            </a:extLst>
          </p:cNvPr>
          <p:cNvSpPr>
            <a:spLocks noGrp="1"/>
          </p:cNvSpPr>
          <p:nvPr>
            <p:ph sz="half" idx="2" hasCustomPrompt="1"/>
          </p:nvPr>
        </p:nvSpPr>
        <p:spPr>
          <a:xfrm>
            <a:off x="6172200" y="2023413"/>
            <a:ext cx="5181600" cy="3955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0086562F-AB3F-46FF-8F9F-1117E969EC92}"/>
              </a:ext>
            </a:extLst>
          </p:cNvPr>
          <p:cNvSpPr>
            <a:spLocks noGrp="1"/>
          </p:cNvSpPr>
          <p:nvPr>
            <p:ph type="title" hasCustomPrompt="1"/>
          </p:nvPr>
        </p:nvSpPr>
        <p:spPr>
          <a:xfrm>
            <a:off x="838200" y="0"/>
            <a:ext cx="8090388"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9" name="Pilt 8" descr="Pilt, millel on kujutatud tekst&#10;&#10;Kirjeldus on genereeritud automaatselt">
            <a:extLst>
              <a:ext uri="{FF2B5EF4-FFF2-40B4-BE49-F238E27FC236}">
                <a16:creationId xmlns:a16="http://schemas.microsoft.com/office/drawing/2014/main" id="{07341EE1-3AC7-4544-B29E-EDF47DCF3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938587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ks tekstikasti tum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6" name="Ristkülik 5">
            <a:extLst>
              <a:ext uri="{FF2B5EF4-FFF2-40B4-BE49-F238E27FC236}">
                <a16:creationId xmlns:a16="http://schemas.microsoft.com/office/drawing/2014/main" id="{F343B94A-FA31-419C-86D9-7226C86B2018}"/>
              </a:ext>
            </a:extLst>
          </p:cNvPr>
          <p:cNvSpPr/>
          <p:nvPr userDrawn="1"/>
        </p:nvSpPr>
        <p:spPr>
          <a:xfrm>
            <a:off x="0" y="0"/>
            <a:ext cx="12192000" cy="18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0792098"/>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ks tekstikasti tume mustrig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2CCBFF-728D-45F3-BBEB-078527BEECC6}"/>
              </a:ext>
            </a:extLst>
          </p:cNvPr>
          <p:cNvSpPr>
            <a:spLocks noGrp="1"/>
          </p:cNvSpPr>
          <p:nvPr>
            <p:ph sz="half" idx="1" hasCustomPrompt="1"/>
          </p:nvPr>
        </p:nvSpPr>
        <p:spPr>
          <a:xfrm>
            <a:off x="838200"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BF504563-DD08-41DB-9E1E-46D34567C535}"/>
              </a:ext>
            </a:extLst>
          </p:cNvPr>
          <p:cNvSpPr>
            <a:spLocks noGrp="1"/>
          </p:cNvSpPr>
          <p:nvPr>
            <p:ph type="title" hasCustomPrompt="1"/>
          </p:nvPr>
        </p:nvSpPr>
        <p:spPr>
          <a:xfrm>
            <a:off x="864000" y="0"/>
            <a:ext cx="8100646"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0" name="Pilt 9">
            <a:extLst>
              <a:ext uri="{FF2B5EF4-FFF2-40B4-BE49-F238E27FC236}">
                <a16:creationId xmlns:a16="http://schemas.microsoft.com/office/drawing/2014/main" id="{215657BB-D60D-4A92-8D31-B84ED99FBB1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360000" y="468000"/>
            <a:ext cx="2606353" cy="815842"/>
          </a:xfrm>
          <a:prstGeom prst="rect">
            <a:avLst/>
          </a:prstGeom>
        </p:spPr>
      </p:pic>
      <p:sp>
        <p:nvSpPr>
          <p:cNvPr id="11" name="Content Placeholder 2">
            <a:extLst>
              <a:ext uri="{FF2B5EF4-FFF2-40B4-BE49-F238E27FC236}">
                <a16:creationId xmlns:a16="http://schemas.microsoft.com/office/drawing/2014/main" id="{087F3EBF-F9D3-468D-942B-DBFD8DA7C1FA}"/>
              </a:ext>
            </a:extLst>
          </p:cNvPr>
          <p:cNvSpPr>
            <a:spLocks noGrp="1"/>
          </p:cNvSpPr>
          <p:nvPr>
            <p:ph sz="half" idx="10" hasCustomPrompt="1"/>
          </p:nvPr>
        </p:nvSpPr>
        <p:spPr>
          <a:xfrm>
            <a:off x="6172202" y="2023413"/>
            <a:ext cx="5181600" cy="3955762"/>
          </a:xfrm>
        </p:spPr>
        <p:txBody>
          <a:bodyPr/>
          <a:lstStyle>
            <a:lvl1pPr>
              <a:buClr>
                <a:schemeClr val="bg1"/>
              </a:buClr>
              <a:defRPr>
                <a:solidFill>
                  <a:schemeClr val="bg2"/>
                </a:solidFill>
              </a:defRPr>
            </a:lvl1pPr>
            <a:lvl2pPr>
              <a:buClr>
                <a:schemeClr val="bg1"/>
              </a:buClr>
              <a:defRPr>
                <a:solidFill>
                  <a:schemeClr val="bg2"/>
                </a:solidFill>
              </a:defRPr>
            </a:lvl2pPr>
            <a:lvl3pPr>
              <a:buClr>
                <a:schemeClr val="bg1"/>
              </a:buClr>
              <a:defRPr>
                <a:solidFill>
                  <a:schemeClr val="bg2"/>
                </a:solidFill>
              </a:defRPr>
            </a:lvl3pPr>
            <a:lvl4pPr>
              <a:buClr>
                <a:schemeClr val="bg1"/>
              </a:buClr>
              <a:defRPr>
                <a:solidFill>
                  <a:schemeClr val="bg2"/>
                </a:solidFill>
              </a:defRPr>
            </a:lvl4pPr>
            <a:lvl5pPr>
              <a:buClr>
                <a:schemeClr val="bg1"/>
              </a:buClr>
              <a:defRPr>
                <a:solidFill>
                  <a:schemeClr val="bg2"/>
                </a:solidFill>
              </a:defRPr>
            </a:lvl5p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549386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kasti he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CC8198D-3ABF-4207-9E61-9040ECB64194}"/>
              </a:ext>
            </a:extLst>
          </p:cNvPr>
          <p:cNvSpPr>
            <a:spLocks noGrp="1"/>
          </p:cNvSpPr>
          <p:nvPr>
            <p:ph type="body" idx="1" hasCustomPrompt="1"/>
          </p:nvPr>
        </p:nvSpPr>
        <p:spPr>
          <a:xfrm>
            <a:off x="838200" y="1997686"/>
            <a:ext cx="5157787"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4" name="Content Placeholder 3">
            <a:extLst>
              <a:ext uri="{FF2B5EF4-FFF2-40B4-BE49-F238E27FC236}">
                <a16:creationId xmlns:a16="http://schemas.microsoft.com/office/drawing/2014/main" id="{C3A6CD39-497E-4281-98B6-7AB29617F5CE}"/>
              </a:ext>
            </a:extLst>
          </p:cNvPr>
          <p:cNvSpPr>
            <a:spLocks noGrp="1"/>
          </p:cNvSpPr>
          <p:nvPr>
            <p:ph sz="half" idx="2" hasCustomPrompt="1"/>
          </p:nvPr>
        </p:nvSpPr>
        <p:spPr>
          <a:xfrm>
            <a:off x="838200" y="2821598"/>
            <a:ext cx="5157787"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60CFA0-FD7D-4DFF-8285-DE9C94DDFCBA}"/>
              </a:ext>
            </a:extLst>
          </p:cNvPr>
          <p:cNvSpPr>
            <a:spLocks noGrp="1"/>
          </p:cNvSpPr>
          <p:nvPr>
            <p:ph type="body" sz="quarter" idx="3" hasCustomPrompt="1"/>
          </p:nvPr>
        </p:nvSpPr>
        <p:spPr>
          <a:xfrm>
            <a:off x="6170612" y="1997686"/>
            <a:ext cx="5183188" cy="823912"/>
          </a:xfrm>
        </p:spPr>
        <p:txBody>
          <a:bodyPr anchor="ct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PEALKIRI</a:t>
            </a:r>
          </a:p>
        </p:txBody>
      </p:sp>
      <p:sp>
        <p:nvSpPr>
          <p:cNvPr id="6" name="Content Placeholder 5">
            <a:extLst>
              <a:ext uri="{FF2B5EF4-FFF2-40B4-BE49-F238E27FC236}">
                <a16:creationId xmlns:a16="http://schemas.microsoft.com/office/drawing/2014/main" id="{82A81980-7CA7-40CC-9E8C-E2CC362D2114}"/>
              </a:ext>
            </a:extLst>
          </p:cNvPr>
          <p:cNvSpPr>
            <a:spLocks noGrp="1"/>
          </p:cNvSpPr>
          <p:nvPr>
            <p:ph sz="quarter" idx="4" hasCustomPrompt="1"/>
          </p:nvPr>
        </p:nvSpPr>
        <p:spPr>
          <a:xfrm>
            <a:off x="6170612" y="2821598"/>
            <a:ext cx="5183188" cy="3684588"/>
          </a:xfrm>
        </p:spPr>
        <p:txBody>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64EDB458-107A-4876-87BB-69FB81F7E147}"/>
              </a:ext>
            </a:extLst>
          </p:cNvPr>
          <p:cNvSpPr>
            <a:spLocks noGrp="1"/>
          </p:cNvSpPr>
          <p:nvPr>
            <p:ph type="title" hasCustomPrompt="1"/>
          </p:nvPr>
        </p:nvSpPr>
        <p:spPr>
          <a:xfrm>
            <a:off x="838200" y="-1"/>
            <a:ext cx="8200292" cy="1800000"/>
          </a:xfrm>
        </p:spPr>
        <p:txBody>
          <a:bodyPr/>
          <a:lstStyle>
            <a:lvl1pPr>
              <a:defRPr/>
            </a:lvl1pPr>
          </a:lstStyle>
          <a:p>
            <a:r>
              <a:rPr lang="en-US" err="1"/>
              <a:t>Klõpsake</a:t>
            </a:r>
            <a:r>
              <a:rPr lang="en-US"/>
              <a:t> </a:t>
            </a:r>
            <a:r>
              <a:rPr lang="en-US" err="1"/>
              <a:t>pealkirja</a:t>
            </a:r>
            <a:r>
              <a:rPr lang="en-US"/>
              <a:t> </a:t>
            </a:r>
            <a:r>
              <a:rPr lang="en-US" err="1"/>
              <a:t>lisamiseks</a:t>
            </a:r>
            <a:endParaRPr lang="en-US"/>
          </a:p>
        </p:txBody>
      </p:sp>
      <p:pic>
        <p:nvPicPr>
          <p:cNvPr id="11" name="Pilt 10" descr="Pilt, millel on kujutatud tekst&#10;&#10;Kirjeldus on genereeritud automaatselt">
            <a:extLst>
              <a:ext uri="{FF2B5EF4-FFF2-40B4-BE49-F238E27FC236}">
                <a16:creationId xmlns:a16="http://schemas.microsoft.com/office/drawing/2014/main" id="{D9E63F43-5832-4BA0-99EC-2DFB8B1956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60000" y="468000"/>
            <a:ext cx="2606353" cy="815843"/>
          </a:xfrm>
          <a:prstGeom prst="rect">
            <a:avLst/>
          </a:prstGeom>
        </p:spPr>
      </p:pic>
    </p:spTree>
    <p:extLst>
      <p:ext uri="{BB962C8B-B14F-4D97-AF65-F5344CB8AC3E}">
        <p14:creationId xmlns:p14="http://schemas.microsoft.com/office/powerpoint/2010/main" val="347878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0B445C-DE68-4E0E-B816-49898BF49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err="1"/>
              <a:t>Klõpsake</a:t>
            </a:r>
            <a:r>
              <a:rPr lang="en-US"/>
              <a:t> </a:t>
            </a:r>
            <a:r>
              <a:rPr lang="en-US" err="1"/>
              <a:t>pealkirja</a:t>
            </a:r>
            <a:r>
              <a:rPr lang="en-US"/>
              <a:t> </a:t>
            </a:r>
            <a:r>
              <a:rPr lang="en-US" err="1"/>
              <a:t>lisamiseks</a:t>
            </a:r>
            <a:endParaRPr lang="en-US"/>
          </a:p>
        </p:txBody>
      </p:sp>
      <p:sp>
        <p:nvSpPr>
          <p:cNvPr id="3" name="Text Placeholder 2">
            <a:extLst>
              <a:ext uri="{FF2B5EF4-FFF2-40B4-BE49-F238E27FC236}">
                <a16:creationId xmlns:a16="http://schemas.microsoft.com/office/drawing/2014/main" id="{5DAB24F0-4944-4A0A-B599-F0F8EB6D3F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err="1"/>
              <a:t>Lisage</a:t>
            </a:r>
            <a:r>
              <a:rPr lang="en-US"/>
              <a:t> </a:t>
            </a:r>
            <a:r>
              <a:rPr lang="en-US" err="1"/>
              <a:t>tekst</a:t>
            </a:r>
            <a:r>
              <a:rPr lang="en-US"/>
              <a:t> </a:t>
            </a:r>
            <a:r>
              <a:rPr lang="en-US" err="1"/>
              <a:t>või</a:t>
            </a:r>
            <a:r>
              <a:rPr lang="en-US"/>
              <a:t> </a:t>
            </a:r>
            <a:r>
              <a:rPr lang="en-US" err="1"/>
              <a:t>valige</a:t>
            </a:r>
            <a:r>
              <a:rPr lang="en-US"/>
              <a:t> </a:t>
            </a:r>
            <a:r>
              <a:rPr lang="en-US" err="1"/>
              <a:t>ikoon</a:t>
            </a:r>
            <a:r>
              <a:rPr lang="en-US"/>
              <a:t> </a:t>
            </a:r>
            <a:r>
              <a:rPr lang="en-US" err="1"/>
              <a:t>pildi</a:t>
            </a:r>
            <a:r>
              <a:rPr lang="en-US"/>
              <a:t> </a:t>
            </a:r>
            <a:r>
              <a:rPr lang="en-US" err="1"/>
              <a:t>lisamiseks</a:t>
            </a:r>
            <a:endParaRPr lang="en-US"/>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24872691"/>
      </p:ext>
    </p:extLst>
  </p:cSld>
  <p:clrMap bg1="lt1" tx1="dk1" bg2="lt2" tx2="dk2" accent1="accent1" accent2="accent2" accent3="accent3" accent4="accent4" accent5="accent5" accent6="accent6" hlink="hlink" folHlink="folHlink"/>
  <p:sldLayoutIdLst>
    <p:sldLayoutId id="2147483659" r:id="rId1"/>
    <p:sldLayoutId id="2147483649" r:id="rId2"/>
    <p:sldLayoutId id="2147483650" r:id="rId3"/>
    <p:sldLayoutId id="2147483660" r:id="rId4"/>
    <p:sldLayoutId id="2147483667" r:id="rId5"/>
    <p:sldLayoutId id="2147483652" r:id="rId6"/>
    <p:sldLayoutId id="2147483661" r:id="rId7"/>
    <p:sldLayoutId id="2147483668" r:id="rId8"/>
    <p:sldLayoutId id="2147483653" r:id="rId9"/>
    <p:sldLayoutId id="2147483662" r:id="rId10"/>
    <p:sldLayoutId id="2147483656" r:id="rId11"/>
    <p:sldLayoutId id="2147483663" r:id="rId12"/>
    <p:sldLayoutId id="2147483664" r:id="rId13"/>
    <p:sldLayoutId id="2147483665" r:id="rId14"/>
    <p:sldLayoutId id="2147483666" r:id="rId15"/>
    <p:sldLayoutId id="214748365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www.riigiteataja.ee/akt/105072023254" TargetMode="External"/><Relationship Id="rId2" Type="http://schemas.openxmlformats.org/officeDocument/2006/relationships/hyperlink" Target="https://www.riigiteataja.ee/akt/130062023056" TargetMode="External"/><Relationship Id="rId1" Type="http://schemas.openxmlformats.org/officeDocument/2006/relationships/slideLayout" Target="../slideLayouts/slideLayout4.xml"/><Relationship Id="rId4" Type="http://schemas.openxmlformats.org/officeDocument/2006/relationships/hyperlink" Target="https://www.riigiteataja.ee/akt/117052022012"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assar.luha@etag.ee" TargetMode="External"/><Relationship Id="rId2" Type="http://schemas.openxmlformats.org/officeDocument/2006/relationships/hyperlink" Target="mailto:hella.lood@etag.ee" TargetMode="External"/><Relationship Id="rId1" Type="http://schemas.openxmlformats.org/officeDocument/2006/relationships/slideLayout" Target="../slideLayouts/slideLayout3.xml"/><Relationship Id="rId5" Type="http://schemas.openxmlformats.org/officeDocument/2006/relationships/hyperlink" Target="mailto:indrek.kore@etag.ee" TargetMode="External"/><Relationship Id="rId4" Type="http://schemas.openxmlformats.org/officeDocument/2006/relationships/hyperlink" Target="mailto:mats.hansen@etag.e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elnoud.valitsus.ee/main/mount/docList/391e0df2-f11e-4e60-977c-9f5a68d07bba#rsxf3umT" TargetMode="External"/><Relationship Id="rId2" Type="http://schemas.openxmlformats.org/officeDocument/2006/relationships/hyperlink" Target="https://dok.hm.ee/et/document.html?id=7b984084-a1e4-41eb-b437-67df9935722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etag.ee/rahastamine/programmid/temta-temaatilised-teadus-ja-arendusprogrammid/"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FB393E18-448C-4B0B-9CD4-1F5CD580D376}"/>
              </a:ext>
            </a:extLst>
          </p:cNvPr>
          <p:cNvSpPr>
            <a:spLocks noGrp="1"/>
          </p:cNvSpPr>
          <p:nvPr>
            <p:ph type="ctrTitle"/>
          </p:nvPr>
        </p:nvSpPr>
        <p:spPr>
          <a:xfrm>
            <a:off x="1441806" y="2021441"/>
            <a:ext cx="9144000" cy="2387600"/>
          </a:xfrm>
        </p:spPr>
        <p:txBody>
          <a:bodyPr>
            <a:normAutofit fontScale="90000"/>
          </a:bodyPr>
          <a:lstStyle/>
          <a:p>
            <a:r>
              <a:rPr lang="et-EE"/>
              <a:t>Temaatilised teadus- ja arendusprogrammid (</a:t>
            </a:r>
            <a:r>
              <a:rPr lang="et-EE" err="1"/>
              <a:t>TemTA</a:t>
            </a:r>
            <a:r>
              <a:rPr lang="et-EE"/>
              <a:t>): täistaotluste esitamisest</a:t>
            </a:r>
            <a:endParaRPr lang="en-GB"/>
          </a:p>
        </p:txBody>
      </p:sp>
      <p:sp>
        <p:nvSpPr>
          <p:cNvPr id="7" name="Alapealkiri 6">
            <a:extLst>
              <a:ext uri="{FF2B5EF4-FFF2-40B4-BE49-F238E27FC236}">
                <a16:creationId xmlns:a16="http://schemas.microsoft.com/office/drawing/2014/main" id="{773323BB-FD99-4FAD-8279-43691CAD3D03}"/>
              </a:ext>
            </a:extLst>
          </p:cNvPr>
          <p:cNvSpPr>
            <a:spLocks noGrp="1"/>
          </p:cNvSpPr>
          <p:nvPr>
            <p:ph type="subTitle" idx="1"/>
          </p:nvPr>
        </p:nvSpPr>
        <p:spPr>
          <a:xfrm>
            <a:off x="1524000" y="4259584"/>
            <a:ext cx="9144000" cy="1655762"/>
          </a:xfrm>
        </p:spPr>
        <p:txBody>
          <a:bodyPr/>
          <a:lstStyle/>
          <a:p>
            <a:endParaRPr lang="et-EE"/>
          </a:p>
          <a:p>
            <a:r>
              <a:rPr lang="et-EE" sz="3200"/>
              <a:t>Assar Luha</a:t>
            </a:r>
          </a:p>
          <a:p>
            <a:r>
              <a:rPr lang="et-EE" sz="3200"/>
              <a:t>Eesti Teadusagentuur</a:t>
            </a:r>
            <a:endParaRPr lang="en-GB" sz="3200"/>
          </a:p>
        </p:txBody>
      </p:sp>
    </p:spTree>
    <p:extLst>
      <p:ext uri="{BB962C8B-B14F-4D97-AF65-F5344CB8AC3E}">
        <p14:creationId xmlns:p14="http://schemas.microsoft.com/office/powerpoint/2010/main" val="3258927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fontScale="90000"/>
          </a:bodyPr>
          <a:lstStyle/>
          <a:p>
            <a:r>
              <a:rPr lang="et-EE"/>
              <a:t>Sakk: Isikud (uurimisprojekti juht/vastutav täitja, põhitäitjad, täitjad)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338959" y="2017985"/>
            <a:ext cx="11014841" cy="4800024"/>
          </a:xfrm>
        </p:spPr>
        <p:txBody>
          <a:bodyPr vert="horz" lIns="91440" tIns="45720" rIns="91440" bIns="45720" rtlCol="0" anchor="t">
            <a:normAutofit fontScale="77500" lnSpcReduction="20000"/>
          </a:bodyPr>
          <a:lstStyle/>
          <a:p>
            <a:pPr marL="0" indent="0">
              <a:buNone/>
            </a:pPr>
            <a:r>
              <a:rPr lang="et-EE" sz="3200" b="1"/>
              <a:t>Palun täiendage isikute loetelu, kui võrreldes ettepaneku esitamise ajaga on midagi täiendavalt selgunud või täpsustunud</a:t>
            </a:r>
            <a:r>
              <a:rPr lang="et-EE" sz="3200"/>
              <a:t>, nt: </a:t>
            </a:r>
            <a:endParaRPr lang="et-EE" sz="3200">
              <a:cs typeface="Calibri"/>
            </a:endParaRPr>
          </a:p>
          <a:p>
            <a:pPr marL="457200" indent="-457200"/>
            <a:r>
              <a:rPr lang="et-EE" sz="3200"/>
              <a:t>uute doktorant-nooremteadurite isikupõhine info või nende jaoks loodavate kohtade arv ja ajakava, </a:t>
            </a:r>
            <a:endParaRPr lang="et-EE" sz="3200">
              <a:cs typeface="Calibri"/>
            </a:endParaRPr>
          </a:p>
          <a:p>
            <a:pPr marL="457200" indent="-457200"/>
            <a:r>
              <a:rPr lang="et-EE" sz="3200"/>
              <a:t>lisakompetentsi kaasamise ja välisekspertide isikustatud info, eriti kui seda oli ekspertkomisjon tagasisides (vt ka lõpphinnang) välja toonud, soovitanud või seadnud tingimuseks.  </a:t>
            </a:r>
            <a:endParaRPr lang="et-EE" sz="3200">
              <a:cs typeface="Calibri"/>
            </a:endParaRPr>
          </a:p>
          <a:p>
            <a:pPr marL="0" indent="0">
              <a:buNone/>
            </a:pPr>
            <a:r>
              <a:rPr lang="et-EE" sz="3200" b="1"/>
              <a:t>NB!</a:t>
            </a:r>
            <a:r>
              <a:rPr lang="et-EE" sz="3200"/>
              <a:t> </a:t>
            </a:r>
            <a:r>
              <a:rPr lang="et-EE" sz="3200" b="1"/>
              <a:t>Eeldame, et meeskonna põhituumik, st vastutav täitja ja põhitäitjad ei muutu</a:t>
            </a:r>
            <a:r>
              <a:rPr lang="et-EE" sz="3200"/>
              <a:t>, v.a. juhul, kui ekspertkomisjon soovitas või seadis tingimuseks projekti fookuse muutmist, teaduspartneri kaasamist, ja/või muutis projekti ühikuhinda, mis eeldab, et minimaalsed nõuded uurimisrühma liikmete arvule muutuvad. </a:t>
            </a:r>
            <a:endParaRPr lang="et-EE" sz="3200">
              <a:ea typeface="Calibri"/>
              <a:cs typeface="Calibri"/>
            </a:endParaRPr>
          </a:p>
          <a:p>
            <a:pPr marL="0" indent="0">
              <a:buNone/>
            </a:pPr>
            <a:r>
              <a:rPr lang="et-EE" sz="3200" b="1"/>
              <a:t>NB!</a:t>
            </a:r>
            <a:r>
              <a:rPr lang="et-EE" sz="3200"/>
              <a:t> </a:t>
            </a:r>
            <a:r>
              <a:rPr lang="et-EE" sz="3200" b="1"/>
              <a:t>Ettepanekus algselt esitatud info muutmine peab olema siinkohal erandlik ja põhjendatud</a:t>
            </a:r>
            <a:r>
              <a:rPr lang="et-EE" sz="3200"/>
              <a:t>, samuti tuleb muudatuste korral arvestada põhitäitjatele esitatud tingimusi. </a:t>
            </a:r>
            <a:endParaRPr lang="et-EE" sz="3200">
              <a:ea typeface="Calibri"/>
              <a:cs typeface="Calibri"/>
            </a:endParaRPr>
          </a:p>
          <a:p>
            <a:endParaRPr lang="et-EE">
              <a:cs typeface="Calibri" panose="020F0502020204030204"/>
            </a:endParaRPr>
          </a:p>
        </p:txBody>
      </p:sp>
    </p:spTree>
    <p:extLst>
      <p:ext uri="{BB962C8B-B14F-4D97-AF65-F5344CB8AC3E}">
        <p14:creationId xmlns:p14="http://schemas.microsoft.com/office/powerpoint/2010/main" val="809951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fontScale="90000"/>
          </a:bodyPr>
          <a:lstStyle/>
          <a:p>
            <a:r>
              <a:rPr lang="et-EE"/>
              <a:t>Sakk: Isikud: uurimisprojekti kaasatud põhitäitja(te) roll, koormus ja ülesannete jaotus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134007" y="1970690"/>
            <a:ext cx="11219793" cy="4714273"/>
          </a:xfrm>
        </p:spPr>
        <p:txBody>
          <a:bodyPr vert="horz" lIns="91440" tIns="45720" rIns="91440" bIns="45720" rtlCol="0" anchor="t">
            <a:normAutofit fontScale="77500" lnSpcReduction="20000"/>
          </a:bodyPr>
          <a:lstStyle/>
          <a:p>
            <a:pPr marL="0" indent="0">
              <a:buNone/>
            </a:pPr>
            <a:r>
              <a:rPr lang="et-EE" sz="3400"/>
              <a:t>Palun täiendage, kui võrreldes ettepaneku esitamise ajaga on midagi selgunud või täpsustunud. </a:t>
            </a:r>
          </a:p>
          <a:p>
            <a:pPr marL="0" indent="0">
              <a:buNone/>
            </a:pPr>
            <a:r>
              <a:rPr lang="et-EE" sz="3400" b="1"/>
              <a:t>Palun arvestage nt uute doktorant-nooremteadurite infot (kui see on selgunud) ja lisakompetentsi kaasamisest tulenevat infot</a:t>
            </a:r>
            <a:r>
              <a:rPr lang="et-EE" sz="3400"/>
              <a:t>, eriti juhul, kui seda oli ekspertkomisjon kas soovitanud või seadnud tingimuseks. </a:t>
            </a:r>
            <a:endParaRPr lang="et-EE" sz="3400">
              <a:cs typeface="Calibri"/>
            </a:endParaRPr>
          </a:p>
          <a:p>
            <a:pPr marL="0" indent="0">
              <a:buNone/>
            </a:pPr>
            <a:r>
              <a:rPr lang="et-EE" sz="3400" b="1"/>
              <a:t>Samuti palun välja tuua</a:t>
            </a:r>
            <a:r>
              <a:rPr lang="et-EE" sz="3400"/>
              <a:t> </a:t>
            </a:r>
            <a:r>
              <a:rPr lang="et-EE" sz="3400" b="1"/>
              <a:t>vastutava täitja ja põhitäitjate koormus projektis</a:t>
            </a:r>
            <a:r>
              <a:rPr lang="et-EE" sz="3400"/>
              <a:t>, arvestades ka (vahepeal lisandunud) infot teiste teadusprojektide kohta, millega uurimismeeskonna liikmed projekti elluviimise ajal paralleelselt seotud on. </a:t>
            </a:r>
            <a:endParaRPr lang="et-EE" sz="3400">
              <a:cs typeface="Calibri"/>
            </a:endParaRPr>
          </a:p>
          <a:p>
            <a:pPr marL="0" indent="0">
              <a:buNone/>
            </a:pPr>
            <a:r>
              <a:rPr lang="et-EE" sz="3400" b="1"/>
              <a:t>NB! </a:t>
            </a:r>
            <a:r>
              <a:rPr lang="et-EE" sz="3400"/>
              <a:t>Oluline on välja tuua projekti kaasatud isikute koormus projektis (eriti vastutava täitja ja põhitäitjate vaates, kes moodustavad projekti tuumiku ja vastutavad projekti tulemuste saavutamise eest). </a:t>
            </a:r>
            <a:r>
              <a:rPr lang="et-EE" sz="3400" b="1"/>
              <a:t>Palume seda vaadelda seda ka riskijuhtimise kava valguses</a:t>
            </a:r>
            <a:r>
              <a:rPr lang="et-EE" sz="3400"/>
              <a:t>, kui tegemist on olukorraga, et isikud panustavad samal ajal ka teistesse projektidesse. </a:t>
            </a:r>
            <a:endParaRPr lang="et-EE" sz="3400">
              <a:cs typeface="Calibri"/>
            </a:endParaRPr>
          </a:p>
          <a:p>
            <a:endParaRPr lang="et-EE"/>
          </a:p>
        </p:txBody>
      </p:sp>
    </p:spTree>
    <p:extLst>
      <p:ext uri="{BB962C8B-B14F-4D97-AF65-F5344CB8AC3E}">
        <p14:creationId xmlns:p14="http://schemas.microsoft.com/office/powerpoint/2010/main" val="2669478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a:bodyPr>
          <a:lstStyle/>
          <a:p>
            <a:r>
              <a:rPr lang="fi-FI" err="1"/>
              <a:t>Sakk</a:t>
            </a:r>
            <a:r>
              <a:rPr lang="fi-FI"/>
              <a:t>: </a:t>
            </a:r>
            <a:r>
              <a:rPr lang="fi-FI" err="1"/>
              <a:t>Isikud</a:t>
            </a:r>
            <a:r>
              <a:rPr lang="fi-FI"/>
              <a:t>: </a:t>
            </a:r>
            <a:r>
              <a:rPr lang="fi-FI" err="1"/>
              <a:t>koostöö</a:t>
            </a:r>
            <a:r>
              <a:rPr lang="fi-FI"/>
              <a:t> </a:t>
            </a:r>
            <a:r>
              <a:rPr lang="fi-FI" err="1"/>
              <a:t>arendamine</a:t>
            </a:r>
            <a:r>
              <a:rPr lang="fi-FI"/>
              <a:t> ja </a:t>
            </a:r>
            <a:r>
              <a:rPr lang="fi-FI" err="1"/>
              <a:t>partnerasutus</a:t>
            </a:r>
            <a:r>
              <a:rPr lang="fi-FI"/>
              <a:t>(t)e </a:t>
            </a:r>
            <a:r>
              <a:rPr lang="fi-FI" err="1"/>
              <a:t>panus</a:t>
            </a:r>
            <a:r>
              <a:rPr lang="fi-FI"/>
              <a:t> </a:t>
            </a:r>
            <a:r>
              <a:rPr lang="et-EE"/>
              <a:t>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504497" y="2017835"/>
            <a:ext cx="10849303" cy="4159128"/>
          </a:xfrm>
        </p:spPr>
        <p:txBody>
          <a:bodyPr vert="horz" lIns="91440" tIns="45720" rIns="91440" bIns="45720" rtlCol="0" anchor="t">
            <a:normAutofit/>
          </a:bodyPr>
          <a:lstStyle/>
          <a:p>
            <a:pPr marL="0" indent="0">
              <a:buNone/>
            </a:pPr>
            <a:r>
              <a:rPr lang="et-EE" sz="3200"/>
              <a:t>Palume kirjeldust vajadusel täiendada. Seda eriti juhul, kui ekspertkomisjon on sellele lõpphinnangus viidanud ja kui on tingimuseks seadnud. </a:t>
            </a:r>
          </a:p>
          <a:p>
            <a:pPr marL="0" indent="0">
              <a:buNone/>
            </a:pPr>
            <a:r>
              <a:rPr lang="et-EE" sz="3200"/>
              <a:t>Kui tegemist on koostööprojektiga, siis palun selgitage kuidas on </a:t>
            </a:r>
            <a:r>
              <a:rPr lang="et-EE" sz="3200" err="1"/>
              <a:t>partneritevaheline</a:t>
            </a:r>
            <a:r>
              <a:rPr lang="et-EE" sz="3200"/>
              <a:t> koostöö korraldatud ning projekti elluviimise jooksul tagatud, sh kirjeldage, kuidas on korraldatud </a:t>
            </a:r>
            <a:r>
              <a:rPr lang="et-EE" sz="3200" err="1"/>
              <a:t>partneritevaheline</a:t>
            </a:r>
            <a:r>
              <a:rPr lang="et-EE" sz="3200"/>
              <a:t> infovahetus (nt regulaarsed kohtumised, ühisüritused, töötoad vms). </a:t>
            </a:r>
            <a:endParaRPr lang="et-EE" sz="3200">
              <a:cs typeface="Calibri"/>
            </a:endParaRPr>
          </a:p>
          <a:p>
            <a:pPr marL="0" indent="0">
              <a:buNone/>
            </a:pPr>
            <a:endParaRPr lang="et-EE"/>
          </a:p>
        </p:txBody>
      </p:sp>
    </p:spTree>
    <p:extLst>
      <p:ext uri="{BB962C8B-B14F-4D97-AF65-F5344CB8AC3E}">
        <p14:creationId xmlns:p14="http://schemas.microsoft.com/office/powerpoint/2010/main" val="2207211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a:bodyPr>
          <a:lstStyle/>
          <a:p>
            <a:r>
              <a:rPr lang="fi-FI" err="1"/>
              <a:t>Sakk</a:t>
            </a:r>
            <a:r>
              <a:rPr lang="fi-FI"/>
              <a:t>: </a:t>
            </a:r>
            <a:r>
              <a:rPr lang="fi-FI" err="1"/>
              <a:t>Projektid</a:t>
            </a:r>
            <a:r>
              <a:rPr lang="fi-FI"/>
              <a:t> ja </a:t>
            </a:r>
            <a:r>
              <a:rPr lang="fi-FI" err="1"/>
              <a:t>juhendamine</a:t>
            </a:r>
            <a:r>
              <a:rPr lang="fi-FI"/>
              <a:t>: </a:t>
            </a:r>
            <a:r>
              <a:rPr lang="fi-FI" err="1"/>
              <a:t>seotud</a:t>
            </a:r>
            <a:r>
              <a:rPr lang="fi-FI"/>
              <a:t> </a:t>
            </a:r>
            <a:r>
              <a:rPr lang="fi-FI" err="1"/>
              <a:t>projektid</a:t>
            </a:r>
            <a:r>
              <a:rPr lang="fi-FI"/>
              <a:t> </a:t>
            </a:r>
            <a:r>
              <a:rPr lang="et-EE"/>
              <a:t>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816316" y="2012121"/>
            <a:ext cx="10551164" cy="4715508"/>
          </a:xfrm>
        </p:spPr>
        <p:txBody>
          <a:bodyPr vert="horz" lIns="91440" tIns="45720" rIns="91440" bIns="45720" rtlCol="0" anchor="t">
            <a:normAutofit/>
          </a:bodyPr>
          <a:lstStyle/>
          <a:p>
            <a:pPr marL="0" indent="0">
              <a:buNone/>
            </a:pPr>
            <a:r>
              <a:rPr lang="et-EE" b="1"/>
              <a:t>Palun vaadata lisatud projektide loetelu üle, kuna vahepealsel ajal on lisandunud projekte, mille rahastusotsuseid ettepaneku esitamise hetkel veel ei olnud. </a:t>
            </a:r>
            <a:endParaRPr lang="et-EE" b="1">
              <a:cs typeface="Calibri"/>
            </a:endParaRPr>
          </a:p>
          <a:p>
            <a:pPr marL="0" indent="0">
              <a:buNone/>
            </a:pPr>
            <a:r>
              <a:rPr lang="et-EE"/>
              <a:t>Kajastada nt riiklike tippkeskuste, Õiglase Ülemineku Fondi teadusmeetme, </a:t>
            </a:r>
            <a:r>
              <a:rPr lang="et-EE" err="1"/>
              <a:t>Teaming</a:t>
            </a:r>
            <a:r>
              <a:rPr lang="et-EE"/>
              <a:t> tippkeskuste ja teiste ministeeriumite rahastusega seotud projektid (KIK, PRIA jne).</a:t>
            </a:r>
            <a:endParaRPr lang="et-EE">
              <a:cs typeface="Calibri"/>
            </a:endParaRPr>
          </a:p>
          <a:p>
            <a:pPr marL="0" indent="0">
              <a:buNone/>
            </a:pPr>
            <a:endParaRPr lang="et-EE">
              <a:cs typeface="Calibri"/>
            </a:endParaRPr>
          </a:p>
          <a:p>
            <a:pPr marL="0" indent="0">
              <a:buNone/>
            </a:pPr>
            <a:r>
              <a:rPr lang="et-EE"/>
              <a:t>Välja tuua teie ettepaneku esitamise järgselt saadud uurimisprojektid vms rahastus ja kirjeldada fookuste erinevust käesoleva projektiga võrreldes. </a:t>
            </a:r>
            <a:endParaRPr lang="et-EE">
              <a:cs typeface="Calibri"/>
            </a:endParaRPr>
          </a:p>
          <a:p>
            <a:pPr marL="0" indent="0">
              <a:buNone/>
            </a:pPr>
            <a:endParaRPr lang="et-EE" sz="3200">
              <a:cs typeface="Calibri"/>
            </a:endParaRPr>
          </a:p>
          <a:p>
            <a:pPr marL="0" indent="0">
              <a:buNone/>
            </a:pPr>
            <a:endParaRPr lang="et-EE" sz="3200">
              <a:cs typeface="Calibri"/>
            </a:endParaRPr>
          </a:p>
          <a:p>
            <a:pPr marL="0" indent="0">
              <a:buNone/>
            </a:pPr>
            <a:endParaRPr lang="et-EE" sz="3200">
              <a:highlight>
                <a:srgbClr val="FFFF00"/>
              </a:highlight>
              <a:cs typeface="Calibri"/>
            </a:endParaRPr>
          </a:p>
          <a:p>
            <a:endParaRPr lang="et-EE"/>
          </a:p>
        </p:txBody>
      </p:sp>
    </p:spTree>
    <p:extLst>
      <p:ext uri="{BB962C8B-B14F-4D97-AF65-F5344CB8AC3E}">
        <p14:creationId xmlns:p14="http://schemas.microsoft.com/office/powerpoint/2010/main" val="2937495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a:bodyPr>
          <a:lstStyle/>
          <a:p>
            <a:r>
              <a:rPr lang="et-EE"/>
              <a:t>Sakk: Tulemused ja mõju: inimressursi arendamine</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40717" y="2031101"/>
            <a:ext cx="11886943" cy="4607515"/>
          </a:xfrm>
        </p:spPr>
        <p:txBody>
          <a:bodyPr vert="horz" lIns="91440" tIns="45720" rIns="91440" bIns="45720" rtlCol="0" anchor="t">
            <a:normAutofit fontScale="85000" lnSpcReduction="20000"/>
          </a:bodyPr>
          <a:lstStyle/>
          <a:p>
            <a:pPr marL="0" indent="0">
              <a:buNone/>
            </a:pPr>
            <a:r>
              <a:rPr lang="et-EE" sz="3200"/>
              <a:t>Palun täiendage, kui võrreldes ettepaneku esitamise ajaga on midagi täiendavalt selgunud või täpsustunud. </a:t>
            </a:r>
          </a:p>
          <a:p>
            <a:pPr marL="0" indent="0">
              <a:buNone/>
            </a:pPr>
            <a:r>
              <a:rPr lang="et-EE" sz="3200"/>
              <a:t>Palun arvestage nt </a:t>
            </a:r>
            <a:r>
              <a:rPr lang="et-EE" sz="3200" b="1"/>
              <a:t>uute doktorant-nooremteadurite infot</a:t>
            </a:r>
            <a:r>
              <a:rPr lang="et-EE" sz="3200"/>
              <a:t> (kui see on selgunud) ja </a:t>
            </a:r>
            <a:r>
              <a:rPr lang="et-EE" sz="3200" b="1"/>
              <a:t>lisakompetentsi (</a:t>
            </a:r>
            <a:r>
              <a:rPr lang="et-EE" sz="3200" b="1" err="1"/>
              <a:t>välisekspertiisi</a:t>
            </a:r>
            <a:r>
              <a:rPr lang="et-EE" sz="3200" b="1"/>
              <a:t>) kaasamisest</a:t>
            </a:r>
            <a:r>
              <a:rPr lang="et-EE" sz="3200"/>
              <a:t> tulenevat infot (kui see on selgunud). Näiteks võis ekspertkomisjon soovida näha täpsemat uute doktorant-nooremteadurite kaasamise ja/või olemasolevate doktorantide ja kraadiõppurite kaasamise plaani, infot teadmiste siirdumise kohta kõrgharidusõppesse vms. </a:t>
            </a:r>
            <a:endParaRPr lang="et-EE" sz="3200">
              <a:cs typeface="Calibri"/>
            </a:endParaRPr>
          </a:p>
          <a:p>
            <a:pPr marL="0" indent="0">
              <a:buNone/>
            </a:pPr>
            <a:r>
              <a:rPr lang="et-EE" sz="3200" b="1"/>
              <a:t>Inimressursi arendamist ja siiret kõrgharidusõppesse soovitame vaadelda laiemalt </a:t>
            </a:r>
            <a:r>
              <a:rPr lang="et-EE" sz="3200"/>
              <a:t>kui ainult juhendamisena, siia alla kuuluvad ka nt teadmiste lõimimine konkreetsetesse õppeainetesse, temaatiliste seminaride korraldamine jms. Ehkki õppetööga seotud kulusid projekti toetusest katta ei saa, ei nõuagi tegevused ilmtingimata lisakulusid (nt uue õppekava vms arendamist). Oluline on läbi mõelda ja näidata, kuidas ja kuhu loodavaid teadmisi lõimitakse. </a:t>
            </a:r>
            <a:endParaRPr lang="et-EE" sz="3200">
              <a:cs typeface="Calibri"/>
            </a:endParaRPr>
          </a:p>
          <a:p>
            <a:endParaRPr lang="et-EE"/>
          </a:p>
        </p:txBody>
      </p:sp>
    </p:spTree>
    <p:extLst>
      <p:ext uri="{BB962C8B-B14F-4D97-AF65-F5344CB8AC3E}">
        <p14:creationId xmlns:p14="http://schemas.microsoft.com/office/powerpoint/2010/main" val="112619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072B-CD21-7C13-768D-20A41DDD7814}"/>
              </a:ext>
            </a:extLst>
          </p:cNvPr>
          <p:cNvSpPr>
            <a:spLocks noGrp="1"/>
          </p:cNvSpPr>
          <p:nvPr>
            <p:ph type="title"/>
          </p:nvPr>
        </p:nvSpPr>
        <p:spPr>
          <a:xfrm>
            <a:off x="863111" y="254000"/>
            <a:ext cx="8135815" cy="1768275"/>
          </a:xfrm>
        </p:spPr>
        <p:txBody>
          <a:bodyPr>
            <a:normAutofit fontScale="90000"/>
          </a:bodyPr>
          <a:lstStyle/>
          <a:p>
            <a:r>
              <a:rPr lang="en-US">
                <a:cs typeface="Calibri Light"/>
              </a:rPr>
              <a:t>Sakk: </a:t>
            </a:r>
            <a:r>
              <a:rPr lang="en-US" err="1">
                <a:cs typeface="Calibri Light"/>
              </a:rPr>
              <a:t>Tulemused</a:t>
            </a:r>
            <a:r>
              <a:rPr lang="en-US">
                <a:cs typeface="Calibri Light"/>
              </a:rPr>
              <a:t> ja </a:t>
            </a:r>
            <a:r>
              <a:rPr lang="en-US" err="1">
                <a:cs typeface="Calibri Light"/>
              </a:rPr>
              <a:t>mõju</a:t>
            </a:r>
            <a:r>
              <a:rPr lang="en-US">
                <a:cs typeface="Calibri Light"/>
              </a:rPr>
              <a:t> </a:t>
            </a:r>
            <a:br>
              <a:rPr lang="en-US">
                <a:cs typeface="Calibri Light"/>
              </a:rPr>
            </a:br>
            <a:r>
              <a:rPr lang="en-US">
                <a:cs typeface="Calibri Light"/>
              </a:rPr>
              <a:t>Panus </a:t>
            </a:r>
            <a:r>
              <a:rPr lang="en-US" err="1">
                <a:cs typeface="Calibri Light"/>
              </a:rPr>
              <a:t>horisontaalsetesse</a:t>
            </a:r>
            <a:r>
              <a:rPr lang="en-US">
                <a:cs typeface="Calibri Light"/>
              </a:rPr>
              <a:t> </a:t>
            </a:r>
            <a:r>
              <a:rPr lang="en-US" err="1">
                <a:cs typeface="Calibri Light"/>
              </a:rPr>
              <a:t>teemadesse</a:t>
            </a:r>
          </a:p>
          <a:p>
            <a:endParaRPr lang="en-US">
              <a:cs typeface="Calibri Light"/>
            </a:endParaRPr>
          </a:p>
        </p:txBody>
      </p:sp>
      <p:sp>
        <p:nvSpPr>
          <p:cNvPr id="3" name="Content Placeholder 2">
            <a:extLst>
              <a:ext uri="{FF2B5EF4-FFF2-40B4-BE49-F238E27FC236}">
                <a16:creationId xmlns:a16="http://schemas.microsoft.com/office/drawing/2014/main" id="{2272CFF6-A828-5C52-9ADF-81F219A5ADED}"/>
              </a:ext>
            </a:extLst>
          </p:cNvPr>
          <p:cNvSpPr>
            <a:spLocks noGrp="1"/>
          </p:cNvSpPr>
          <p:nvPr>
            <p:ph idx="1"/>
          </p:nvPr>
        </p:nvSpPr>
        <p:spPr/>
        <p:txBody>
          <a:bodyPr vert="horz" lIns="91440" tIns="45720" rIns="91440" bIns="45720" rtlCol="0" anchor="t">
            <a:normAutofit/>
          </a:bodyPr>
          <a:lstStyle/>
          <a:p>
            <a:pPr marL="0" indent="0">
              <a:buNone/>
            </a:pPr>
            <a:r>
              <a:rPr lang="en-US" err="1">
                <a:cs typeface="Calibri"/>
              </a:rPr>
              <a:t>Palun</a:t>
            </a:r>
            <a:r>
              <a:rPr lang="en-US">
                <a:cs typeface="Calibri"/>
              </a:rPr>
              <a:t> </a:t>
            </a:r>
            <a:r>
              <a:rPr lang="en-US" err="1">
                <a:cs typeface="Calibri"/>
              </a:rPr>
              <a:t>lähemalt</a:t>
            </a:r>
            <a:r>
              <a:rPr lang="en-US">
                <a:cs typeface="Calibri"/>
              </a:rPr>
              <a:t> </a:t>
            </a:r>
            <a:r>
              <a:rPr lang="en-US" err="1">
                <a:cs typeface="Calibri"/>
              </a:rPr>
              <a:t>kirjeldada</a:t>
            </a:r>
            <a:r>
              <a:rPr lang="en-US">
                <a:cs typeface="Calibri"/>
              </a:rPr>
              <a:t>, </a:t>
            </a:r>
            <a:r>
              <a:rPr lang="en-US" err="1">
                <a:cs typeface="Calibri"/>
              </a:rPr>
              <a:t>kui</a:t>
            </a:r>
            <a:r>
              <a:rPr lang="en-US">
                <a:cs typeface="Calibri"/>
              </a:rPr>
              <a:t> </a:t>
            </a:r>
            <a:r>
              <a:rPr lang="en-US" err="1">
                <a:cs typeface="Calibri"/>
              </a:rPr>
              <a:t>projektil</a:t>
            </a:r>
            <a:r>
              <a:rPr lang="en-US">
                <a:cs typeface="Calibri"/>
              </a:rPr>
              <a:t> on </a:t>
            </a:r>
            <a:r>
              <a:rPr lang="en-US" err="1">
                <a:cs typeface="Calibri"/>
              </a:rPr>
              <a:t>puutumus</a:t>
            </a:r>
            <a:r>
              <a:rPr lang="en-US">
                <a:cs typeface="Calibri"/>
              </a:rPr>
              <a:t> (</a:t>
            </a:r>
            <a:r>
              <a:rPr lang="en-US" err="1">
                <a:cs typeface="Calibri"/>
              </a:rPr>
              <a:t>ekspertkomisjoni</a:t>
            </a:r>
            <a:r>
              <a:rPr lang="en-US">
                <a:cs typeface="Calibri"/>
              </a:rPr>
              <a:t> </a:t>
            </a:r>
            <a:r>
              <a:rPr lang="en-US" err="1">
                <a:cs typeface="Calibri"/>
              </a:rPr>
              <a:t>tagasiside</a:t>
            </a:r>
            <a:r>
              <a:rPr lang="en-US">
                <a:cs typeface="Calibri"/>
              </a:rPr>
              <a:t>/</a:t>
            </a:r>
            <a:r>
              <a:rPr lang="en-US" err="1">
                <a:cs typeface="Calibri"/>
              </a:rPr>
              <a:t>tingimused</a:t>
            </a:r>
            <a:r>
              <a:rPr lang="en-US">
                <a:cs typeface="Calibri"/>
              </a:rPr>
              <a:t>): </a:t>
            </a:r>
            <a:r>
              <a:rPr lang="en-US" err="1">
                <a:cs typeface="Calibri"/>
              </a:rPr>
              <a:t>projekti</a:t>
            </a:r>
            <a:r>
              <a:rPr lang="en-US">
                <a:cs typeface="Calibri"/>
              </a:rPr>
              <a:t> </a:t>
            </a:r>
            <a:r>
              <a:rPr lang="en-US" err="1">
                <a:cs typeface="Calibri"/>
              </a:rPr>
              <a:t>kooskõla</a:t>
            </a:r>
            <a:r>
              <a:rPr lang="en-US">
                <a:cs typeface="Calibri"/>
              </a:rPr>
              <a:t> </a:t>
            </a:r>
            <a:r>
              <a:rPr lang="en-US" b="1" err="1">
                <a:cs typeface="Calibri"/>
              </a:rPr>
              <a:t>kliimaeesmärkide</a:t>
            </a:r>
            <a:r>
              <a:rPr lang="en-US" b="1">
                <a:cs typeface="Calibri"/>
              </a:rPr>
              <a:t> ja </a:t>
            </a:r>
            <a:r>
              <a:rPr lang="en-US" b="1" err="1">
                <a:cs typeface="Calibri"/>
              </a:rPr>
              <a:t>Euroopa</a:t>
            </a:r>
            <a:r>
              <a:rPr lang="en-US" b="1">
                <a:cs typeface="Calibri"/>
              </a:rPr>
              <a:t> </a:t>
            </a:r>
            <a:r>
              <a:rPr lang="en-US" b="1" err="1">
                <a:cs typeface="Calibri"/>
              </a:rPr>
              <a:t>Parlamendi</a:t>
            </a:r>
            <a:r>
              <a:rPr lang="en-US" b="1">
                <a:cs typeface="Calibri"/>
              </a:rPr>
              <a:t> ja </a:t>
            </a:r>
            <a:r>
              <a:rPr lang="en-US" b="1" err="1">
                <a:cs typeface="Calibri"/>
              </a:rPr>
              <a:t>nõukogu</a:t>
            </a:r>
            <a:r>
              <a:rPr lang="en-US" b="1">
                <a:cs typeface="Calibri"/>
              </a:rPr>
              <a:t> </a:t>
            </a:r>
            <a:r>
              <a:rPr lang="en-US" b="1" err="1">
                <a:cs typeface="Calibri"/>
              </a:rPr>
              <a:t>määruse</a:t>
            </a:r>
            <a:r>
              <a:rPr lang="en-US" b="1">
                <a:cs typeface="Calibri"/>
              </a:rPr>
              <a:t> (EL) 2021/1058 </a:t>
            </a:r>
            <a:r>
              <a:rPr lang="en-US" b="1" err="1">
                <a:cs typeface="Calibri"/>
              </a:rPr>
              <a:t>artiklis</a:t>
            </a:r>
            <a:r>
              <a:rPr lang="en-US" b="1">
                <a:cs typeface="Calibri"/>
              </a:rPr>
              <a:t> 7 </a:t>
            </a:r>
            <a:r>
              <a:rPr lang="en-US" b="1" err="1">
                <a:cs typeface="Calibri"/>
              </a:rPr>
              <a:t>esitatud</a:t>
            </a:r>
            <a:r>
              <a:rPr lang="en-US" b="1">
                <a:cs typeface="Calibri"/>
              </a:rPr>
              <a:t> </a:t>
            </a:r>
            <a:r>
              <a:rPr lang="en-US" b="1" err="1">
                <a:cs typeface="Calibri"/>
              </a:rPr>
              <a:t>tingimustega</a:t>
            </a:r>
            <a:r>
              <a:rPr lang="en-US">
                <a:cs typeface="Calibri"/>
              </a:rPr>
              <a:t> (</a:t>
            </a:r>
            <a:r>
              <a:rPr lang="en-US" err="1">
                <a:cs typeface="Calibri"/>
              </a:rPr>
              <a:t>maapõueressursid</a:t>
            </a:r>
            <a:r>
              <a:rPr lang="en-US">
                <a:cs typeface="Calibri"/>
              </a:rPr>
              <a:t>, </a:t>
            </a:r>
            <a:r>
              <a:rPr lang="en-US" err="1">
                <a:cs typeface="Calibri"/>
              </a:rPr>
              <a:t>energia</a:t>
            </a:r>
            <a:r>
              <a:rPr lang="en-US">
                <a:cs typeface="Calibri"/>
              </a:rPr>
              <a:t>, </a:t>
            </a:r>
            <a:r>
              <a:rPr lang="en-US" err="1">
                <a:cs typeface="Calibri"/>
              </a:rPr>
              <a:t>teisene</a:t>
            </a:r>
            <a:r>
              <a:rPr lang="en-US">
                <a:cs typeface="Calibri"/>
              </a:rPr>
              <a:t> </a:t>
            </a:r>
            <a:r>
              <a:rPr lang="en-US" err="1">
                <a:cs typeface="Calibri"/>
              </a:rPr>
              <a:t>toore</a:t>
            </a:r>
            <a:r>
              <a:rPr lang="en-US">
                <a:cs typeface="Calibri"/>
              </a:rPr>
              <a:t> ja </a:t>
            </a:r>
            <a:r>
              <a:rPr lang="en-US" err="1">
                <a:cs typeface="Calibri"/>
              </a:rPr>
              <a:t>jäätmed</a:t>
            </a:r>
            <a:r>
              <a:rPr lang="en-US">
                <a:cs typeface="Calibri"/>
              </a:rPr>
              <a:t>)</a:t>
            </a:r>
            <a:endParaRPr lang="en-US" b="1">
              <a:cs typeface="Calibri"/>
            </a:endParaRPr>
          </a:p>
          <a:p>
            <a:endParaRPr lang="en-US">
              <a:cs typeface="Calibri"/>
            </a:endParaRPr>
          </a:p>
        </p:txBody>
      </p:sp>
    </p:spTree>
    <p:extLst>
      <p:ext uri="{BB962C8B-B14F-4D97-AF65-F5344CB8AC3E}">
        <p14:creationId xmlns:p14="http://schemas.microsoft.com/office/powerpoint/2010/main" val="1978416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2B635A5B-B8EC-C913-034D-864124290B07}"/>
              </a:ext>
            </a:extLst>
          </p:cNvPr>
          <p:cNvSpPr>
            <a:spLocks noGrp="1"/>
          </p:cNvSpPr>
          <p:nvPr>
            <p:ph type="ctrTitle"/>
          </p:nvPr>
        </p:nvSpPr>
        <p:spPr/>
        <p:txBody>
          <a:bodyPr>
            <a:normAutofit/>
          </a:bodyPr>
          <a:lstStyle/>
          <a:p>
            <a:r>
              <a:rPr lang="et-EE" err="1"/>
              <a:t>ETISe</a:t>
            </a:r>
            <a:r>
              <a:rPr lang="et-EE"/>
              <a:t> vormi uued sakid-osad</a:t>
            </a:r>
          </a:p>
        </p:txBody>
      </p:sp>
    </p:spTree>
    <p:extLst>
      <p:ext uri="{BB962C8B-B14F-4D97-AF65-F5344CB8AC3E}">
        <p14:creationId xmlns:p14="http://schemas.microsoft.com/office/powerpoint/2010/main" val="2222347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lstStyle/>
          <a:p>
            <a:r>
              <a:rPr lang="et-EE"/>
              <a:t>Sakk: Tegevuskava ja eelarve</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220717" y="1923394"/>
            <a:ext cx="11133083" cy="4754808"/>
          </a:xfrm>
        </p:spPr>
        <p:txBody>
          <a:bodyPr vert="horz" lIns="91440" tIns="45720" rIns="91440" bIns="45720" rtlCol="0" anchor="t">
            <a:normAutofit/>
          </a:bodyPr>
          <a:lstStyle/>
          <a:p>
            <a:pPr marL="0" indent="0">
              <a:buNone/>
            </a:pPr>
            <a:r>
              <a:rPr lang="et-EE" b="1"/>
              <a:t>Palun kirjeldage detailsemalt uurimisprojekti tegevuskava (tööplaan, ajakava)</a:t>
            </a:r>
            <a:r>
              <a:rPr lang="et-EE">
                <a:solidFill>
                  <a:srgbClr val="000000"/>
                </a:solidFill>
              </a:rPr>
              <a:t>.</a:t>
            </a:r>
            <a:r>
              <a:rPr lang="et-EE"/>
              <a:t> </a:t>
            </a:r>
            <a:endParaRPr lang="et-EE">
              <a:cs typeface="Calibri"/>
            </a:endParaRPr>
          </a:p>
          <a:p>
            <a:pPr marL="0" indent="0">
              <a:buNone/>
            </a:pPr>
            <a:r>
              <a:rPr lang="et-EE"/>
              <a:t>Siinkohal tooge palun välja, millised on uurimisprojekti konkreetsed tegevused/tööpaketid, kuidas need jagunevad aastate lõikes</a:t>
            </a:r>
            <a:r>
              <a:rPr lang="et-EE">
                <a:solidFill>
                  <a:srgbClr val="000000"/>
                </a:solidFill>
              </a:rPr>
              <a:t>.</a:t>
            </a:r>
            <a:r>
              <a:rPr lang="et-EE">
                <a:solidFill>
                  <a:srgbClr val="FF0000"/>
                </a:solidFill>
              </a:rPr>
              <a:t> </a:t>
            </a:r>
            <a:endParaRPr lang="et-EE">
              <a:solidFill>
                <a:srgbClr val="FF0000"/>
              </a:solidFill>
              <a:cs typeface="Calibri"/>
            </a:endParaRPr>
          </a:p>
          <a:p>
            <a:pPr marL="0" indent="0">
              <a:buNone/>
            </a:pPr>
            <a:r>
              <a:rPr lang="et-EE" b="1"/>
              <a:t>Palun tooge eraldi välja tegevuste/tööpakettide ja eelarve jaotus juhul, kui projekti on kaasatud partner(id). </a:t>
            </a:r>
            <a:endParaRPr lang="et-EE" b="1">
              <a:cs typeface="Calibri"/>
            </a:endParaRPr>
          </a:p>
          <a:p>
            <a:pPr marL="0" indent="0">
              <a:buNone/>
            </a:pPr>
            <a:r>
              <a:rPr lang="et-EE"/>
              <a:t>Palun siinkohal lähtuda ka ekspertkomisjoni antud soovitustest või seatud tingimustest selles osas infot täpsustada (vt ka lõpphinnang). </a:t>
            </a:r>
          </a:p>
          <a:p>
            <a:pPr marL="0" indent="0">
              <a:buNone/>
            </a:pPr>
            <a:r>
              <a:rPr lang="et-EE"/>
              <a:t>Allpool olevas sektsioonis “Muu tegevuste ja eelarvega seotud teave” saab lisada ka nt Gantti tabeli. </a:t>
            </a:r>
            <a:endParaRPr lang="et-EE">
              <a:cs typeface="Calibri"/>
            </a:endParaRPr>
          </a:p>
        </p:txBody>
      </p:sp>
    </p:spTree>
    <p:extLst>
      <p:ext uri="{BB962C8B-B14F-4D97-AF65-F5344CB8AC3E}">
        <p14:creationId xmlns:p14="http://schemas.microsoft.com/office/powerpoint/2010/main" val="435489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lstStyle/>
          <a:p>
            <a:r>
              <a:rPr lang="et-EE"/>
              <a:t>Sakk: Tegevuskava: kommunikatsioonitegevused</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863112" y="2017834"/>
            <a:ext cx="10490688" cy="4660367"/>
          </a:xfrm>
        </p:spPr>
        <p:txBody>
          <a:bodyPr vert="horz" lIns="91440" tIns="45720" rIns="91440" bIns="45720" rtlCol="0" anchor="t">
            <a:normAutofit/>
          </a:bodyPr>
          <a:lstStyle/>
          <a:p>
            <a:pPr marL="0" indent="0">
              <a:buNone/>
            </a:pPr>
            <a:r>
              <a:rPr lang="et-EE" sz="3200"/>
              <a:t>Palun kirjeldada, kuidas planeeritakse uurimistööd ja selle tulemusi avalikkusele tutvustada, sh kuidas uurimisprojekti tulemusi on kavas siseriiklikult ja rahvusvaheliselt tutvustada ja levitada.</a:t>
            </a:r>
            <a:endParaRPr lang="en-US">
              <a:cs typeface="Calibri"/>
            </a:endParaRPr>
          </a:p>
          <a:p>
            <a:pPr marL="0" indent="0">
              <a:buNone/>
            </a:pPr>
            <a:r>
              <a:rPr lang="et-EE" sz="3200"/>
              <a:t>Palutakse eraldi välja tuua, milliseid kommunikatsioonitegevusi on kavandatud </a:t>
            </a:r>
          </a:p>
          <a:p>
            <a:pPr marL="457200" indent="-457200"/>
            <a:r>
              <a:rPr lang="et-EE" sz="3200" b="1"/>
              <a:t>teaduskogukonnale</a:t>
            </a:r>
            <a:r>
              <a:rPr lang="et-EE" sz="3200"/>
              <a:t> ja </a:t>
            </a:r>
          </a:p>
          <a:p>
            <a:pPr marL="457200" indent="-457200"/>
            <a:r>
              <a:rPr lang="et-EE" sz="3200" b="1"/>
              <a:t>laiemale üldsusele</a:t>
            </a:r>
            <a:r>
              <a:rPr lang="et-EE" sz="3200"/>
              <a:t> (sh meedia ja avalikkus). </a:t>
            </a:r>
            <a:endParaRPr lang="et-EE" sz="3200">
              <a:cs typeface="Calibri"/>
            </a:endParaRPr>
          </a:p>
          <a:p>
            <a:endParaRPr lang="et-EE"/>
          </a:p>
        </p:txBody>
      </p:sp>
    </p:spTree>
    <p:extLst>
      <p:ext uri="{BB962C8B-B14F-4D97-AF65-F5344CB8AC3E}">
        <p14:creationId xmlns:p14="http://schemas.microsoft.com/office/powerpoint/2010/main" val="3291323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lstStyle/>
          <a:p>
            <a:r>
              <a:rPr lang="et-EE"/>
              <a:t>Sakk: Tegevuskava: riskijuhtimise kava</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81303" y="1899746"/>
            <a:ext cx="11172497" cy="4778456"/>
          </a:xfrm>
        </p:spPr>
        <p:txBody>
          <a:bodyPr vert="horz" lIns="91440" tIns="45720" rIns="91440" bIns="45720" rtlCol="0" anchor="t">
            <a:normAutofit fontScale="92500" lnSpcReduction="20000"/>
          </a:bodyPr>
          <a:lstStyle/>
          <a:p>
            <a:pPr marL="0" indent="0">
              <a:buNone/>
            </a:pPr>
            <a:r>
              <a:rPr lang="et-EE" sz="3200"/>
              <a:t>P</a:t>
            </a:r>
            <a:r>
              <a:rPr lang="et-EE" sz="3000"/>
              <a:t>alun kirjeldada projekti elluviimisega seotud võimalikke riske, nende ennetamise või maandamise meetmeid ja varuplaani juhuks, kui risk peaks realiseeruma. </a:t>
            </a:r>
            <a:endParaRPr lang="et-EE" sz="3000">
              <a:cs typeface="Calibri"/>
            </a:endParaRPr>
          </a:p>
          <a:p>
            <a:pPr marL="0" indent="0">
              <a:buNone/>
            </a:pPr>
            <a:r>
              <a:rPr lang="et-EE" sz="3000"/>
              <a:t>Kindlat vormi selleks ei ole, kuid </a:t>
            </a:r>
            <a:r>
              <a:rPr lang="et-EE" sz="3000" b="1"/>
              <a:t>hea tava kohaselt sisaldab riskijuhtimise kava nelja komponenti: </a:t>
            </a:r>
            <a:endParaRPr lang="et-EE" sz="3000" b="1">
              <a:cs typeface="Calibri"/>
            </a:endParaRPr>
          </a:p>
          <a:p>
            <a:pPr marL="514350" indent="-514350"/>
            <a:r>
              <a:rPr lang="et-EE" sz="3000"/>
              <a:t>riski kirjeldust, </a:t>
            </a:r>
            <a:endParaRPr lang="et-EE" sz="3000">
              <a:cs typeface="Calibri"/>
            </a:endParaRPr>
          </a:p>
          <a:p>
            <a:pPr marL="514350" indent="-514350"/>
            <a:r>
              <a:rPr lang="et-EE" sz="3000"/>
              <a:t>riski esinemise tõenäosust, </a:t>
            </a:r>
            <a:endParaRPr lang="et-EE" sz="3000">
              <a:cs typeface="Calibri"/>
            </a:endParaRPr>
          </a:p>
          <a:p>
            <a:pPr marL="514350" indent="-514350"/>
            <a:r>
              <a:rPr lang="et-EE" sz="3000"/>
              <a:t>riski ennetamise või leevendamise meetmeid, </a:t>
            </a:r>
            <a:endParaRPr lang="et-EE" sz="3000">
              <a:cs typeface="Calibri"/>
            </a:endParaRPr>
          </a:p>
          <a:p>
            <a:pPr marL="514350" indent="-514350"/>
            <a:r>
              <a:rPr lang="et-EE" sz="3000"/>
              <a:t>varuplaani juhuks, kui risk peaks ikkagi realiseeruma. </a:t>
            </a:r>
            <a:endParaRPr lang="et-EE" sz="3000">
              <a:cs typeface="Calibri" panose="020F0502020204030204"/>
            </a:endParaRPr>
          </a:p>
          <a:p>
            <a:pPr marL="0" indent="0">
              <a:buNone/>
            </a:pPr>
            <a:endParaRPr lang="et-EE" sz="3000" b="1">
              <a:cs typeface="Calibri"/>
            </a:endParaRPr>
          </a:p>
          <a:p>
            <a:pPr marL="0" indent="0">
              <a:buNone/>
            </a:pPr>
            <a:r>
              <a:rPr lang="et-EE" sz="3000" b="1"/>
              <a:t>Riskijuhtimise kava lisada eraldi failina</a:t>
            </a:r>
            <a:r>
              <a:rPr lang="et-EE" sz="3000"/>
              <a:t> sektsiooni “Muu tegevuste ja eelarvega seotud teave” alla.</a:t>
            </a:r>
            <a:endParaRPr lang="et-EE" sz="3000">
              <a:cs typeface="Calibri"/>
            </a:endParaRPr>
          </a:p>
          <a:p>
            <a:endParaRPr lang="et-EE"/>
          </a:p>
        </p:txBody>
      </p:sp>
    </p:spTree>
    <p:extLst>
      <p:ext uri="{BB962C8B-B14F-4D97-AF65-F5344CB8AC3E}">
        <p14:creationId xmlns:p14="http://schemas.microsoft.com/office/powerpoint/2010/main" val="102401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1D0F5-CCF2-3405-105C-3FC9A3CC9044}"/>
              </a:ext>
            </a:extLst>
          </p:cNvPr>
          <p:cNvSpPr>
            <a:spLocks noGrp="1"/>
          </p:cNvSpPr>
          <p:nvPr>
            <p:ph type="ctrTitle"/>
          </p:nvPr>
        </p:nvSpPr>
        <p:spPr>
          <a:xfrm>
            <a:off x="1524000" y="2053696"/>
            <a:ext cx="9144000" cy="2387600"/>
          </a:xfrm>
        </p:spPr>
        <p:txBody>
          <a:bodyPr>
            <a:normAutofit fontScale="90000"/>
          </a:bodyPr>
          <a:lstStyle/>
          <a:p>
            <a:r>
              <a:rPr lang="en-US" b="1">
                <a:solidFill>
                  <a:srgbClr val="FF0000"/>
                </a:solidFill>
                <a:cs typeface="Calibri Light"/>
              </a:rPr>
              <a:t>Info </a:t>
            </a:r>
            <a:r>
              <a:rPr lang="en-US" b="1" err="1">
                <a:solidFill>
                  <a:srgbClr val="FF0000"/>
                </a:solidFill>
                <a:cs typeface="Calibri Light"/>
              </a:rPr>
              <a:t>võib</a:t>
            </a:r>
            <a:r>
              <a:rPr lang="en-US" b="1">
                <a:solidFill>
                  <a:srgbClr val="FF0000"/>
                </a:solidFill>
                <a:cs typeface="Calibri Light"/>
              </a:rPr>
              <a:t> olla </a:t>
            </a:r>
            <a:r>
              <a:rPr lang="en-US" b="1" err="1">
                <a:solidFill>
                  <a:srgbClr val="FF0000"/>
                </a:solidFill>
                <a:cs typeface="Calibri Light"/>
              </a:rPr>
              <a:t>muutuv</a:t>
            </a:r>
            <a:r>
              <a:rPr lang="en-US" b="1">
                <a:solidFill>
                  <a:srgbClr val="FF0000"/>
                </a:solidFill>
                <a:cs typeface="Calibri Light"/>
              </a:rPr>
              <a:t>! </a:t>
            </a:r>
            <a:r>
              <a:rPr lang="en-US" b="1" err="1">
                <a:solidFill>
                  <a:srgbClr val="FF0000"/>
                </a:solidFill>
                <a:cs typeface="Calibri Light"/>
              </a:rPr>
              <a:t>Muudatustest</a:t>
            </a:r>
            <a:r>
              <a:rPr lang="en-US" b="1">
                <a:solidFill>
                  <a:srgbClr val="FF0000"/>
                </a:solidFill>
                <a:cs typeface="Calibri Light"/>
              </a:rPr>
              <a:t> </a:t>
            </a:r>
            <a:r>
              <a:rPr lang="en-US" b="1" err="1">
                <a:solidFill>
                  <a:srgbClr val="FF0000"/>
                </a:solidFill>
                <a:cs typeface="Calibri Light"/>
              </a:rPr>
              <a:t>anname</a:t>
            </a:r>
            <a:r>
              <a:rPr lang="en-US" b="1">
                <a:solidFill>
                  <a:srgbClr val="FF0000"/>
                </a:solidFill>
                <a:cs typeface="Calibri Light"/>
              </a:rPr>
              <a:t> </a:t>
            </a:r>
            <a:r>
              <a:rPr lang="en-US" b="1" err="1">
                <a:solidFill>
                  <a:srgbClr val="FF0000"/>
                </a:solidFill>
                <a:cs typeface="Calibri Light"/>
              </a:rPr>
              <a:t>eraldi</a:t>
            </a:r>
            <a:r>
              <a:rPr lang="en-US" b="1">
                <a:solidFill>
                  <a:srgbClr val="FF0000"/>
                </a:solidFill>
                <a:cs typeface="Calibri Light"/>
              </a:rPr>
              <a:t> </a:t>
            </a:r>
            <a:r>
              <a:rPr lang="en-US" b="1" err="1">
                <a:solidFill>
                  <a:srgbClr val="FF0000"/>
                </a:solidFill>
                <a:cs typeface="Calibri Light"/>
              </a:rPr>
              <a:t>teada</a:t>
            </a:r>
            <a:r>
              <a:rPr lang="en-US" b="1">
                <a:solidFill>
                  <a:srgbClr val="FF0000"/>
                </a:solidFill>
                <a:cs typeface="Calibri Light"/>
              </a:rPr>
              <a:t>!</a:t>
            </a:r>
          </a:p>
        </p:txBody>
      </p:sp>
    </p:spTree>
    <p:extLst>
      <p:ext uri="{BB962C8B-B14F-4D97-AF65-F5344CB8AC3E}">
        <p14:creationId xmlns:p14="http://schemas.microsoft.com/office/powerpoint/2010/main" val="2633108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a:xfrm>
            <a:off x="291663" y="0"/>
            <a:ext cx="8707264" cy="1768275"/>
          </a:xfrm>
        </p:spPr>
        <p:txBody>
          <a:bodyPr>
            <a:normAutofit fontScale="90000"/>
          </a:bodyPr>
          <a:lstStyle/>
          <a:p>
            <a:br>
              <a:rPr lang="fi-FI"/>
            </a:br>
            <a:r>
              <a:rPr lang="fi-FI" err="1"/>
              <a:t>Sakk</a:t>
            </a:r>
            <a:r>
              <a:rPr lang="fi-FI"/>
              <a:t>: </a:t>
            </a:r>
            <a:r>
              <a:rPr lang="fi-FI" err="1"/>
              <a:t>Tulemused</a:t>
            </a:r>
            <a:r>
              <a:rPr lang="fi-FI"/>
              <a:t> ja </a:t>
            </a:r>
            <a:r>
              <a:rPr lang="fi-FI" err="1"/>
              <a:t>mõju</a:t>
            </a:r>
            <a:r>
              <a:rPr lang="fi-FI"/>
              <a:t> </a:t>
            </a:r>
            <a:br>
              <a:rPr lang="et-EE"/>
            </a:br>
            <a:r>
              <a:rPr lang="et-EE"/>
              <a:t>Uurimisprojekti t</a:t>
            </a:r>
            <a:r>
              <a:rPr lang="fi-FI" err="1"/>
              <a:t>ulemused</a:t>
            </a:r>
            <a:r>
              <a:rPr lang="fi-FI"/>
              <a:t> ja </a:t>
            </a:r>
            <a:r>
              <a:rPr lang="fi-FI" err="1"/>
              <a:t>mõju</a:t>
            </a:r>
            <a:r>
              <a:rPr lang="fi-FI"/>
              <a:t> </a:t>
            </a:r>
            <a:br>
              <a:rPr lang="et-EE"/>
            </a:br>
            <a:endParaRPr lang="et-EE"/>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26124" y="1852448"/>
            <a:ext cx="11227676" cy="4825753"/>
          </a:xfrm>
        </p:spPr>
        <p:txBody>
          <a:bodyPr vert="horz" lIns="91440" tIns="45720" rIns="91440" bIns="45720" rtlCol="0" anchor="t">
            <a:normAutofit/>
          </a:bodyPr>
          <a:lstStyle/>
          <a:p>
            <a:pPr marL="0" indent="0">
              <a:buNone/>
            </a:pPr>
            <a:r>
              <a:rPr lang="et-EE" sz="3200"/>
              <a:t>Vaadata info üle ja täiendada, lisaks küsitakse uut infot.</a:t>
            </a:r>
          </a:p>
          <a:p>
            <a:pPr marL="0" indent="0">
              <a:buNone/>
            </a:pPr>
            <a:r>
              <a:rPr lang="fi-FI" sz="3200" b="1" err="1"/>
              <a:t>Tervikuna</a:t>
            </a:r>
            <a:r>
              <a:rPr lang="fi-FI" sz="3200" b="1"/>
              <a:t> </a:t>
            </a:r>
            <a:r>
              <a:rPr lang="fi-FI" sz="3200" b="1" err="1"/>
              <a:t>rohkem</a:t>
            </a:r>
            <a:r>
              <a:rPr lang="fi-FI" sz="3200" b="1"/>
              <a:t> lahti </a:t>
            </a:r>
            <a:r>
              <a:rPr lang="fi-FI" sz="3200" b="1" err="1"/>
              <a:t>kirjutada</a:t>
            </a:r>
            <a:r>
              <a:rPr lang="fi-FI" sz="3200" b="1"/>
              <a:t> ja </a:t>
            </a:r>
            <a:r>
              <a:rPr lang="fi-FI" sz="3200" b="1" err="1"/>
              <a:t>täiendada</a:t>
            </a:r>
            <a:r>
              <a:rPr lang="fi-FI" sz="3200" b="1"/>
              <a:t>: </a:t>
            </a:r>
            <a:endParaRPr lang="et-EE" sz="3200" b="1">
              <a:cs typeface="Calibri"/>
            </a:endParaRPr>
          </a:p>
          <a:p>
            <a:pPr lvl="1"/>
            <a:r>
              <a:rPr lang="et-EE" sz="2800"/>
              <a:t>prognoosida uurimisprojekti (eeldatavate) tulemuste rakendamise majanduslikku potentsiaali; </a:t>
            </a:r>
            <a:endParaRPr lang="et-EE" sz="2800">
              <a:cs typeface="Calibri"/>
            </a:endParaRPr>
          </a:p>
          <a:p>
            <a:pPr lvl="1"/>
            <a:r>
              <a:rPr lang="et-EE" sz="2800"/>
              <a:t>anda hinnang tehnoloogilise valmiduse tasemele (TRL), kus teadustöö praegu on ja kuhu ta võiks projekti tulemusena jõuda;</a:t>
            </a:r>
            <a:endParaRPr lang="et-EE" sz="3200"/>
          </a:p>
          <a:p>
            <a:pPr lvl="1"/>
            <a:r>
              <a:rPr lang="et-EE" sz="2800"/>
              <a:t>lähemalt kirjeldada arendatava lahenduse ((potentsiaalse) rakenduse, toote või teenuse) kommertsialiseerimisega seotud aspekte;</a:t>
            </a:r>
            <a:endParaRPr lang="et-EE" sz="2800">
              <a:cs typeface="Calibri"/>
            </a:endParaRPr>
          </a:p>
          <a:p>
            <a:pPr lvl="1"/>
            <a:r>
              <a:rPr lang="et-EE" sz="2800"/>
              <a:t>anda esmane eelhinnangu uurimisprojekti tulemuste majanduslikule tasuvusele.</a:t>
            </a:r>
            <a:endParaRPr lang="et-EE" sz="2800">
              <a:cs typeface="Calibri" panose="020F0502020204030204"/>
            </a:endParaRPr>
          </a:p>
        </p:txBody>
      </p:sp>
    </p:spTree>
    <p:extLst>
      <p:ext uri="{BB962C8B-B14F-4D97-AF65-F5344CB8AC3E}">
        <p14:creationId xmlns:p14="http://schemas.microsoft.com/office/powerpoint/2010/main" val="337447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a:xfrm>
            <a:off x="291663" y="0"/>
            <a:ext cx="8707264" cy="1768275"/>
          </a:xfrm>
        </p:spPr>
        <p:txBody>
          <a:bodyPr>
            <a:normAutofit fontScale="90000"/>
          </a:bodyPr>
          <a:lstStyle/>
          <a:p>
            <a:br>
              <a:rPr lang="fi-FI"/>
            </a:br>
            <a:r>
              <a:rPr lang="fi-FI" err="1"/>
              <a:t>Sakk</a:t>
            </a:r>
            <a:r>
              <a:rPr lang="fi-FI"/>
              <a:t>: </a:t>
            </a:r>
            <a:r>
              <a:rPr lang="fi-FI" err="1"/>
              <a:t>Tulemused</a:t>
            </a:r>
            <a:r>
              <a:rPr lang="fi-FI"/>
              <a:t> ja </a:t>
            </a:r>
            <a:r>
              <a:rPr lang="fi-FI" err="1"/>
              <a:t>mõju</a:t>
            </a:r>
            <a:r>
              <a:rPr lang="fi-FI"/>
              <a:t> </a:t>
            </a:r>
            <a:br>
              <a:rPr lang="et-EE"/>
            </a:br>
            <a:r>
              <a:rPr lang="et-EE"/>
              <a:t>Uurimisprojekti t</a:t>
            </a:r>
            <a:r>
              <a:rPr lang="fi-FI" err="1"/>
              <a:t>ulemused</a:t>
            </a:r>
            <a:r>
              <a:rPr lang="fi-FI"/>
              <a:t> ja </a:t>
            </a:r>
            <a:r>
              <a:rPr lang="fi-FI" err="1"/>
              <a:t>mõju</a:t>
            </a:r>
            <a:r>
              <a:rPr lang="fi-FI"/>
              <a:t> </a:t>
            </a:r>
            <a:br>
              <a:rPr lang="et-EE"/>
            </a:br>
            <a:endParaRPr lang="et-EE"/>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26124" y="1852448"/>
            <a:ext cx="11227676" cy="4825753"/>
          </a:xfrm>
        </p:spPr>
        <p:txBody>
          <a:bodyPr vert="horz" lIns="91440" tIns="45720" rIns="91440" bIns="45720" rtlCol="0" anchor="t">
            <a:normAutofit fontScale="92500"/>
          </a:bodyPr>
          <a:lstStyle/>
          <a:p>
            <a:pPr marL="0" indent="0">
              <a:buNone/>
            </a:pPr>
            <a:r>
              <a:rPr lang="et-EE" sz="3200" b="1"/>
              <a:t>Projekti mõõdetavad tulemused (kvantitatiivsed või kvalitatiivsed)</a:t>
            </a:r>
            <a:endParaRPr lang="en-US" b="1">
              <a:cs typeface="Calibri"/>
            </a:endParaRPr>
          </a:p>
          <a:p>
            <a:pPr marL="0" indent="0">
              <a:buNone/>
            </a:pPr>
            <a:r>
              <a:rPr lang="et-EE" sz="3200"/>
              <a:t>Mille kohta hakatakse küsima aruannetes (meetme mõõdikud):</a:t>
            </a:r>
            <a:endParaRPr lang="et-EE"/>
          </a:p>
          <a:p>
            <a:pPr lvl="1"/>
            <a:r>
              <a:rPr lang="et-EE" sz="2800"/>
              <a:t>projekti tulemusel sündinud </a:t>
            </a:r>
            <a:r>
              <a:rPr lang="et-EE" sz="2800" b="1"/>
              <a:t>publikatsioonid</a:t>
            </a:r>
            <a:r>
              <a:rPr lang="et-EE" sz="2800"/>
              <a:t>; </a:t>
            </a:r>
            <a:endParaRPr lang="et-EE" sz="2800">
              <a:cs typeface="Calibri"/>
            </a:endParaRPr>
          </a:p>
          <a:p>
            <a:pPr lvl="1"/>
            <a:r>
              <a:rPr lang="et-EE" sz="2800" b="1"/>
              <a:t>ettevõtluskoostöö lepingud</a:t>
            </a:r>
            <a:r>
              <a:rPr lang="et-EE" sz="2800"/>
              <a:t>, </a:t>
            </a:r>
            <a:r>
              <a:rPr lang="et-EE" sz="2800">
                <a:effectLst/>
                <a:ea typeface="Times New Roman" panose="02020603050405020304" pitchFamily="18" charset="0"/>
                <a:cs typeface="Times New Roman"/>
              </a:rPr>
              <a:t>millel on seos uurimisprojektiga</a:t>
            </a:r>
            <a:r>
              <a:rPr lang="et-EE" sz="2800"/>
              <a:t>; </a:t>
            </a:r>
            <a:endParaRPr lang="et-EE" sz="2800">
              <a:cs typeface="Calibri"/>
            </a:endParaRPr>
          </a:p>
          <a:p>
            <a:pPr lvl="1"/>
            <a:r>
              <a:rPr lang="et-EE" sz="2800" b="1"/>
              <a:t>uute doktorant-nooremteadurite arv</a:t>
            </a:r>
            <a:r>
              <a:rPr lang="et-EE" sz="2800"/>
              <a:t> (uurimisprojekti jooksul immatrikuleeritud doktorant-nooremteadurid).</a:t>
            </a:r>
            <a:endParaRPr lang="et-EE" sz="2800">
              <a:cs typeface="Calibri"/>
            </a:endParaRPr>
          </a:p>
          <a:p>
            <a:pPr marL="0" indent="0">
              <a:buNone/>
            </a:pPr>
            <a:endParaRPr lang="et-EE" sz="2400"/>
          </a:p>
          <a:p>
            <a:pPr marL="0" indent="0">
              <a:buNone/>
            </a:pPr>
            <a:r>
              <a:rPr lang="et-EE" b="1"/>
              <a:t>NB! </a:t>
            </a:r>
            <a:r>
              <a:rPr lang="et-EE"/>
              <a:t>Publikatsioonides peab olema viide rahastajale/projektile (sõnastuse näidise saame ette anda).</a:t>
            </a:r>
            <a:endParaRPr lang="et-EE">
              <a:cs typeface="Calibri"/>
            </a:endParaRPr>
          </a:p>
          <a:p>
            <a:pPr marL="0" indent="0">
              <a:buNone/>
            </a:pPr>
            <a:r>
              <a:rPr lang="et-EE" b="1"/>
              <a:t>NB!</a:t>
            </a:r>
            <a:r>
              <a:rPr lang="et-EE"/>
              <a:t> Ettevõtluskoostöö lepingud – erineb sellest, mida arvestati vastutava täitja kvalifitseerumisel!</a:t>
            </a:r>
            <a:endParaRPr lang="et-EE">
              <a:cs typeface="Calibri"/>
            </a:endParaRPr>
          </a:p>
        </p:txBody>
      </p:sp>
    </p:spTree>
    <p:extLst>
      <p:ext uri="{BB962C8B-B14F-4D97-AF65-F5344CB8AC3E}">
        <p14:creationId xmlns:p14="http://schemas.microsoft.com/office/powerpoint/2010/main" val="23202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a:xfrm>
            <a:off x="291663" y="0"/>
            <a:ext cx="8707264" cy="1768275"/>
          </a:xfrm>
        </p:spPr>
        <p:txBody>
          <a:bodyPr>
            <a:normAutofit fontScale="90000"/>
          </a:bodyPr>
          <a:lstStyle/>
          <a:p>
            <a:br>
              <a:rPr lang="fi-FI"/>
            </a:br>
            <a:r>
              <a:rPr lang="fi-FI" err="1"/>
              <a:t>Sakk</a:t>
            </a:r>
            <a:r>
              <a:rPr lang="fi-FI"/>
              <a:t>: </a:t>
            </a:r>
            <a:r>
              <a:rPr lang="fi-FI" err="1"/>
              <a:t>Tulemused</a:t>
            </a:r>
            <a:r>
              <a:rPr lang="fi-FI"/>
              <a:t> ja </a:t>
            </a:r>
            <a:r>
              <a:rPr lang="fi-FI" err="1"/>
              <a:t>mõju</a:t>
            </a:r>
            <a:r>
              <a:rPr lang="fi-FI"/>
              <a:t> </a:t>
            </a:r>
            <a:br>
              <a:rPr lang="et-EE"/>
            </a:br>
            <a:r>
              <a:rPr lang="et-EE"/>
              <a:t>Uurimisprojekti t</a:t>
            </a:r>
            <a:r>
              <a:rPr lang="fi-FI" err="1"/>
              <a:t>ulemused</a:t>
            </a:r>
            <a:r>
              <a:rPr lang="fi-FI"/>
              <a:t> ja </a:t>
            </a:r>
            <a:r>
              <a:rPr lang="fi-FI" err="1"/>
              <a:t>mõju</a:t>
            </a:r>
            <a:r>
              <a:rPr lang="fi-FI"/>
              <a:t> </a:t>
            </a:r>
            <a:br>
              <a:rPr lang="et-EE"/>
            </a:br>
            <a:endParaRPr lang="et-EE"/>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26124" y="1852448"/>
            <a:ext cx="11227676" cy="4825753"/>
          </a:xfrm>
        </p:spPr>
        <p:txBody>
          <a:bodyPr vert="horz" lIns="91440" tIns="45720" rIns="91440" bIns="45720" rtlCol="0" anchor="t">
            <a:normAutofit fontScale="85000" lnSpcReduction="10000"/>
          </a:bodyPr>
          <a:lstStyle/>
          <a:p>
            <a:pPr marL="0" indent="0">
              <a:buNone/>
            </a:pPr>
            <a:r>
              <a:rPr lang="et-EE" sz="3200" b="1"/>
              <a:t>Meetme mõõdikutele võivad lisanduda muud asjakohased näitajad (kvantitatiivsed, kvalitatiivsed), näiteks:  </a:t>
            </a:r>
            <a:endParaRPr lang="et-EE" sz="3200" b="1">
              <a:cs typeface="Calibri"/>
            </a:endParaRPr>
          </a:p>
          <a:p>
            <a:r>
              <a:rPr lang="et-EE" sz="3200"/>
              <a:t>projektiga seotud eeldatav kaitstavate doktorikraadide või kraadiõppurite kaitstavate tööde arv;  </a:t>
            </a:r>
            <a:endParaRPr lang="et-EE" sz="3200">
              <a:cs typeface="Calibri"/>
            </a:endParaRPr>
          </a:p>
          <a:p>
            <a:r>
              <a:rPr lang="et-EE" sz="3200"/>
              <a:t>teadmussiirdedoktorantuuriga seotud tegevuste näitajad;  </a:t>
            </a:r>
            <a:endParaRPr lang="et-EE" sz="3200">
              <a:cs typeface="Calibri"/>
            </a:endParaRPr>
          </a:p>
          <a:p>
            <a:r>
              <a:rPr lang="et-EE" sz="3200"/>
              <a:t>projekti tulemusel saavutatav tehnoloogilise valmiduse tase (TRL);  </a:t>
            </a:r>
            <a:endParaRPr lang="et-EE" sz="3200">
              <a:cs typeface="Calibri"/>
            </a:endParaRPr>
          </a:p>
          <a:p>
            <a:r>
              <a:rPr lang="et-EE" sz="3200"/>
              <a:t>intellektuaalomandiga seotud näitajad (sh patenditaotlused, litsentsid jms);  </a:t>
            </a:r>
            <a:endParaRPr lang="et-EE" sz="3200">
              <a:cs typeface="Calibri"/>
            </a:endParaRPr>
          </a:p>
          <a:p>
            <a:r>
              <a:rPr lang="et-EE" sz="3200"/>
              <a:t>(uute) partnerlussuhetega ja/või koostöölepingutega seotud näitajad (erasektor, avalik sektor, muu partner);  </a:t>
            </a:r>
            <a:endParaRPr lang="et-EE" sz="3200">
              <a:cs typeface="Calibri"/>
            </a:endParaRPr>
          </a:p>
          <a:p>
            <a:r>
              <a:rPr lang="et-EE" sz="3200"/>
              <a:t>ettevõtetega koostöös publitseerimisega seotud näitajad vms. </a:t>
            </a:r>
            <a:endParaRPr lang="et-EE"/>
          </a:p>
          <a:p>
            <a:pPr marL="0" indent="0">
              <a:buNone/>
            </a:pPr>
            <a:r>
              <a:rPr lang="et-EE" sz="3200" b="1">
                <a:cs typeface="Calibri"/>
              </a:rPr>
              <a:t>Vähemalt üks teadmus- ja tehnoloogiasiirdega seotud mõõdik!</a:t>
            </a:r>
          </a:p>
        </p:txBody>
      </p:sp>
    </p:spTree>
    <p:extLst>
      <p:ext uri="{BB962C8B-B14F-4D97-AF65-F5344CB8AC3E}">
        <p14:creationId xmlns:p14="http://schemas.microsoft.com/office/powerpoint/2010/main" val="2193329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normAutofit/>
          </a:bodyPr>
          <a:lstStyle/>
          <a:p>
            <a:r>
              <a:rPr lang="et-EE"/>
              <a:t>Sakk: Teaduseetika, andmehaldus, intellektuaalomand</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69429" y="1868214"/>
            <a:ext cx="11938488" cy="4660214"/>
          </a:xfrm>
        </p:spPr>
        <p:txBody>
          <a:bodyPr vert="horz" lIns="91440" tIns="45720" rIns="91440" bIns="45720" rtlCol="0" anchor="t">
            <a:normAutofit/>
          </a:bodyPr>
          <a:lstStyle/>
          <a:p>
            <a:r>
              <a:rPr lang="et-EE" sz="3200" b="1"/>
              <a:t>Teaduseetika.</a:t>
            </a:r>
            <a:r>
              <a:rPr lang="et-EE" sz="3200"/>
              <a:t> Täita tuleb (jah/ei) kontrollnimekiri (nt uurimistoetuste taotluste praktika eeskujul).  „Jah“ vastuse korral vaja lähemalt kirjeldada vastavad e</a:t>
            </a:r>
            <a:r>
              <a:rPr lang="fi-FI" sz="3200" err="1"/>
              <a:t>etilis</a:t>
            </a:r>
            <a:r>
              <a:rPr lang="et-EE" sz="3200" err="1"/>
              <a:t>ed</a:t>
            </a:r>
            <a:r>
              <a:rPr lang="fi-FI" sz="3200"/>
              <a:t> </a:t>
            </a:r>
            <a:r>
              <a:rPr lang="fi-FI" sz="3200" err="1"/>
              <a:t>küsimus</a:t>
            </a:r>
            <a:r>
              <a:rPr lang="et-EE" sz="3200" err="1"/>
              <a:t>ed</a:t>
            </a:r>
            <a:r>
              <a:rPr lang="fi-FI" sz="3200"/>
              <a:t>, </a:t>
            </a:r>
            <a:r>
              <a:rPr lang="fi-FI" sz="3200" err="1"/>
              <a:t>riskid</a:t>
            </a:r>
            <a:r>
              <a:rPr lang="fi-FI" sz="3200"/>
              <a:t> ja </a:t>
            </a:r>
            <a:r>
              <a:rPr lang="fi-FI" sz="3200" err="1"/>
              <a:t>plaanitava</a:t>
            </a:r>
            <a:r>
              <a:rPr lang="et-EE" sz="3200"/>
              <a:t>d</a:t>
            </a:r>
            <a:r>
              <a:rPr lang="fi-FI" sz="3200"/>
              <a:t> </a:t>
            </a:r>
            <a:r>
              <a:rPr lang="fi-FI" sz="3200" err="1"/>
              <a:t>meetme</a:t>
            </a:r>
            <a:r>
              <a:rPr lang="et-EE" sz="3200" err="1"/>
              <a:t>d.</a:t>
            </a:r>
            <a:endParaRPr lang="et-EE" sz="3200">
              <a:cs typeface="Calibri" panose="020F0502020204030204"/>
            </a:endParaRPr>
          </a:p>
          <a:p>
            <a:r>
              <a:rPr lang="et-EE" sz="3200"/>
              <a:t>Kinnitada </a:t>
            </a:r>
            <a:r>
              <a:rPr lang="et-EE" sz="3200" b="1"/>
              <a:t>h</a:t>
            </a:r>
            <a:r>
              <a:rPr lang="fi-FI" sz="3200" b="1" err="1"/>
              <a:t>ea</a:t>
            </a:r>
            <a:r>
              <a:rPr lang="fi-FI" sz="3200" b="1"/>
              <a:t> </a:t>
            </a:r>
            <a:r>
              <a:rPr lang="fi-FI" sz="3200" b="1" err="1"/>
              <a:t>teadustava</a:t>
            </a:r>
            <a:r>
              <a:rPr lang="fi-FI" sz="3200"/>
              <a:t> </a:t>
            </a:r>
            <a:r>
              <a:rPr lang="fi-FI" sz="3200" err="1"/>
              <a:t>järgimi</a:t>
            </a:r>
            <a:r>
              <a:rPr lang="et-EE" sz="3200"/>
              <a:t>st.</a:t>
            </a:r>
            <a:r>
              <a:rPr lang="fi-FI" sz="3200"/>
              <a:t>  </a:t>
            </a:r>
            <a:r>
              <a:rPr lang="et-EE" sz="3200"/>
              <a:t> </a:t>
            </a:r>
            <a:endParaRPr lang="et-EE" sz="3200">
              <a:cs typeface="Calibri"/>
            </a:endParaRPr>
          </a:p>
          <a:p>
            <a:r>
              <a:rPr lang="et-EE" sz="3200"/>
              <a:t>Märkida, kas vaja </a:t>
            </a:r>
            <a:r>
              <a:rPr lang="et-EE" sz="3200" b="1"/>
              <a:t>eetikakomitee kooskõlastust.</a:t>
            </a:r>
            <a:endParaRPr lang="et-EE" sz="3200" b="1">
              <a:cs typeface="Calibri"/>
            </a:endParaRPr>
          </a:p>
          <a:p>
            <a:r>
              <a:rPr lang="et-EE" sz="3200">
                <a:cs typeface="Calibri"/>
              </a:rPr>
              <a:t>Vajadusel hindab taotlust selles osas eetikaekspert.</a:t>
            </a:r>
          </a:p>
          <a:p>
            <a:endParaRPr lang="et-EE" sz="3200">
              <a:cs typeface="Calibri"/>
            </a:endParaRPr>
          </a:p>
          <a:p>
            <a:pPr marL="0" indent="0">
              <a:buNone/>
            </a:pPr>
            <a:endParaRPr lang="et-EE">
              <a:cs typeface="Calibri" panose="020F0502020204030204"/>
            </a:endParaRPr>
          </a:p>
          <a:p>
            <a:endParaRPr lang="et-EE">
              <a:cs typeface="Calibri" panose="020F0502020204030204"/>
            </a:endParaRPr>
          </a:p>
        </p:txBody>
      </p:sp>
    </p:spTree>
    <p:extLst>
      <p:ext uri="{BB962C8B-B14F-4D97-AF65-F5344CB8AC3E}">
        <p14:creationId xmlns:p14="http://schemas.microsoft.com/office/powerpoint/2010/main" val="3166787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normAutofit/>
          </a:bodyPr>
          <a:lstStyle/>
          <a:p>
            <a:r>
              <a:rPr lang="et-EE"/>
              <a:t>Sakk: Teaduseetika, andmehaldus, intellektuaalomand</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169429" y="1868214"/>
            <a:ext cx="11938488" cy="4660214"/>
          </a:xfrm>
        </p:spPr>
        <p:txBody>
          <a:bodyPr vert="horz" lIns="91440" tIns="45720" rIns="91440" bIns="45720" rtlCol="0" anchor="t">
            <a:normAutofit/>
          </a:bodyPr>
          <a:lstStyle/>
          <a:p>
            <a:pPr marL="0" indent="0">
              <a:buNone/>
            </a:pPr>
            <a:r>
              <a:rPr lang="et-EE" sz="3200" b="1">
                <a:cs typeface="Calibri"/>
              </a:rPr>
              <a:t>Andmehaldus.</a:t>
            </a:r>
            <a:r>
              <a:rPr lang="et-EE" sz="3200">
                <a:cs typeface="Calibri"/>
              </a:rPr>
              <a:t> Palutakse anda ülevaade teadusandmete haldamisest (sh</a:t>
            </a:r>
            <a:r>
              <a:rPr lang="et-EE" sz="3200"/>
              <a:t> a</a:t>
            </a:r>
            <a:r>
              <a:rPr lang="fi-FI" sz="3200" err="1"/>
              <a:t>vatud</a:t>
            </a:r>
            <a:r>
              <a:rPr lang="fi-FI" sz="3200"/>
              <a:t> </a:t>
            </a:r>
            <a:r>
              <a:rPr lang="fi-FI" sz="3200" err="1"/>
              <a:t>teadus</a:t>
            </a:r>
            <a:r>
              <a:rPr lang="et-EE" sz="3200"/>
              <a:t>andmed, p</a:t>
            </a:r>
            <a:r>
              <a:rPr lang="fi-FI" sz="3200" err="1"/>
              <a:t>iiratud</a:t>
            </a:r>
            <a:r>
              <a:rPr lang="fi-FI" sz="3200"/>
              <a:t> </a:t>
            </a:r>
            <a:r>
              <a:rPr lang="fi-FI" sz="3200" err="1"/>
              <a:t>juurdepääsuga</a:t>
            </a:r>
            <a:r>
              <a:rPr lang="fi-FI" sz="3200"/>
              <a:t> </a:t>
            </a:r>
            <a:r>
              <a:rPr lang="fi-FI" sz="3200" err="1"/>
              <a:t>andmed</a:t>
            </a:r>
            <a:r>
              <a:rPr lang="fi-FI" sz="3200"/>
              <a:t>).</a:t>
            </a:r>
            <a:endParaRPr lang="et-EE" sz="3200">
              <a:cs typeface="Calibri"/>
            </a:endParaRPr>
          </a:p>
          <a:p>
            <a:endParaRPr lang="et-EE" sz="3200">
              <a:cs typeface="Calibri"/>
            </a:endParaRPr>
          </a:p>
          <a:p>
            <a:pPr marL="0" indent="0">
              <a:buNone/>
            </a:pPr>
            <a:r>
              <a:rPr lang="et-EE" sz="3200" b="1"/>
              <a:t>NB!</a:t>
            </a:r>
            <a:r>
              <a:rPr lang="et-EE" sz="3200"/>
              <a:t> A</a:t>
            </a:r>
            <a:r>
              <a:rPr lang="fi-FI" sz="3200" err="1"/>
              <a:t>ndmehalduse</a:t>
            </a:r>
            <a:r>
              <a:rPr lang="fi-FI" sz="3200"/>
              <a:t> osa on </a:t>
            </a:r>
            <a:r>
              <a:rPr lang="fi-FI" sz="3200" err="1"/>
              <a:t>ettevalmistus</a:t>
            </a:r>
            <a:r>
              <a:rPr lang="fi-FI" sz="3200"/>
              <a:t> </a:t>
            </a:r>
            <a:r>
              <a:rPr lang="fi-FI" sz="3200" err="1"/>
              <a:t>kavale</a:t>
            </a:r>
            <a:r>
              <a:rPr lang="fi-FI" sz="3200"/>
              <a:t>, mille </a:t>
            </a:r>
            <a:r>
              <a:rPr lang="fi-FI" sz="3200" err="1"/>
              <a:t>peab</a:t>
            </a:r>
            <a:r>
              <a:rPr lang="fi-FI" sz="3200"/>
              <a:t> </a:t>
            </a:r>
            <a:r>
              <a:rPr lang="fi-FI" sz="3200" err="1"/>
              <a:t>hiljem</a:t>
            </a:r>
            <a:r>
              <a:rPr lang="fi-FI" sz="3200"/>
              <a:t> </a:t>
            </a:r>
            <a:r>
              <a:rPr lang="fi-FI" sz="3200" err="1"/>
              <a:t>esitama</a:t>
            </a:r>
            <a:r>
              <a:rPr lang="et-EE" sz="3200"/>
              <a:t> (tavapärane ka teiste toetuste puhul).</a:t>
            </a:r>
            <a:endParaRPr lang="et-EE" sz="3200">
              <a:cs typeface="Calibri"/>
            </a:endParaRPr>
          </a:p>
          <a:p>
            <a:pPr marL="0" indent="0">
              <a:buNone/>
            </a:pPr>
            <a:endParaRPr lang="et-EE"/>
          </a:p>
        </p:txBody>
      </p:sp>
    </p:spTree>
    <p:extLst>
      <p:ext uri="{BB962C8B-B14F-4D97-AF65-F5344CB8AC3E}">
        <p14:creationId xmlns:p14="http://schemas.microsoft.com/office/powerpoint/2010/main" val="4217488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normAutofit/>
          </a:bodyPr>
          <a:lstStyle/>
          <a:p>
            <a:r>
              <a:rPr lang="et-EE"/>
              <a:t>Sakk: Teaduseetika, andmehaldus, intellektuaalomand</a:t>
            </a:r>
            <a:endParaRPr lang="et-EE">
              <a:cs typeface="Calibri Light"/>
            </a:endParaRP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863112" y="2017834"/>
            <a:ext cx="10490688" cy="4660367"/>
          </a:xfrm>
        </p:spPr>
        <p:txBody>
          <a:bodyPr vert="horz" lIns="91440" tIns="45720" rIns="91440" bIns="45720" rtlCol="0" anchor="t">
            <a:normAutofit fontScale="92500" lnSpcReduction="10000"/>
          </a:bodyPr>
          <a:lstStyle/>
          <a:p>
            <a:pPr marL="0" indent="0">
              <a:buNone/>
            </a:pPr>
            <a:r>
              <a:rPr lang="et-EE" sz="3200" b="1"/>
              <a:t>Intellektuaalomand</a:t>
            </a:r>
            <a:r>
              <a:rPr lang="et-EE" sz="3200"/>
              <a:t>. Kirjeldada, milline intellektuaalomand tekib, kas ja kuidas seda jagatakse (intellektuaalomandiga seonduv temaatika tuleks partnerite vahel kokku leppida koheselt projekti alguses, nt partnerluslepingus). </a:t>
            </a:r>
          </a:p>
          <a:p>
            <a:pPr marL="0" indent="0">
              <a:buNone/>
            </a:pPr>
            <a:r>
              <a:rPr lang="et-EE" sz="3200" i="1" dirty="0" err="1">
                <a:solidFill>
                  <a:srgbClr val="FF0000"/>
                </a:solidFill>
                <a:cs typeface="Calibri"/>
              </a:rPr>
              <a:t>TATi</a:t>
            </a:r>
            <a:r>
              <a:rPr lang="et-EE" sz="3200" i="1" dirty="0">
                <a:solidFill>
                  <a:srgbClr val="FF0000"/>
                </a:solidFill>
                <a:cs typeface="Calibri"/>
              </a:rPr>
              <a:t> eelnõust: uurimisprojekti tulemused on avalikult kättesaadavad kõigile huvilistele, intellektuaalomand kuulub asjakohasele teadlasele ja tema tööandjale </a:t>
            </a:r>
            <a:r>
              <a:rPr lang="et-EE" sz="3200" i="1">
                <a:solidFill>
                  <a:srgbClr val="FF0000"/>
                </a:solidFill>
                <a:cs typeface="Calibri"/>
              </a:rPr>
              <a:t>TA-asutusele. </a:t>
            </a:r>
          </a:p>
          <a:p>
            <a:pPr marL="0" indent="0">
              <a:buNone/>
            </a:pPr>
            <a:r>
              <a:rPr lang="et-EE" sz="3200" b="1"/>
              <a:t>Üldine põhimõte: </a:t>
            </a:r>
            <a:r>
              <a:rPr lang="et-EE" sz="3200"/>
              <a:t>projekti käigus loodav intellektuaalomand peab olema kõigile turuosalistele võrdsetel tingimustel kättesaadav ega tohi jääda ühe või piiratud ringi ettevõtete omandusse.  </a:t>
            </a:r>
            <a:endParaRPr lang="et-EE" sz="3200">
              <a:cs typeface="Calibri"/>
            </a:endParaRPr>
          </a:p>
          <a:p>
            <a:pPr marL="0" indent="0">
              <a:buNone/>
            </a:pPr>
            <a:r>
              <a:rPr lang="et-EE" sz="3200" i="1" dirty="0">
                <a:solidFill>
                  <a:srgbClr val="FF0000"/>
                </a:solidFill>
                <a:cs typeface="Calibri"/>
              </a:rPr>
              <a:t>Nõuded selles osas täpsustamisel</a:t>
            </a:r>
          </a:p>
          <a:p>
            <a:pPr marL="0" indent="0">
              <a:buNone/>
            </a:pPr>
            <a:endParaRPr lang="et-EE">
              <a:cs typeface="Calibri"/>
            </a:endParaRPr>
          </a:p>
          <a:p>
            <a:endParaRPr lang="et-EE">
              <a:cs typeface="Calibri"/>
            </a:endParaRPr>
          </a:p>
        </p:txBody>
      </p:sp>
    </p:spTree>
    <p:extLst>
      <p:ext uri="{BB962C8B-B14F-4D97-AF65-F5344CB8AC3E}">
        <p14:creationId xmlns:p14="http://schemas.microsoft.com/office/powerpoint/2010/main" val="744997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normAutofit/>
          </a:bodyPr>
          <a:lstStyle/>
          <a:p>
            <a:r>
              <a:rPr lang="et-EE"/>
              <a:t>Sakk: Lisainfo</a:t>
            </a:r>
            <a:endParaRPr lang="et-EE">
              <a:cs typeface="Calibri Light"/>
            </a:endParaRP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863112" y="2017834"/>
            <a:ext cx="10490688" cy="4660367"/>
          </a:xfrm>
        </p:spPr>
        <p:txBody>
          <a:bodyPr vert="horz" lIns="91440" tIns="45720" rIns="91440" bIns="45720" rtlCol="0" anchor="t">
            <a:normAutofit/>
          </a:bodyPr>
          <a:lstStyle/>
          <a:p>
            <a:pPr marL="0" indent="0">
              <a:buNone/>
            </a:pPr>
            <a:endParaRPr lang="et-EE" sz="3200"/>
          </a:p>
          <a:p>
            <a:pPr marL="0" indent="0">
              <a:buNone/>
            </a:pPr>
            <a:r>
              <a:rPr lang="et-EE" sz="3200"/>
              <a:t>Selgitada, kuidas olete arvestanud taotluse täiendamisel ekspertkomisjonilt saadud lõpphinnangus väljatooduga, antud soovituste ja seatud tingimustega.</a:t>
            </a:r>
            <a:endParaRPr lang="et-EE"/>
          </a:p>
          <a:p>
            <a:pPr marL="0" indent="0">
              <a:buNone/>
            </a:pPr>
            <a:endParaRPr lang="et-EE" sz="3200">
              <a:cs typeface="Calibri"/>
            </a:endParaRPr>
          </a:p>
          <a:p>
            <a:pPr marL="0" indent="0">
              <a:buNone/>
            </a:pPr>
            <a:r>
              <a:rPr lang="et-EE" sz="3200" b="1">
                <a:cs typeface="Calibri" panose="020F0502020204030204"/>
              </a:rPr>
              <a:t>Kui lisatud on partner(</a:t>
            </a:r>
            <a:r>
              <a:rPr lang="et-EE" sz="3200" b="1" err="1">
                <a:cs typeface="Calibri" panose="020F0502020204030204"/>
              </a:rPr>
              <a:t>eid</a:t>
            </a:r>
            <a:r>
              <a:rPr lang="et-EE" sz="3200" b="1">
                <a:cs typeface="Calibri" panose="020F0502020204030204"/>
              </a:rPr>
              <a:t>), keda ettepanekus ei olnud, lisada partneri(te) kinnituskiri.</a:t>
            </a:r>
          </a:p>
          <a:p>
            <a:pPr marL="0" indent="0">
              <a:buNone/>
            </a:pPr>
            <a:endParaRPr lang="et-EE" sz="3200">
              <a:cs typeface="Calibri" panose="020F0502020204030204"/>
            </a:endParaRPr>
          </a:p>
          <a:p>
            <a:pPr marL="0" indent="0">
              <a:buNone/>
            </a:pPr>
            <a:endParaRPr lang="et-EE">
              <a:cs typeface="Calibri" panose="020F0502020204030204"/>
            </a:endParaRPr>
          </a:p>
        </p:txBody>
      </p:sp>
    </p:spTree>
    <p:extLst>
      <p:ext uri="{BB962C8B-B14F-4D97-AF65-F5344CB8AC3E}">
        <p14:creationId xmlns:p14="http://schemas.microsoft.com/office/powerpoint/2010/main" val="17595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A568F1C-6631-7925-307A-B5A8D5822950}"/>
              </a:ext>
            </a:extLst>
          </p:cNvPr>
          <p:cNvSpPr>
            <a:spLocks noGrp="1"/>
          </p:cNvSpPr>
          <p:nvPr>
            <p:ph type="title"/>
          </p:nvPr>
        </p:nvSpPr>
        <p:spPr/>
        <p:txBody>
          <a:bodyPr/>
          <a:lstStyle/>
          <a:p>
            <a:r>
              <a:rPr lang="et-EE"/>
              <a:t>Ajakava </a:t>
            </a:r>
          </a:p>
        </p:txBody>
      </p:sp>
      <p:sp>
        <p:nvSpPr>
          <p:cNvPr id="3" name="Sisu kohatäide 2">
            <a:extLst>
              <a:ext uri="{FF2B5EF4-FFF2-40B4-BE49-F238E27FC236}">
                <a16:creationId xmlns:a16="http://schemas.microsoft.com/office/drawing/2014/main" id="{7089CA6D-C42D-38D3-D68E-BC03FB6F37CB}"/>
              </a:ext>
            </a:extLst>
          </p:cNvPr>
          <p:cNvSpPr>
            <a:spLocks noGrp="1"/>
          </p:cNvSpPr>
          <p:nvPr>
            <p:ph idx="1"/>
          </p:nvPr>
        </p:nvSpPr>
        <p:spPr>
          <a:xfrm>
            <a:off x="863112" y="2017835"/>
            <a:ext cx="10490688" cy="4521985"/>
          </a:xfrm>
        </p:spPr>
        <p:txBody>
          <a:bodyPr vert="horz" lIns="91440" tIns="45720" rIns="91440" bIns="45720" rtlCol="0" anchor="t">
            <a:normAutofit fontScale="92500"/>
          </a:bodyPr>
          <a:lstStyle/>
          <a:p>
            <a:pPr marL="0" indent="0">
              <a:buNone/>
            </a:pPr>
            <a:r>
              <a:rPr lang="et-EE" b="1">
                <a:solidFill>
                  <a:srgbClr val="000000"/>
                </a:solidFill>
                <a:latin typeface="Calibri"/>
                <a:cs typeface="Calibri"/>
              </a:rPr>
              <a:t>Teavitame täpsemalt ajakavast, orineteeruvalt võiks arvestada järgmisega:</a:t>
            </a:r>
          </a:p>
          <a:p>
            <a:r>
              <a:rPr lang="et-EE">
                <a:solidFill>
                  <a:srgbClr val="000000"/>
                </a:solidFill>
                <a:latin typeface="Calibri"/>
                <a:cs typeface="Calibri"/>
              </a:rPr>
              <a:t>Täistaotluse vorm </a:t>
            </a:r>
            <a:r>
              <a:rPr lang="et-EE" err="1">
                <a:solidFill>
                  <a:srgbClr val="000000"/>
                </a:solidFill>
                <a:latin typeface="Calibri"/>
                <a:cs typeface="Calibri"/>
              </a:rPr>
              <a:t>ETISe</a:t>
            </a:r>
            <a:r>
              <a:rPr lang="et-EE">
                <a:solidFill>
                  <a:srgbClr val="000000"/>
                </a:solidFill>
                <a:latin typeface="Calibri"/>
                <a:cs typeface="Calibri"/>
              </a:rPr>
              <a:t> töölauale tagasi täiendamiseks </a:t>
            </a:r>
            <a:r>
              <a:rPr lang="et-EE" b="1">
                <a:solidFill>
                  <a:srgbClr val="000000"/>
                </a:solidFill>
                <a:latin typeface="Calibri"/>
                <a:cs typeface="Calibri"/>
              </a:rPr>
              <a:t>nädalal 6.-10. mai</a:t>
            </a:r>
            <a:r>
              <a:rPr lang="en-US" b="1">
                <a:solidFill>
                  <a:srgbClr val="000000"/>
                </a:solidFill>
                <a:latin typeface="Calibri"/>
                <a:cs typeface="Calibri"/>
              </a:rPr>
              <a:t>​</a:t>
            </a:r>
            <a:r>
              <a:rPr lang="et-EE" b="1">
                <a:solidFill>
                  <a:srgbClr val="000000"/>
                </a:solidFill>
                <a:latin typeface="Calibri"/>
                <a:cs typeface="Calibri"/>
              </a:rPr>
              <a:t> 2024</a:t>
            </a:r>
            <a:endParaRPr lang="en-US" b="1">
              <a:solidFill>
                <a:srgbClr val="000000"/>
              </a:solidFill>
              <a:latin typeface="Calibri"/>
              <a:cs typeface="Calibri"/>
            </a:endParaRPr>
          </a:p>
          <a:p>
            <a:r>
              <a:rPr lang="et-EE">
                <a:latin typeface="Calibri"/>
                <a:cs typeface="Calibri"/>
              </a:rPr>
              <a:t>Esitamise tähtaeg (kuu aega) hiljemalt nädalal </a:t>
            </a:r>
            <a:r>
              <a:rPr lang="et-EE" b="1">
                <a:latin typeface="Calibri"/>
                <a:cs typeface="Calibri"/>
              </a:rPr>
              <a:t>3.-7. juuni 2024</a:t>
            </a:r>
          </a:p>
          <a:p>
            <a:r>
              <a:rPr lang="et-EE" b="1">
                <a:latin typeface="Calibri"/>
                <a:cs typeface="Calibri"/>
              </a:rPr>
              <a:t>Mida kiiremini laekuvad taotlused, seda kiiremini saame edasi liikuda!</a:t>
            </a:r>
          </a:p>
          <a:p>
            <a:r>
              <a:rPr lang="et-EE">
                <a:latin typeface="Calibri"/>
                <a:cs typeface="Calibri"/>
              </a:rPr>
              <a:t>Saame jooksvalt teha tehnilist kontrolli</a:t>
            </a:r>
          </a:p>
          <a:p>
            <a:r>
              <a:rPr lang="et-EE">
                <a:latin typeface="Calibri"/>
                <a:cs typeface="Calibri"/>
              </a:rPr>
              <a:t>Täistaotlused vaatab läbi ja kinnitab ekspertkomisjon, igal temaatilisel TA-programmil eraldi (</a:t>
            </a:r>
            <a:r>
              <a:rPr lang="et-EE" b="1">
                <a:latin typeface="Calibri"/>
                <a:cs typeface="Calibri"/>
              </a:rPr>
              <a:t>juuni 2024</a:t>
            </a:r>
            <a:r>
              <a:rPr lang="et-EE">
                <a:latin typeface="Calibri"/>
                <a:cs typeface="Calibri"/>
              </a:rPr>
              <a:t>) </a:t>
            </a:r>
            <a:endParaRPr lang="fi-FI">
              <a:latin typeface="Calibri"/>
              <a:cs typeface="Calibri"/>
            </a:endParaRPr>
          </a:p>
          <a:p>
            <a:r>
              <a:rPr lang="et-EE" sz="2800" b="0" i="0" u="none" strike="noStrike">
                <a:solidFill>
                  <a:srgbClr val="000000"/>
                </a:solidFill>
                <a:effectLst/>
                <a:latin typeface="Calibri"/>
                <a:cs typeface="Calibri"/>
              </a:rPr>
              <a:t>ETAG sõlmib rahastuslepingu (</a:t>
            </a:r>
            <a:r>
              <a:rPr lang="et-EE">
                <a:solidFill>
                  <a:srgbClr val="000000"/>
                </a:solidFill>
                <a:latin typeface="Calibri"/>
                <a:cs typeface="Calibri"/>
              </a:rPr>
              <a:t>andmehaldusplaan, eetikakomisjoni luba, koostööprojekti</a:t>
            </a:r>
            <a:r>
              <a:rPr lang="et-EE" sz="2800" b="0" i="0" u="none" strike="noStrike">
                <a:solidFill>
                  <a:srgbClr val="000000"/>
                </a:solidFill>
                <a:effectLst/>
                <a:latin typeface="Calibri"/>
                <a:cs typeface="Calibri"/>
              </a:rPr>
              <a:t> puhul</a:t>
            </a:r>
            <a:r>
              <a:rPr lang="et-EE">
                <a:solidFill>
                  <a:srgbClr val="000000"/>
                </a:solidFill>
                <a:latin typeface="Calibri"/>
                <a:cs typeface="Calibri"/>
              </a:rPr>
              <a:t> vajalik </a:t>
            </a:r>
            <a:r>
              <a:rPr lang="et-EE" sz="2800" b="0" i="0" u="none" strike="noStrike">
                <a:solidFill>
                  <a:srgbClr val="000000"/>
                </a:solidFill>
                <a:effectLst/>
                <a:latin typeface="Calibri"/>
                <a:cs typeface="Calibri"/>
              </a:rPr>
              <a:t>konsortsium/</a:t>
            </a:r>
            <a:r>
              <a:rPr lang="et-EE">
                <a:solidFill>
                  <a:srgbClr val="000000"/>
                </a:solidFill>
                <a:latin typeface="Calibri"/>
                <a:cs typeface="Calibri"/>
              </a:rPr>
              <a:t>koostööleping</a:t>
            </a:r>
            <a:r>
              <a:rPr lang="et-EE" sz="2800" b="0" i="0" u="none" strike="noStrike">
                <a:solidFill>
                  <a:srgbClr val="000000"/>
                </a:solidFill>
                <a:effectLst/>
                <a:latin typeface="Calibri"/>
                <a:cs typeface="Calibri"/>
              </a:rPr>
              <a:t> jms) – </a:t>
            </a:r>
            <a:r>
              <a:rPr lang="et-EE" sz="2800" b="1" i="0" u="none" strike="noStrike">
                <a:solidFill>
                  <a:srgbClr val="000000"/>
                </a:solidFill>
                <a:effectLst/>
                <a:latin typeface="Calibri"/>
                <a:cs typeface="Calibri"/>
              </a:rPr>
              <a:t>juuni 2024</a:t>
            </a:r>
            <a:endParaRPr lang="en-US" b="0" i="0">
              <a:solidFill>
                <a:srgbClr val="000000"/>
              </a:solidFill>
              <a:effectLst/>
              <a:latin typeface="Calibri"/>
              <a:cs typeface="Calibri"/>
            </a:endParaRPr>
          </a:p>
          <a:p>
            <a:pPr marL="0" indent="0">
              <a:buNone/>
            </a:pPr>
            <a:endParaRPr lang="et-EE" b="1"/>
          </a:p>
        </p:txBody>
      </p:sp>
    </p:spTree>
    <p:extLst>
      <p:ext uri="{BB962C8B-B14F-4D97-AF65-F5344CB8AC3E}">
        <p14:creationId xmlns:p14="http://schemas.microsoft.com/office/powerpoint/2010/main" val="1733429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6038-6928-D08B-9E53-0A08AD597D08}"/>
              </a:ext>
            </a:extLst>
          </p:cNvPr>
          <p:cNvSpPr>
            <a:spLocks noGrp="1"/>
          </p:cNvSpPr>
          <p:nvPr>
            <p:ph type="ctrTitle"/>
          </p:nvPr>
        </p:nvSpPr>
        <p:spPr/>
        <p:txBody>
          <a:bodyPr/>
          <a:lstStyle/>
          <a:p>
            <a:r>
              <a:rPr lang="en-US" err="1">
                <a:cs typeface="Calibri Light"/>
              </a:rPr>
              <a:t>Muudest</a:t>
            </a:r>
            <a:r>
              <a:rPr lang="en-US">
                <a:cs typeface="Calibri Light"/>
              </a:rPr>
              <a:t> </a:t>
            </a:r>
            <a:r>
              <a:rPr lang="en-US" err="1">
                <a:cs typeface="Calibri Light"/>
              </a:rPr>
              <a:t>teemadest</a:t>
            </a:r>
            <a:endParaRPr lang="en-US" err="1"/>
          </a:p>
        </p:txBody>
      </p:sp>
    </p:spTree>
    <p:extLst>
      <p:ext uri="{BB962C8B-B14F-4D97-AF65-F5344CB8AC3E}">
        <p14:creationId xmlns:p14="http://schemas.microsoft.com/office/powerpoint/2010/main" val="2157456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4862900-03E5-733F-E8C4-68624AF847B4}"/>
              </a:ext>
            </a:extLst>
          </p:cNvPr>
          <p:cNvSpPr>
            <a:spLocks noGrp="1"/>
          </p:cNvSpPr>
          <p:nvPr>
            <p:ph type="title"/>
          </p:nvPr>
        </p:nvSpPr>
        <p:spPr/>
        <p:txBody>
          <a:bodyPr>
            <a:normAutofit/>
          </a:bodyPr>
          <a:lstStyle/>
          <a:p>
            <a:r>
              <a:rPr lang="et-EE"/>
              <a:t>Aruandlus </a:t>
            </a:r>
          </a:p>
        </p:txBody>
      </p:sp>
      <p:sp>
        <p:nvSpPr>
          <p:cNvPr id="3" name="Sisu kohatäide 2">
            <a:extLst>
              <a:ext uri="{FF2B5EF4-FFF2-40B4-BE49-F238E27FC236}">
                <a16:creationId xmlns:a16="http://schemas.microsoft.com/office/drawing/2014/main" id="{ADB68ED7-6750-AEF8-156C-952AD7E2F360}"/>
              </a:ext>
            </a:extLst>
          </p:cNvPr>
          <p:cNvSpPr>
            <a:spLocks noGrp="1"/>
          </p:cNvSpPr>
          <p:nvPr>
            <p:ph idx="1"/>
          </p:nvPr>
        </p:nvSpPr>
        <p:spPr>
          <a:xfrm>
            <a:off x="863112" y="2017834"/>
            <a:ext cx="10490688" cy="4660367"/>
          </a:xfrm>
        </p:spPr>
        <p:txBody>
          <a:bodyPr vert="horz" lIns="91440" tIns="45720" rIns="91440" bIns="45720" rtlCol="0" anchor="t">
            <a:normAutofit/>
          </a:bodyPr>
          <a:lstStyle/>
          <a:p>
            <a:pPr marL="457200" indent="-457200"/>
            <a:r>
              <a:rPr lang="et-EE" sz="3200">
                <a:cs typeface="Calibri"/>
              </a:rPr>
              <a:t>Aruande formaat väljatöötamisel, ilmselt tuleb sarnane RESTA aruandlusega.</a:t>
            </a:r>
            <a:endParaRPr lang="en-US"/>
          </a:p>
          <a:p>
            <a:pPr marL="457200" indent="-457200"/>
            <a:r>
              <a:rPr lang="et-EE" sz="3200">
                <a:cs typeface="Calibri"/>
              </a:rPr>
              <a:t>Aruandlus toimub </a:t>
            </a:r>
            <a:r>
              <a:rPr lang="et-EE" sz="3200" err="1">
                <a:cs typeface="Calibri"/>
              </a:rPr>
              <a:t>ETISes</a:t>
            </a:r>
          </a:p>
          <a:p>
            <a:pPr marL="457200" indent="-457200"/>
            <a:r>
              <a:rPr lang="et-EE" sz="3200">
                <a:cs typeface="Calibri"/>
              </a:rPr>
              <a:t>Kord aastas kirjalik, arvestada tuleks (vahepeal toimuvate) aruandlusseminaride ja projektikülastustega, mida ekspertkomisjon soovib teha</a:t>
            </a:r>
          </a:p>
          <a:p>
            <a:pPr marL="457200" indent="-457200"/>
            <a:r>
              <a:rPr lang="et-EE" sz="3200">
                <a:cs typeface="Calibri"/>
              </a:rPr>
              <a:t>Lõpparuanne: aluseks lõppmakse tegemisel</a:t>
            </a:r>
          </a:p>
        </p:txBody>
      </p:sp>
    </p:spTree>
    <p:extLst>
      <p:ext uri="{BB962C8B-B14F-4D97-AF65-F5344CB8AC3E}">
        <p14:creationId xmlns:p14="http://schemas.microsoft.com/office/powerpoint/2010/main" val="3358662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err="1"/>
              <a:t>TemTA</a:t>
            </a:r>
            <a:r>
              <a:rPr lang="et-EE"/>
              <a:t> programmid ja taotlejad</a:t>
            </a:r>
            <a:endParaRPr lang="en-GB"/>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a:xfrm>
            <a:off x="137565" y="1966365"/>
            <a:ext cx="5882909" cy="4670918"/>
          </a:xfrm>
        </p:spPr>
        <p:txBody>
          <a:bodyPr vert="horz" lIns="91440" tIns="45720" rIns="91440" bIns="45720" rtlCol="0" anchor="t">
            <a:normAutofit/>
          </a:bodyPr>
          <a:lstStyle/>
          <a:p>
            <a:pPr marL="0" indent="0">
              <a:buNone/>
            </a:pPr>
            <a:r>
              <a:rPr lang="et-EE" b="1"/>
              <a:t>Programmid:</a:t>
            </a:r>
          </a:p>
          <a:p>
            <a:pPr lvl="1"/>
            <a:r>
              <a:rPr lang="et-EE" b="1"/>
              <a:t>Digilahendused igas eluvaldkonnas</a:t>
            </a:r>
            <a:endParaRPr lang="et-EE" b="1">
              <a:cs typeface="Calibri"/>
            </a:endParaRPr>
          </a:p>
          <a:p>
            <a:pPr lvl="1"/>
            <a:r>
              <a:rPr lang="et-EE" b="1"/>
              <a:t>Tervisetehnoloogiad ja -teenused</a:t>
            </a:r>
            <a:endParaRPr lang="et-EE" b="1">
              <a:cs typeface="Calibri"/>
            </a:endParaRPr>
          </a:p>
          <a:p>
            <a:pPr lvl="1"/>
            <a:r>
              <a:rPr lang="et-EE" b="1"/>
              <a:t>Kohalike ressursside </a:t>
            </a:r>
            <a:r>
              <a:rPr lang="et-EE" b="1" err="1"/>
              <a:t>väärindamine</a:t>
            </a:r>
            <a:r>
              <a:rPr lang="et-EE" b="1"/>
              <a:t>: toit</a:t>
            </a:r>
            <a:endParaRPr lang="et-EE" b="1">
              <a:cs typeface="Calibri"/>
            </a:endParaRPr>
          </a:p>
          <a:p>
            <a:pPr lvl="1"/>
            <a:r>
              <a:rPr lang="et-EE" b="1"/>
              <a:t>Kohalike ressursside </a:t>
            </a:r>
            <a:r>
              <a:rPr lang="et-EE" b="1" err="1"/>
              <a:t>väärindamine</a:t>
            </a:r>
            <a:r>
              <a:rPr lang="et-EE" b="1"/>
              <a:t>: puit</a:t>
            </a:r>
            <a:endParaRPr lang="et-EE" b="1">
              <a:cs typeface="Calibri"/>
            </a:endParaRPr>
          </a:p>
          <a:p>
            <a:pPr lvl="1"/>
            <a:r>
              <a:rPr lang="et-EE" b="1"/>
              <a:t>Kohalike ressursside </a:t>
            </a:r>
            <a:r>
              <a:rPr lang="et-EE" b="1" err="1"/>
              <a:t>väärindamine</a:t>
            </a:r>
            <a:r>
              <a:rPr lang="et-EE" b="1"/>
              <a:t>: maapõueressursid</a:t>
            </a:r>
            <a:endParaRPr lang="et-EE" b="1">
              <a:cs typeface="Calibri"/>
            </a:endParaRPr>
          </a:p>
          <a:p>
            <a:pPr lvl="1"/>
            <a:r>
              <a:rPr lang="et-EE" b="1"/>
              <a:t>Kohalike ressursside </a:t>
            </a:r>
            <a:r>
              <a:rPr lang="et-EE" b="1" err="1"/>
              <a:t>väärindamine</a:t>
            </a:r>
            <a:r>
              <a:rPr lang="et-EE" b="1"/>
              <a:t>: teisene toore ja jäätmed</a:t>
            </a:r>
            <a:endParaRPr lang="et-EE" b="1">
              <a:cs typeface="Calibri"/>
            </a:endParaRPr>
          </a:p>
          <a:p>
            <a:pPr lvl="1"/>
            <a:r>
              <a:rPr lang="et-EE" b="1"/>
              <a:t>Nutikad ja kestlikud energialahendused</a:t>
            </a:r>
            <a:endParaRPr lang="et-EE" b="1">
              <a:cs typeface="Calibri"/>
            </a:endParaRPr>
          </a:p>
          <a:p>
            <a:pPr marL="0" indent="0">
              <a:buNone/>
            </a:pPr>
            <a:endParaRPr lang="et-EE" b="1">
              <a:cs typeface="Calibri"/>
            </a:endParaRPr>
          </a:p>
          <a:p>
            <a:endParaRPr lang="en-GB" b="1">
              <a:solidFill>
                <a:srgbClr val="FF0000"/>
              </a:solidFill>
            </a:endParaRPr>
          </a:p>
        </p:txBody>
      </p:sp>
      <p:sp>
        <p:nvSpPr>
          <p:cNvPr id="3" name="Sisu kohatäide 2">
            <a:extLst>
              <a:ext uri="{FF2B5EF4-FFF2-40B4-BE49-F238E27FC236}">
                <a16:creationId xmlns:a16="http://schemas.microsoft.com/office/drawing/2014/main" id="{0DBB00B3-1B00-B981-680C-99A91B96AC17}"/>
              </a:ext>
            </a:extLst>
          </p:cNvPr>
          <p:cNvSpPr txBox="1">
            <a:spLocks/>
          </p:cNvSpPr>
          <p:nvPr/>
        </p:nvSpPr>
        <p:spPr>
          <a:xfrm>
            <a:off x="6829678" y="1966365"/>
            <a:ext cx="4750025" cy="442346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bg1"/>
              </a:buClr>
              <a:buFont typeface="Arial" panose="020B0604020202020204" pitchFamily="34" charset="0"/>
              <a:buChar char="•"/>
              <a:defRPr sz="2800" kern="1200">
                <a:solidFill>
                  <a:schemeClr val="bg2"/>
                </a:solidFill>
                <a:latin typeface="+mn-lt"/>
                <a:ea typeface="+mn-ea"/>
                <a:cs typeface="+mn-cs"/>
              </a:defRPr>
            </a:lvl1pPr>
            <a:lvl2pPr marL="685800" indent="-228600" algn="l" defTabSz="914400" rtl="0" eaLnBrk="1" latinLnBrk="0" hangingPunct="1">
              <a:lnSpc>
                <a:spcPct val="90000"/>
              </a:lnSpc>
              <a:spcBef>
                <a:spcPts val="500"/>
              </a:spcBef>
              <a:buClr>
                <a:schemeClr val="bg1"/>
              </a:buClr>
              <a:buFont typeface="Arial" panose="020B0604020202020204" pitchFamily="34" charset="0"/>
              <a:buChar char="•"/>
              <a:defRPr sz="2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Clr>
                <a:schemeClr val="bg1"/>
              </a:buClr>
              <a:buFont typeface="Arial" panose="020B0604020202020204" pitchFamily="34" charset="0"/>
              <a:buChar char="•"/>
              <a:defRPr sz="20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Clr>
                <a:schemeClr val="bg1"/>
              </a:buClr>
              <a:buFont typeface="Arial" panose="020B0604020202020204" pitchFamily="34" charset="0"/>
              <a:buChar char="•"/>
              <a:defRPr sz="18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Clr>
                <a:schemeClr val="bg1"/>
              </a:buClr>
              <a:buFont typeface="Arial" panose="020B06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t-EE" b="1"/>
              <a:t>Täistaotluse esitavad:</a:t>
            </a:r>
          </a:p>
          <a:p>
            <a:r>
              <a:rPr lang="et-EE"/>
              <a:t>Eesti Kunstiakadeemia </a:t>
            </a:r>
            <a:r>
              <a:rPr lang="fi-FI"/>
              <a:t>– </a:t>
            </a:r>
            <a:r>
              <a:rPr lang="et-EE"/>
              <a:t>1</a:t>
            </a:r>
          </a:p>
          <a:p>
            <a:r>
              <a:rPr lang="et-EE"/>
              <a:t>Eesti Maaülikool</a:t>
            </a:r>
            <a:r>
              <a:rPr lang="fi-FI"/>
              <a:t> – </a:t>
            </a:r>
            <a:r>
              <a:rPr lang="et-EE"/>
              <a:t>5</a:t>
            </a:r>
            <a:endParaRPr lang="fi-FI"/>
          </a:p>
          <a:p>
            <a:r>
              <a:rPr lang="et-EE"/>
              <a:t>KBFI</a:t>
            </a:r>
            <a:r>
              <a:rPr lang="fi-FI"/>
              <a:t> – </a:t>
            </a:r>
            <a:r>
              <a:rPr lang="et-EE"/>
              <a:t>4</a:t>
            </a:r>
            <a:endParaRPr lang="fi-FI"/>
          </a:p>
          <a:p>
            <a:r>
              <a:rPr lang="et-EE"/>
              <a:t>Maaelu Teadmuskeskus</a:t>
            </a:r>
            <a:r>
              <a:rPr lang="fi-FI"/>
              <a:t> – </a:t>
            </a:r>
            <a:r>
              <a:rPr lang="et-EE"/>
              <a:t>1</a:t>
            </a:r>
            <a:endParaRPr lang="fi-FI"/>
          </a:p>
          <a:p>
            <a:r>
              <a:rPr lang="et-EE"/>
              <a:t>Tallinna Tehnikaülikool</a:t>
            </a:r>
            <a:r>
              <a:rPr lang="fi-FI"/>
              <a:t> – </a:t>
            </a:r>
            <a:r>
              <a:rPr lang="et-EE"/>
              <a:t>20</a:t>
            </a:r>
          </a:p>
          <a:p>
            <a:r>
              <a:rPr lang="et-EE"/>
              <a:t>Tallinna Ülikool </a:t>
            </a:r>
            <a:r>
              <a:rPr lang="fi-FI"/>
              <a:t>– </a:t>
            </a:r>
            <a:r>
              <a:rPr lang="et-EE"/>
              <a:t>1</a:t>
            </a:r>
          </a:p>
          <a:p>
            <a:r>
              <a:rPr lang="et-EE"/>
              <a:t>Tartu Ülikool</a:t>
            </a:r>
            <a:r>
              <a:rPr lang="fi-FI"/>
              <a:t> – </a:t>
            </a:r>
            <a:r>
              <a:rPr lang="et-EE"/>
              <a:t>16</a:t>
            </a:r>
            <a:endParaRPr lang="fi-FI"/>
          </a:p>
          <a:p>
            <a:pPr marL="0" indent="0">
              <a:buFont typeface="Arial" panose="020B0604020202020204" pitchFamily="34" charset="0"/>
              <a:buNone/>
            </a:pPr>
            <a:endParaRPr lang="et-EE"/>
          </a:p>
        </p:txBody>
      </p:sp>
    </p:spTree>
    <p:extLst>
      <p:ext uri="{BB962C8B-B14F-4D97-AF65-F5344CB8AC3E}">
        <p14:creationId xmlns:p14="http://schemas.microsoft.com/office/powerpoint/2010/main" val="24709149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B6DF-B718-19D3-B7BB-2B261DBE06D0}"/>
              </a:ext>
            </a:extLst>
          </p:cNvPr>
          <p:cNvSpPr>
            <a:spLocks noGrp="1"/>
          </p:cNvSpPr>
          <p:nvPr>
            <p:ph type="title"/>
          </p:nvPr>
        </p:nvSpPr>
        <p:spPr/>
        <p:txBody>
          <a:bodyPr/>
          <a:lstStyle/>
          <a:p>
            <a:r>
              <a:rPr lang="et-EE">
                <a:cs typeface="Calibri Light"/>
              </a:rPr>
              <a:t>Maksete tegemine ühikuhinna alusel</a:t>
            </a:r>
            <a:endParaRPr lang="et-EE"/>
          </a:p>
        </p:txBody>
      </p:sp>
      <p:sp>
        <p:nvSpPr>
          <p:cNvPr id="3" name="Content Placeholder 2">
            <a:extLst>
              <a:ext uri="{FF2B5EF4-FFF2-40B4-BE49-F238E27FC236}">
                <a16:creationId xmlns:a16="http://schemas.microsoft.com/office/drawing/2014/main" id="{3E79B652-0CA6-27CA-DADA-BD083C46BCD4}"/>
              </a:ext>
            </a:extLst>
          </p:cNvPr>
          <p:cNvSpPr>
            <a:spLocks noGrp="1"/>
          </p:cNvSpPr>
          <p:nvPr>
            <p:ph idx="1"/>
          </p:nvPr>
        </p:nvSpPr>
        <p:spPr>
          <a:xfrm>
            <a:off x="863112" y="2017835"/>
            <a:ext cx="10490688" cy="4618747"/>
          </a:xfrm>
        </p:spPr>
        <p:txBody>
          <a:bodyPr vert="horz" lIns="91440" tIns="45720" rIns="91440" bIns="45720" rtlCol="0" anchor="t">
            <a:normAutofit fontScale="85000" lnSpcReduction="10000"/>
          </a:bodyPr>
          <a:lstStyle/>
          <a:p>
            <a:r>
              <a:rPr lang="et-EE" sz="3200" dirty="0">
                <a:cs typeface="Calibri"/>
              </a:rPr>
              <a:t>Oluliselt lihtsam: tehakse </a:t>
            </a:r>
            <a:r>
              <a:rPr lang="et-EE" sz="3200" b="1" dirty="0">
                <a:cs typeface="Calibri"/>
              </a:rPr>
              <a:t>kvartaalselt</a:t>
            </a:r>
            <a:r>
              <a:rPr lang="et-EE" sz="3200" dirty="0">
                <a:cs typeface="Calibri"/>
              </a:rPr>
              <a:t> kinnituse alusel, et töö on toimunud, kuludokumente jms esitama ei pea (kuigi audititeks peab valmis olema)</a:t>
            </a:r>
          </a:p>
          <a:p>
            <a:r>
              <a:rPr lang="et-EE" sz="3200" dirty="0">
                <a:cs typeface="Calibri"/>
              </a:rPr>
              <a:t>Kõik projektiga seotud isikud ei pea olema tööl esimesest päevast ja panustama kogu projekti jooksul (panustamise aeg võib olla erinev, see peab olema taotluses välja toodud), väljamakse tegemiseks </a:t>
            </a:r>
            <a:r>
              <a:rPr lang="et-EE" sz="3200" b="1" dirty="0">
                <a:cs typeface="Calibri"/>
              </a:rPr>
              <a:t>peab vähemalt osa</a:t>
            </a:r>
            <a:r>
              <a:rPr lang="et-EE" sz="3200" dirty="0">
                <a:cs typeface="Calibri"/>
              </a:rPr>
              <a:t> meeskonnast töötama</a:t>
            </a:r>
            <a:endParaRPr lang="et-EE" sz="3200" dirty="0">
              <a:ea typeface="Calibri"/>
              <a:cs typeface="Calibri"/>
            </a:endParaRPr>
          </a:p>
          <a:p>
            <a:r>
              <a:rPr lang="et-EE" sz="3200" dirty="0">
                <a:solidFill>
                  <a:srgbClr val="FF0000"/>
                </a:solidFill>
                <a:latin typeface="Calibri"/>
                <a:cs typeface="Calibri"/>
              </a:rPr>
              <a:t>Nõue, et kogu projekti kestel teatud minimaalne arv liikmeid peavad olema projektis tööl &gt; hetkel arutamisel erandi tegemise võimalus perioodile, mil toetuse andmise tingimused pole kinnitatud</a:t>
            </a:r>
          </a:p>
          <a:p>
            <a:r>
              <a:rPr lang="et-EE" sz="3200" dirty="0">
                <a:latin typeface="Calibri"/>
                <a:cs typeface="Arial"/>
              </a:rPr>
              <a:t>Kulusid võib juba teha, kui projekt on alanud (vt projekti alguskuupäeva, kulud saab tagasi küsida esimeste maksetega).</a:t>
            </a:r>
            <a:endParaRPr lang="en-US" sz="3200" dirty="0">
              <a:latin typeface="Calibri"/>
              <a:cs typeface="Arial"/>
            </a:endParaRPr>
          </a:p>
          <a:p>
            <a:pPr marL="0" indent="0">
              <a:buNone/>
            </a:pPr>
            <a:endParaRPr lang="en-US" sz="3200">
              <a:cs typeface="Calibri"/>
            </a:endParaRPr>
          </a:p>
        </p:txBody>
      </p:sp>
    </p:spTree>
    <p:extLst>
      <p:ext uri="{BB962C8B-B14F-4D97-AF65-F5344CB8AC3E}">
        <p14:creationId xmlns:p14="http://schemas.microsoft.com/office/powerpoint/2010/main" val="2402914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5">
            <a:extLst>
              <a:ext uri="{FF2B5EF4-FFF2-40B4-BE49-F238E27FC236}">
                <a16:creationId xmlns:a16="http://schemas.microsoft.com/office/drawing/2014/main" id="{AD0CA58C-06D5-4A95-BC08-B3BA4622D503}"/>
              </a:ext>
            </a:extLst>
          </p:cNvPr>
          <p:cNvSpPr>
            <a:spLocks noGrp="1"/>
          </p:cNvSpPr>
          <p:nvPr>
            <p:ph type="title"/>
          </p:nvPr>
        </p:nvSpPr>
        <p:spPr/>
        <p:txBody>
          <a:bodyPr/>
          <a:lstStyle/>
          <a:p>
            <a:r>
              <a:rPr lang="et-EE"/>
              <a:t>Kasulik teadmine taustaks</a:t>
            </a:r>
            <a:endParaRPr lang="en-GB"/>
          </a:p>
        </p:txBody>
      </p:sp>
      <p:sp>
        <p:nvSpPr>
          <p:cNvPr id="7" name="Sisu kohatäide 6">
            <a:extLst>
              <a:ext uri="{FF2B5EF4-FFF2-40B4-BE49-F238E27FC236}">
                <a16:creationId xmlns:a16="http://schemas.microsoft.com/office/drawing/2014/main" id="{76F1FCF6-7564-4D13-968D-4FDF96A2B172}"/>
              </a:ext>
            </a:extLst>
          </p:cNvPr>
          <p:cNvSpPr>
            <a:spLocks noGrp="1"/>
          </p:cNvSpPr>
          <p:nvPr>
            <p:ph idx="1"/>
          </p:nvPr>
        </p:nvSpPr>
        <p:spPr>
          <a:xfrm>
            <a:off x="129473" y="1893536"/>
            <a:ext cx="11224327" cy="4743747"/>
          </a:xfrm>
        </p:spPr>
        <p:txBody>
          <a:bodyPr vert="horz" lIns="91440" tIns="45720" rIns="91440" bIns="45720" rtlCol="0" anchor="t">
            <a:noAutofit/>
          </a:bodyPr>
          <a:lstStyle/>
          <a:p>
            <a:r>
              <a:rPr lang="fi-FI" sz="2400"/>
              <a:t>Perioodi 2021–2027 </a:t>
            </a:r>
            <a:r>
              <a:rPr lang="fi-FI" sz="2400" err="1"/>
              <a:t>Euroopa</a:t>
            </a:r>
            <a:r>
              <a:rPr lang="fi-FI" sz="2400"/>
              <a:t> </a:t>
            </a:r>
            <a:r>
              <a:rPr lang="fi-FI" sz="2400" err="1"/>
              <a:t>Liidu</a:t>
            </a:r>
            <a:r>
              <a:rPr lang="fi-FI" sz="2400"/>
              <a:t> </a:t>
            </a:r>
            <a:r>
              <a:rPr lang="fi-FI" sz="2400" err="1"/>
              <a:t>ühtekuuluvus</a:t>
            </a:r>
            <a:r>
              <a:rPr lang="fi-FI" sz="2400"/>
              <a:t>- ja </a:t>
            </a:r>
            <a:r>
              <a:rPr lang="fi-FI" sz="2400" err="1"/>
              <a:t>siseturvalisuspoliitika</a:t>
            </a:r>
            <a:r>
              <a:rPr lang="fi-FI" sz="2400"/>
              <a:t> </a:t>
            </a:r>
            <a:r>
              <a:rPr lang="fi-FI" sz="2400" err="1"/>
              <a:t>fondide</a:t>
            </a:r>
            <a:r>
              <a:rPr lang="fi-FI" sz="2400"/>
              <a:t> </a:t>
            </a:r>
            <a:r>
              <a:rPr lang="fi-FI" sz="2400" err="1"/>
              <a:t>rakendamise</a:t>
            </a:r>
            <a:r>
              <a:rPr lang="fi-FI" sz="2400"/>
              <a:t> </a:t>
            </a:r>
            <a:r>
              <a:rPr lang="fi-FI" sz="2400" err="1"/>
              <a:t>seadus</a:t>
            </a:r>
            <a:r>
              <a:rPr lang="et-EE" sz="2400"/>
              <a:t>, RT I, 30.06.2023, 56 [</a:t>
            </a:r>
            <a:r>
              <a:rPr lang="et-EE" sz="2400">
                <a:ea typeface="+mn-lt"/>
                <a:cs typeface="+mn-lt"/>
                <a:hlinkClick r:id="rId2"/>
              </a:rPr>
              <a:t>https://www.riigiteataja.ee/akt/130062023056</a:t>
            </a:r>
            <a:r>
              <a:rPr lang="et-EE" sz="2400"/>
              <a:t>]</a:t>
            </a:r>
            <a:endParaRPr lang="en-US">
              <a:cs typeface="Calibri" panose="020F0502020204030204"/>
            </a:endParaRPr>
          </a:p>
          <a:p>
            <a:r>
              <a:rPr lang="et-EE" sz="2400"/>
              <a:t>Perioodi 2021–2027 Euroopa Liidu ühtekuuluvus- ja </a:t>
            </a:r>
            <a:r>
              <a:rPr lang="et-EE" sz="2400" err="1"/>
              <a:t>siseturvalisuspoliitika</a:t>
            </a:r>
            <a:r>
              <a:rPr lang="et-EE" sz="2400"/>
              <a:t> fondide rakenduskavade vahendite andmise ja kasutamise üldised tingimused, RT I, 05.07.2023, 254 [</a:t>
            </a:r>
            <a:r>
              <a:rPr lang="et-EE" sz="2400">
                <a:ea typeface="+mn-lt"/>
                <a:cs typeface="+mn-lt"/>
                <a:hlinkClick r:id="rId3"/>
              </a:rPr>
              <a:t>https://www.riigiteataja.ee/akt/105072023254</a:t>
            </a:r>
            <a:r>
              <a:rPr lang="et-EE" sz="2400">
                <a:ea typeface="+mn-lt"/>
                <a:cs typeface="+mn-lt"/>
              </a:rPr>
              <a:t>] </a:t>
            </a:r>
          </a:p>
          <a:p>
            <a:r>
              <a:rPr lang="fi-FI" sz="2400"/>
              <a:t>Perioodi 2021–2027 </a:t>
            </a:r>
            <a:r>
              <a:rPr lang="fi-FI" sz="2400" err="1"/>
              <a:t>ühtekuuluvus</a:t>
            </a:r>
            <a:r>
              <a:rPr lang="fi-FI" sz="2400"/>
              <a:t>- ja </a:t>
            </a:r>
            <a:r>
              <a:rPr lang="fi-FI" sz="2400" err="1"/>
              <a:t>siseturvalisuspoliitika</a:t>
            </a:r>
            <a:r>
              <a:rPr lang="fi-FI" sz="2400"/>
              <a:t> </a:t>
            </a:r>
            <a:r>
              <a:rPr lang="fi-FI" sz="2400" err="1"/>
              <a:t>fondide</a:t>
            </a:r>
            <a:r>
              <a:rPr lang="fi-FI" sz="2400"/>
              <a:t> </a:t>
            </a:r>
            <a:r>
              <a:rPr lang="fi-FI" sz="2400" err="1"/>
              <a:t>vahendite</a:t>
            </a:r>
            <a:r>
              <a:rPr lang="fi-FI" sz="2400"/>
              <a:t> </a:t>
            </a:r>
            <a:r>
              <a:rPr lang="fi-FI" sz="2400" err="1"/>
              <a:t>andmisest</a:t>
            </a:r>
            <a:r>
              <a:rPr lang="fi-FI" sz="2400"/>
              <a:t> </a:t>
            </a:r>
            <a:r>
              <a:rPr lang="fi-FI" sz="2400" err="1"/>
              <a:t>avalikkuse</a:t>
            </a:r>
            <a:r>
              <a:rPr lang="fi-FI" sz="2400"/>
              <a:t> </a:t>
            </a:r>
            <a:r>
              <a:rPr lang="fi-FI" sz="2400" err="1"/>
              <a:t>teavitamine</a:t>
            </a:r>
            <a:r>
              <a:rPr lang="et-EE" sz="2400"/>
              <a:t>, RT I, 17.05.2022, 12 [</a:t>
            </a:r>
            <a:r>
              <a:rPr lang="et-EE" sz="2400">
                <a:ea typeface="+mn-lt"/>
                <a:cs typeface="+mn-lt"/>
                <a:hlinkClick r:id="rId4"/>
              </a:rPr>
              <a:t>https://www.riigiteataja.ee/akt/117052022012</a:t>
            </a:r>
            <a:r>
              <a:rPr lang="et-EE" sz="2400">
                <a:ea typeface="+mn-lt"/>
                <a:cs typeface="+mn-lt"/>
              </a:rPr>
              <a:t>]</a:t>
            </a:r>
          </a:p>
        </p:txBody>
      </p:sp>
    </p:spTree>
    <p:extLst>
      <p:ext uri="{BB962C8B-B14F-4D97-AF65-F5344CB8AC3E}">
        <p14:creationId xmlns:p14="http://schemas.microsoft.com/office/powerpoint/2010/main" val="9461761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2A60DBA6-009D-F0B4-6014-B70B4C77AC2A}"/>
              </a:ext>
            </a:extLst>
          </p:cNvPr>
          <p:cNvSpPr>
            <a:spLocks noGrp="1"/>
          </p:cNvSpPr>
          <p:nvPr>
            <p:ph type="title"/>
          </p:nvPr>
        </p:nvSpPr>
        <p:spPr/>
        <p:txBody>
          <a:bodyPr/>
          <a:lstStyle/>
          <a:p>
            <a:r>
              <a:rPr lang="et-EE"/>
              <a:t>Kontaktid</a:t>
            </a:r>
          </a:p>
        </p:txBody>
      </p:sp>
      <p:sp>
        <p:nvSpPr>
          <p:cNvPr id="3" name="Sisu kohatäide 2">
            <a:extLst>
              <a:ext uri="{FF2B5EF4-FFF2-40B4-BE49-F238E27FC236}">
                <a16:creationId xmlns:a16="http://schemas.microsoft.com/office/drawing/2014/main" id="{26D7A0C0-E949-197E-CD9D-197F942A24D6}"/>
              </a:ext>
            </a:extLst>
          </p:cNvPr>
          <p:cNvSpPr>
            <a:spLocks noGrp="1"/>
          </p:cNvSpPr>
          <p:nvPr>
            <p:ph idx="1"/>
          </p:nvPr>
        </p:nvSpPr>
        <p:spPr>
          <a:xfrm>
            <a:off x="863112" y="1613043"/>
            <a:ext cx="10490688" cy="4869950"/>
          </a:xfrm>
        </p:spPr>
        <p:txBody>
          <a:bodyPr>
            <a:normAutofit/>
          </a:bodyPr>
          <a:lstStyle/>
          <a:p>
            <a:r>
              <a:rPr lang="et-EE"/>
              <a:t>Digilahendused igas eluvaldkonnas – Hella Lood </a:t>
            </a:r>
            <a:r>
              <a:rPr lang="et-EE">
                <a:hlinkClick r:id="rId2"/>
              </a:rPr>
              <a:t>hella.lood@etag.ee</a:t>
            </a:r>
            <a:r>
              <a:rPr lang="et-EE"/>
              <a:t> </a:t>
            </a:r>
          </a:p>
          <a:p>
            <a:r>
              <a:rPr lang="et-EE"/>
              <a:t>Tervisetehnoloogiad ja -teenused – Assar Luha </a:t>
            </a:r>
            <a:r>
              <a:rPr lang="et-EE">
                <a:hlinkClick r:id="rId3"/>
              </a:rPr>
              <a:t>assar.luha@etag.ee</a:t>
            </a:r>
            <a:r>
              <a:rPr lang="et-EE"/>
              <a:t> </a:t>
            </a:r>
          </a:p>
          <a:p>
            <a:r>
              <a:rPr lang="et-EE"/>
              <a:t>Puiduressursside </a:t>
            </a:r>
            <a:r>
              <a:rPr lang="et-EE" err="1"/>
              <a:t>väärindamine</a:t>
            </a:r>
            <a:r>
              <a:rPr lang="et-EE"/>
              <a:t> – Mats Hansen </a:t>
            </a:r>
            <a:r>
              <a:rPr lang="et-EE">
                <a:hlinkClick r:id="rId4"/>
              </a:rPr>
              <a:t>mats.hansen@etag.ee</a:t>
            </a:r>
            <a:r>
              <a:rPr lang="et-EE"/>
              <a:t> </a:t>
            </a:r>
          </a:p>
          <a:p>
            <a:r>
              <a:rPr lang="et-EE"/>
              <a:t>Teisese toorme ja jäätmete </a:t>
            </a:r>
            <a:r>
              <a:rPr lang="et-EE" err="1"/>
              <a:t>väärindamine</a:t>
            </a:r>
            <a:r>
              <a:rPr lang="et-EE"/>
              <a:t> – Mats Hansen </a:t>
            </a:r>
            <a:r>
              <a:rPr lang="et-EE">
                <a:hlinkClick r:id="rId4"/>
              </a:rPr>
              <a:t>mats.hansen@etag.ee</a:t>
            </a:r>
            <a:r>
              <a:rPr lang="et-EE"/>
              <a:t> </a:t>
            </a:r>
          </a:p>
          <a:p>
            <a:r>
              <a:rPr lang="et-EE"/>
              <a:t>Maapõueressursside </a:t>
            </a:r>
            <a:r>
              <a:rPr lang="et-EE" err="1"/>
              <a:t>väärindamine</a:t>
            </a:r>
            <a:r>
              <a:rPr lang="et-EE"/>
              <a:t> – Indrek Kõre </a:t>
            </a:r>
            <a:r>
              <a:rPr lang="et-EE">
                <a:hlinkClick r:id="rId5"/>
              </a:rPr>
              <a:t>indrek.kore@etag.ee</a:t>
            </a:r>
            <a:r>
              <a:rPr lang="et-EE"/>
              <a:t> </a:t>
            </a:r>
          </a:p>
          <a:p>
            <a:r>
              <a:rPr lang="et-EE"/>
              <a:t>Toiduressursside </a:t>
            </a:r>
            <a:r>
              <a:rPr lang="et-EE" err="1"/>
              <a:t>väärindamine</a:t>
            </a:r>
            <a:r>
              <a:rPr lang="et-EE"/>
              <a:t> – Assar Luha </a:t>
            </a:r>
            <a:r>
              <a:rPr lang="et-EE">
                <a:hlinkClick r:id="rId3"/>
              </a:rPr>
              <a:t>assar.luha@etag.ee</a:t>
            </a:r>
            <a:endParaRPr lang="et-EE"/>
          </a:p>
          <a:p>
            <a:r>
              <a:rPr lang="et-EE"/>
              <a:t>Nutikad ja kestlikud energialahendused – </a:t>
            </a:r>
            <a:r>
              <a:rPr lang="fi-FI"/>
              <a:t>Hella Lood </a:t>
            </a:r>
            <a:r>
              <a:rPr lang="fi-FI">
                <a:hlinkClick r:id="rId2"/>
              </a:rPr>
              <a:t>hella.lood@etag.ee</a:t>
            </a:r>
            <a:r>
              <a:rPr lang="et-EE"/>
              <a:t> </a:t>
            </a:r>
          </a:p>
        </p:txBody>
      </p:sp>
    </p:spTree>
    <p:extLst>
      <p:ext uri="{BB962C8B-B14F-4D97-AF65-F5344CB8AC3E}">
        <p14:creationId xmlns:p14="http://schemas.microsoft.com/office/powerpoint/2010/main" val="137643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48BEB91-4548-973D-36A6-9D16829E737B}"/>
              </a:ext>
            </a:extLst>
          </p:cNvPr>
          <p:cNvSpPr>
            <a:spLocks noGrp="1"/>
          </p:cNvSpPr>
          <p:nvPr>
            <p:ph type="title"/>
          </p:nvPr>
        </p:nvSpPr>
        <p:spPr/>
        <p:txBody>
          <a:bodyPr/>
          <a:lstStyle/>
          <a:p>
            <a:r>
              <a:rPr lang="et-EE"/>
              <a:t>Õigusaktid</a:t>
            </a:r>
          </a:p>
        </p:txBody>
      </p:sp>
      <p:sp>
        <p:nvSpPr>
          <p:cNvPr id="3" name="Sisu kohatäide 2">
            <a:extLst>
              <a:ext uri="{FF2B5EF4-FFF2-40B4-BE49-F238E27FC236}">
                <a16:creationId xmlns:a16="http://schemas.microsoft.com/office/drawing/2014/main" id="{B7159733-5683-474E-16F0-71DF912F8F06}"/>
              </a:ext>
            </a:extLst>
          </p:cNvPr>
          <p:cNvSpPr>
            <a:spLocks noGrp="1"/>
          </p:cNvSpPr>
          <p:nvPr>
            <p:ph idx="1"/>
          </p:nvPr>
        </p:nvSpPr>
        <p:spPr>
          <a:xfrm>
            <a:off x="460708" y="2017835"/>
            <a:ext cx="10893092" cy="4598722"/>
          </a:xfrm>
        </p:spPr>
        <p:txBody>
          <a:bodyPr vert="horz" lIns="91440" tIns="45720" rIns="91440" bIns="45720" rtlCol="0" anchor="t">
            <a:normAutofit/>
          </a:bodyPr>
          <a:lstStyle/>
          <a:p>
            <a:pPr marL="0" indent="0">
              <a:buNone/>
            </a:pPr>
            <a:r>
              <a:rPr lang="et-EE">
                <a:cs typeface="Calibri" panose="020F0502020204030204"/>
              </a:rPr>
              <a:t>Konkursi tulemuste kinnitamine tegevuse „Temaatiliste teadus- ja arendustegevuse programmide rakendamine akadeemilise, era- ja avaliku sektori koosloome ja koostöö edendamiseks nutika spetsialiseerumise valdkondades“ elluviimiseks </a:t>
            </a:r>
            <a:r>
              <a:rPr lang="et-EE">
                <a:ea typeface="+mn-lt"/>
                <a:cs typeface="+mn-lt"/>
                <a:hlinkClick r:id="rId2"/>
              </a:rPr>
              <a:t>Avalik dokumendiregister (hm.ee)</a:t>
            </a:r>
            <a:endParaRPr lang="et-EE"/>
          </a:p>
          <a:p>
            <a:pPr marL="0" indent="0">
              <a:buNone/>
            </a:pPr>
            <a:endParaRPr lang="et-EE"/>
          </a:p>
          <a:p>
            <a:pPr marL="0" indent="0">
              <a:buNone/>
            </a:pPr>
            <a:r>
              <a:rPr lang="et-EE" err="1"/>
              <a:t>TemTA</a:t>
            </a:r>
            <a:r>
              <a:rPr lang="et-EE"/>
              <a:t> toetuse andmise tingimused (hetkel kinnitamata) </a:t>
            </a:r>
            <a:r>
              <a:rPr lang="et-EE">
                <a:hlinkClick r:id="rId3"/>
              </a:rPr>
              <a:t>Toetuse andmise tingimuste kehtestamine tegevuse "Temaatiliste teadus- ja arendustegevuse programmide rakendamise akadeemilise, era- ja avaliku sektori koosloome ja koostöö edendamiseks nutika spetsialiseerumise valdkondades" elluviimiseks – EIS (valitsus.ee)</a:t>
            </a:r>
            <a:endParaRPr lang="et-EE">
              <a:cs typeface="Calibri"/>
            </a:endParaRPr>
          </a:p>
        </p:txBody>
      </p:sp>
    </p:spTree>
    <p:extLst>
      <p:ext uri="{BB962C8B-B14F-4D97-AF65-F5344CB8AC3E}">
        <p14:creationId xmlns:p14="http://schemas.microsoft.com/office/powerpoint/2010/main" val="113338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F31B-58D5-0362-53A9-6544BB249943}"/>
              </a:ext>
            </a:extLst>
          </p:cNvPr>
          <p:cNvSpPr>
            <a:spLocks noGrp="1"/>
          </p:cNvSpPr>
          <p:nvPr>
            <p:ph type="title"/>
          </p:nvPr>
        </p:nvSpPr>
        <p:spPr/>
        <p:txBody>
          <a:bodyPr/>
          <a:lstStyle/>
          <a:p>
            <a:r>
              <a:rPr lang="en-US" err="1">
                <a:cs typeface="Calibri Light"/>
              </a:rPr>
              <a:t>Paljud</a:t>
            </a:r>
            <a:r>
              <a:rPr lang="en-US">
                <a:cs typeface="Calibri Light"/>
              </a:rPr>
              <a:t> </a:t>
            </a:r>
            <a:r>
              <a:rPr lang="en-US" err="1">
                <a:cs typeface="Calibri Light"/>
              </a:rPr>
              <a:t>teemad</a:t>
            </a:r>
            <a:r>
              <a:rPr lang="en-US">
                <a:cs typeface="Calibri Light"/>
              </a:rPr>
              <a:t> on juba </a:t>
            </a:r>
            <a:r>
              <a:rPr lang="en-US" err="1">
                <a:cs typeface="Calibri Light"/>
              </a:rPr>
              <a:t>tuttavad</a:t>
            </a:r>
            <a:r>
              <a:rPr lang="en-US">
                <a:cs typeface="Calibri Light"/>
              </a:rPr>
              <a:t> </a:t>
            </a:r>
            <a:r>
              <a:rPr lang="en-US" err="1">
                <a:cs typeface="Calibri Light"/>
              </a:rPr>
              <a:t>konkursi</a:t>
            </a:r>
            <a:r>
              <a:rPr lang="en-US">
                <a:cs typeface="Calibri Light"/>
              </a:rPr>
              <a:t> </a:t>
            </a:r>
            <a:r>
              <a:rPr lang="en-US" err="1">
                <a:cs typeface="Calibri Light"/>
              </a:rPr>
              <a:t>tingimustest</a:t>
            </a:r>
            <a:r>
              <a:rPr lang="en-US">
                <a:cs typeface="Calibri Light"/>
              </a:rPr>
              <a:t> ja </a:t>
            </a:r>
            <a:r>
              <a:rPr lang="en-US" err="1">
                <a:cs typeface="Calibri Light"/>
              </a:rPr>
              <a:t>korrast</a:t>
            </a:r>
          </a:p>
        </p:txBody>
      </p:sp>
      <p:sp>
        <p:nvSpPr>
          <p:cNvPr id="3" name="Content Placeholder 2">
            <a:extLst>
              <a:ext uri="{FF2B5EF4-FFF2-40B4-BE49-F238E27FC236}">
                <a16:creationId xmlns:a16="http://schemas.microsoft.com/office/drawing/2014/main" id="{21EEA186-A2C3-C354-71DA-14F675C2C0CD}"/>
              </a:ext>
            </a:extLst>
          </p:cNvPr>
          <p:cNvSpPr>
            <a:spLocks noGrp="1"/>
          </p:cNvSpPr>
          <p:nvPr>
            <p:ph idx="1"/>
          </p:nvPr>
        </p:nvSpPr>
        <p:spPr/>
        <p:txBody>
          <a:bodyPr vert="horz" lIns="91440" tIns="45720" rIns="91440" bIns="45720" rtlCol="0" anchor="t">
            <a:normAutofit fontScale="92500" lnSpcReduction="10000"/>
          </a:bodyPr>
          <a:lstStyle/>
          <a:p>
            <a:pPr marL="0" indent="0">
              <a:buNone/>
            </a:pPr>
            <a:r>
              <a:rPr lang="en-US" dirty="0" err="1">
                <a:cs typeface="Calibri"/>
              </a:rPr>
              <a:t>Näiteks</a:t>
            </a:r>
            <a:endParaRPr lang="en-US" dirty="0">
              <a:cs typeface="Calibri"/>
            </a:endParaRPr>
          </a:p>
          <a:p>
            <a:r>
              <a:rPr lang="en-US" dirty="0" err="1">
                <a:cs typeface="Calibri"/>
              </a:rPr>
              <a:t>nõuded</a:t>
            </a:r>
            <a:r>
              <a:rPr lang="en-US" dirty="0">
                <a:cs typeface="Calibri"/>
              </a:rPr>
              <a:t> </a:t>
            </a:r>
            <a:r>
              <a:rPr lang="en-US" dirty="0" err="1">
                <a:cs typeface="Calibri"/>
              </a:rPr>
              <a:t>vastutavale</a:t>
            </a:r>
            <a:r>
              <a:rPr lang="en-US" dirty="0">
                <a:cs typeface="Calibri"/>
              </a:rPr>
              <a:t> </a:t>
            </a:r>
            <a:r>
              <a:rPr lang="en-US" dirty="0" err="1">
                <a:cs typeface="Calibri"/>
              </a:rPr>
              <a:t>täitjale</a:t>
            </a:r>
            <a:r>
              <a:rPr lang="en-US" dirty="0">
                <a:cs typeface="Calibri"/>
              </a:rPr>
              <a:t>, </a:t>
            </a:r>
            <a:r>
              <a:rPr lang="en-US" dirty="0" err="1">
                <a:cs typeface="Calibri"/>
              </a:rPr>
              <a:t>põhitäitjatele</a:t>
            </a:r>
            <a:r>
              <a:rPr lang="en-US" dirty="0">
                <a:cs typeface="Calibri"/>
              </a:rPr>
              <a:t>, </a:t>
            </a:r>
            <a:r>
              <a:rPr lang="en-US" dirty="0" err="1">
                <a:cs typeface="Calibri"/>
              </a:rPr>
              <a:t>täitjatele</a:t>
            </a:r>
            <a:r>
              <a:rPr lang="en-US" dirty="0">
                <a:cs typeface="Calibri"/>
              </a:rPr>
              <a:t>;</a:t>
            </a:r>
          </a:p>
          <a:p>
            <a:r>
              <a:rPr lang="en-US" dirty="0" err="1">
                <a:cs typeface="Calibri"/>
              </a:rPr>
              <a:t>projektimeeskonna</a:t>
            </a:r>
            <a:r>
              <a:rPr lang="en-US" dirty="0">
                <a:cs typeface="Calibri"/>
              </a:rPr>
              <a:t> </a:t>
            </a:r>
            <a:r>
              <a:rPr lang="en-US" dirty="0" err="1">
                <a:cs typeface="Calibri"/>
              </a:rPr>
              <a:t>liikmete</a:t>
            </a:r>
            <a:r>
              <a:rPr lang="en-US" dirty="0">
                <a:cs typeface="Calibri"/>
              </a:rPr>
              <a:t> </a:t>
            </a:r>
            <a:r>
              <a:rPr lang="en-US" dirty="0" err="1">
                <a:cs typeface="Calibri"/>
              </a:rPr>
              <a:t>arvu</a:t>
            </a:r>
            <a:r>
              <a:rPr lang="en-US" dirty="0">
                <a:cs typeface="Calibri"/>
              </a:rPr>
              <a:t> </a:t>
            </a:r>
            <a:r>
              <a:rPr lang="en-US" dirty="0" err="1">
                <a:cs typeface="Calibri"/>
              </a:rPr>
              <a:t>nõuded</a:t>
            </a:r>
            <a:r>
              <a:rPr lang="en-US" dirty="0">
                <a:cs typeface="Calibri"/>
              </a:rPr>
              <a:t> (</a:t>
            </a:r>
            <a:r>
              <a:rPr lang="en-US" dirty="0" err="1">
                <a:cs typeface="Calibri"/>
              </a:rPr>
              <a:t>nn</a:t>
            </a:r>
            <a:r>
              <a:rPr lang="en-US" dirty="0">
                <a:cs typeface="Calibri"/>
              </a:rPr>
              <a:t> suur ja </a:t>
            </a:r>
            <a:r>
              <a:rPr lang="en-US" dirty="0" err="1">
                <a:cs typeface="Calibri"/>
              </a:rPr>
              <a:t>väike</a:t>
            </a:r>
            <a:r>
              <a:rPr lang="en-US" dirty="0">
                <a:cs typeface="Calibri"/>
              </a:rPr>
              <a:t> </a:t>
            </a:r>
            <a:r>
              <a:rPr lang="en-US" dirty="0" err="1">
                <a:cs typeface="Calibri"/>
              </a:rPr>
              <a:t>projekt</a:t>
            </a:r>
            <a:r>
              <a:rPr lang="en-US" dirty="0">
                <a:cs typeface="Calibri"/>
              </a:rPr>
              <a:t>);</a:t>
            </a:r>
          </a:p>
          <a:p>
            <a:r>
              <a:rPr lang="en-US" dirty="0" err="1">
                <a:cs typeface="Calibri"/>
              </a:rPr>
              <a:t>uute</a:t>
            </a:r>
            <a:r>
              <a:rPr lang="en-US" dirty="0">
                <a:cs typeface="Calibri"/>
              </a:rPr>
              <a:t> </a:t>
            </a:r>
            <a:r>
              <a:rPr lang="en-US" dirty="0" err="1">
                <a:cs typeface="Calibri"/>
              </a:rPr>
              <a:t>doktorant-nooremteadurite</a:t>
            </a:r>
            <a:r>
              <a:rPr lang="en-US" dirty="0">
                <a:cs typeface="Calibri"/>
              </a:rPr>
              <a:t> </a:t>
            </a:r>
            <a:r>
              <a:rPr lang="en-US" dirty="0" err="1">
                <a:cs typeface="Calibri"/>
              </a:rPr>
              <a:t>kaasamisega</a:t>
            </a:r>
            <a:r>
              <a:rPr lang="en-US" dirty="0">
                <a:cs typeface="Calibri"/>
              </a:rPr>
              <a:t> </a:t>
            </a:r>
            <a:r>
              <a:rPr lang="en-US" dirty="0" err="1">
                <a:cs typeface="Calibri"/>
              </a:rPr>
              <a:t>seotud</a:t>
            </a:r>
            <a:r>
              <a:rPr lang="en-US" dirty="0">
                <a:cs typeface="Calibri"/>
              </a:rPr>
              <a:t> </a:t>
            </a:r>
            <a:r>
              <a:rPr lang="en-US" dirty="0" err="1">
                <a:cs typeface="Calibri"/>
              </a:rPr>
              <a:t>nõuded</a:t>
            </a:r>
            <a:r>
              <a:rPr lang="en-US" dirty="0">
                <a:cs typeface="Calibri"/>
              </a:rPr>
              <a:t>;</a:t>
            </a:r>
          </a:p>
          <a:p>
            <a:r>
              <a:rPr lang="en-US" dirty="0" err="1">
                <a:cs typeface="Calibri"/>
              </a:rPr>
              <a:t>abikõlblikud</a:t>
            </a:r>
            <a:r>
              <a:rPr lang="en-US" dirty="0">
                <a:cs typeface="Calibri"/>
              </a:rPr>
              <a:t> </a:t>
            </a:r>
            <a:r>
              <a:rPr lang="en-US" dirty="0" err="1">
                <a:cs typeface="Calibri"/>
              </a:rPr>
              <a:t>kulud</a:t>
            </a:r>
            <a:r>
              <a:rPr lang="en-US" dirty="0">
                <a:cs typeface="Calibri"/>
              </a:rPr>
              <a:t> (</a:t>
            </a:r>
            <a:r>
              <a:rPr lang="en-US" dirty="0" err="1">
                <a:cs typeface="Calibri"/>
              </a:rPr>
              <a:t>mida</a:t>
            </a:r>
            <a:r>
              <a:rPr lang="en-US" dirty="0">
                <a:cs typeface="Calibri"/>
              </a:rPr>
              <a:t> </a:t>
            </a:r>
            <a:r>
              <a:rPr lang="en-US" dirty="0" err="1">
                <a:cs typeface="Calibri"/>
              </a:rPr>
              <a:t>sisaldab</a:t>
            </a:r>
            <a:r>
              <a:rPr lang="en-US" dirty="0">
                <a:cs typeface="Calibri"/>
              </a:rPr>
              <a:t> </a:t>
            </a:r>
            <a:r>
              <a:rPr lang="en-US" dirty="0" err="1">
                <a:cs typeface="Calibri"/>
              </a:rPr>
              <a:t>ühikuhind</a:t>
            </a:r>
            <a:r>
              <a:rPr lang="en-US" dirty="0">
                <a:cs typeface="Calibri"/>
              </a:rPr>
              <a:t>) </a:t>
            </a:r>
            <a:r>
              <a:rPr lang="en-US" dirty="0" err="1">
                <a:cs typeface="Calibri"/>
              </a:rPr>
              <a:t>jms</a:t>
            </a:r>
            <a:r>
              <a:rPr lang="en-US" dirty="0">
                <a:cs typeface="Calibri"/>
              </a:rPr>
              <a:t>.</a:t>
            </a:r>
          </a:p>
          <a:p>
            <a:endParaRPr lang="en-US" dirty="0">
              <a:cs typeface="Calibri"/>
            </a:endParaRPr>
          </a:p>
          <a:p>
            <a:pPr marL="0" indent="0">
              <a:buNone/>
            </a:pPr>
            <a:r>
              <a:rPr lang="en-US" b="1" dirty="0" err="1">
                <a:cs typeface="Calibri"/>
              </a:rPr>
              <a:t>Jätkuvalt</a:t>
            </a:r>
            <a:r>
              <a:rPr lang="en-US" b="1" dirty="0">
                <a:cs typeface="Calibri"/>
              </a:rPr>
              <a:t> </a:t>
            </a:r>
            <a:r>
              <a:rPr lang="en-US" b="1" dirty="0" err="1">
                <a:cs typeface="Calibri"/>
              </a:rPr>
              <a:t>saab</a:t>
            </a:r>
            <a:r>
              <a:rPr lang="en-US" b="1" dirty="0">
                <a:cs typeface="Calibri"/>
              </a:rPr>
              <a:t> info </a:t>
            </a:r>
            <a:r>
              <a:rPr lang="en-US" b="1" dirty="0" err="1">
                <a:cs typeface="Calibri"/>
              </a:rPr>
              <a:t>olema</a:t>
            </a:r>
            <a:r>
              <a:rPr lang="en-US" b="1" dirty="0">
                <a:cs typeface="Calibri"/>
              </a:rPr>
              <a:t> </a:t>
            </a:r>
            <a:r>
              <a:rPr lang="en-US" b="1" dirty="0" err="1">
                <a:cs typeface="Calibri"/>
              </a:rPr>
              <a:t>kajastatud</a:t>
            </a:r>
            <a:r>
              <a:rPr lang="en-US" b="1" dirty="0">
                <a:cs typeface="Calibri"/>
              </a:rPr>
              <a:t> </a:t>
            </a:r>
            <a:r>
              <a:rPr lang="en-US" b="1" dirty="0" err="1">
                <a:cs typeface="Calibri"/>
              </a:rPr>
              <a:t>ETAGi</a:t>
            </a:r>
            <a:r>
              <a:rPr lang="en-US" b="1" dirty="0">
                <a:cs typeface="Calibri"/>
              </a:rPr>
              <a:t> </a:t>
            </a:r>
            <a:r>
              <a:rPr lang="en-US" b="1" dirty="0" err="1">
                <a:cs typeface="Calibri"/>
              </a:rPr>
              <a:t>kodulehel</a:t>
            </a:r>
            <a:r>
              <a:rPr lang="en-US" b="1" dirty="0">
                <a:cs typeface="Calibri"/>
              </a:rPr>
              <a:t> (</a:t>
            </a:r>
            <a:r>
              <a:rPr lang="en-US" b="1" dirty="0" err="1">
                <a:cs typeface="Calibri"/>
              </a:rPr>
              <a:t>infotundide</a:t>
            </a:r>
            <a:r>
              <a:rPr lang="en-US" b="1" dirty="0">
                <a:cs typeface="Calibri"/>
              </a:rPr>
              <a:t> </a:t>
            </a:r>
            <a:r>
              <a:rPr lang="en-US" b="1" dirty="0" err="1">
                <a:cs typeface="Calibri"/>
              </a:rPr>
              <a:t>materjalid</a:t>
            </a:r>
            <a:r>
              <a:rPr lang="en-US" b="1" dirty="0">
                <a:cs typeface="Calibri"/>
              </a:rPr>
              <a:t>, KKK </a:t>
            </a:r>
            <a:r>
              <a:rPr lang="en-US" b="1" dirty="0" err="1">
                <a:cs typeface="Calibri"/>
              </a:rPr>
              <a:t>jms</a:t>
            </a:r>
            <a:r>
              <a:rPr lang="en-US" b="1" dirty="0">
                <a:cs typeface="Calibri"/>
              </a:rPr>
              <a:t>)!</a:t>
            </a:r>
            <a:r>
              <a:rPr lang="et-EE" b="1" dirty="0">
                <a:cs typeface="Calibri"/>
              </a:rPr>
              <a:t> Anname teada, </a:t>
            </a:r>
            <a:r>
              <a:rPr lang="et-EE" b="1">
                <a:cs typeface="Calibri"/>
              </a:rPr>
              <a:t>kui kogu info on üleval!</a:t>
            </a:r>
            <a:endParaRPr lang="et-EE" b="1" dirty="0">
              <a:cs typeface="Calibri"/>
            </a:endParaRPr>
          </a:p>
          <a:p>
            <a:pPr marL="0" indent="0">
              <a:buNone/>
            </a:pPr>
            <a:r>
              <a:rPr lang="en-US" b="1" dirty="0">
                <a:cs typeface="Calibri"/>
                <a:hlinkClick r:id="rId2"/>
              </a:rPr>
              <a:t>https://etag.ee/rahastamine/programmid/temta-temaatilised-teadus-ja-arendusprogrammid/</a:t>
            </a:r>
            <a:r>
              <a:rPr lang="et-EE" b="1" dirty="0">
                <a:cs typeface="Calibri"/>
              </a:rPr>
              <a:t> </a:t>
            </a:r>
            <a:endParaRPr lang="en-US" b="1" dirty="0">
              <a:cs typeface="Calibri"/>
            </a:endParaRPr>
          </a:p>
        </p:txBody>
      </p:sp>
    </p:spTree>
    <p:extLst>
      <p:ext uri="{BB962C8B-B14F-4D97-AF65-F5344CB8AC3E}">
        <p14:creationId xmlns:p14="http://schemas.microsoft.com/office/powerpoint/2010/main" val="208266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a:extLst>
              <a:ext uri="{FF2B5EF4-FFF2-40B4-BE49-F238E27FC236}">
                <a16:creationId xmlns:a16="http://schemas.microsoft.com/office/drawing/2014/main" id="{2B635A5B-B8EC-C913-034D-864124290B07}"/>
              </a:ext>
            </a:extLst>
          </p:cNvPr>
          <p:cNvSpPr>
            <a:spLocks noGrp="1"/>
          </p:cNvSpPr>
          <p:nvPr>
            <p:ph type="ctrTitle"/>
          </p:nvPr>
        </p:nvSpPr>
        <p:spPr>
          <a:xfrm>
            <a:off x="1294190" y="2368173"/>
            <a:ext cx="9144000" cy="2387600"/>
          </a:xfrm>
        </p:spPr>
        <p:txBody>
          <a:bodyPr>
            <a:normAutofit fontScale="90000"/>
          </a:bodyPr>
          <a:lstStyle/>
          <a:p>
            <a:br>
              <a:rPr lang="et-EE"/>
            </a:br>
            <a:br>
              <a:rPr lang="et-EE"/>
            </a:br>
            <a:r>
              <a:rPr lang="et-EE" err="1"/>
              <a:t>ETISe</a:t>
            </a:r>
            <a:r>
              <a:rPr lang="et-EE"/>
              <a:t> täiendustega vorm:</a:t>
            </a:r>
            <a:br>
              <a:rPr lang="et-EE"/>
            </a:br>
            <a:r>
              <a:rPr lang="et-EE"/>
              <a:t>j</a:t>
            </a:r>
            <a:r>
              <a:rPr lang="es-ES" err="1"/>
              <a:t>uba</a:t>
            </a:r>
            <a:r>
              <a:rPr lang="es-ES"/>
              <a:t> </a:t>
            </a:r>
            <a:r>
              <a:rPr lang="es-ES" err="1"/>
              <a:t>esitatud</a:t>
            </a:r>
            <a:r>
              <a:rPr lang="es-ES"/>
              <a:t> </a:t>
            </a:r>
            <a:r>
              <a:rPr lang="es-ES" err="1"/>
              <a:t>info</a:t>
            </a:r>
            <a:r>
              <a:rPr lang="es-ES"/>
              <a:t> </a:t>
            </a:r>
            <a:r>
              <a:rPr lang="es-ES" err="1"/>
              <a:t>täpsusta</a:t>
            </a:r>
            <a:r>
              <a:rPr lang="et-EE"/>
              <a:t>mine</a:t>
            </a:r>
            <a:r>
              <a:rPr lang="es-ES"/>
              <a:t> ja </a:t>
            </a:r>
            <a:r>
              <a:rPr lang="es-ES" err="1"/>
              <a:t>täienda</a:t>
            </a:r>
            <a:r>
              <a:rPr lang="et-EE"/>
              <a:t>mine</a:t>
            </a:r>
          </a:p>
        </p:txBody>
      </p:sp>
    </p:spTree>
    <p:extLst>
      <p:ext uri="{BB962C8B-B14F-4D97-AF65-F5344CB8AC3E}">
        <p14:creationId xmlns:p14="http://schemas.microsoft.com/office/powerpoint/2010/main" val="2510041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48BEB91-4548-973D-36A6-9D16829E737B}"/>
              </a:ext>
            </a:extLst>
          </p:cNvPr>
          <p:cNvSpPr>
            <a:spLocks noGrp="1"/>
          </p:cNvSpPr>
          <p:nvPr>
            <p:ph type="title"/>
          </p:nvPr>
        </p:nvSpPr>
        <p:spPr/>
        <p:txBody>
          <a:bodyPr/>
          <a:lstStyle/>
          <a:p>
            <a:r>
              <a:rPr lang="et-EE"/>
              <a:t>Ettepanekust täistaotluseni</a:t>
            </a:r>
          </a:p>
        </p:txBody>
      </p:sp>
      <p:sp>
        <p:nvSpPr>
          <p:cNvPr id="3" name="Sisu kohatäide 2">
            <a:extLst>
              <a:ext uri="{FF2B5EF4-FFF2-40B4-BE49-F238E27FC236}">
                <a16:creationId xmlns:a16="http://schemas.microsoft.com/office/drawing/2014/main" id="{B7159733-5683-474E-16F0-71DF912F8F06}"/>
              </a:ext>
            </a:extLst>
          </p:cNvPr>
          <p:cNvSpPr>
            <a:spLocks noGrp="1"/>
          </p:cNvSpPr>
          <p:nvPr>
            <p:ph idx="1"/>
          </p:nvPr>
        </p:nvSpPr>
        <p:spPr>
          <a:xfrm>
            <a:off x="863112" y="2017835"/>
            <a:ext cx="10490688" cy="4598722"/>
          </a:xfrm>
        </p:spPr>
        <p:txBody>
          <a:bodyPr vert="horz" lIns="91440" tIns="45720" rIns="91440" bIns="45720" rtlCol="0" anchor="t">
            <a:normAutofit fontScale="92500" lnSpcReduction="10000"/>
          </a:bodyPr>
          <a:lstStyle/>
          <a:p>
            <a:pPr marL="0" indent="0">
              <a:buNone/>
            </a:pPr>
            <a:r>
              <a:rPr lang="et-EE" sz="3000" b="1">
                <a:cs typeface="Calibri"/>
              </a:rPr>
              <a:t>Taotluse vormi on täiendatud, lisanduvad uued lahtrid/sakid.</a:t>
            </a:r>
            <a:endParaRPr lang="et-EE" sz="3000" b="1">
              <a:solidFill>
                <a:srgbClr val="FFFFFF"/>
              </a:solidFill>
              <a:cs typeface="Calibri"/>
            </a:endParaRPr>
          </a:p>
          <a:p>
            <a:pPr marL="0" indent="0">
              <a:buNone/>
            </a:pPr>
            <a:r>
              <a:rPr lang="et-EE"/>
              <a:t>Palume projekti kohta esitatavat infot vastavalt kohandada:</a:t>
            </a:r>
            <a:endParaRPr lang="et-EE">
              <a:cs typeface="Calibri"/>
            </a:endParaRPr>
          </a:p>
          <a:p>
            <a:r>
              <a:rPr lang="et-EE"/>
              <a:t>kui haridus- ja teadusministri otsusega muudeti ettepaneku grandiühikut suuremast väiksemaks ja/või kärbiti kestust, st </a:t>
            </a:r>
            <a:r>
              <a:rPr lang="fi-FI" err="1"/>
              <a:t>muudatused</a:t>
            </a:r>
            <a:r>
              <a:rPr lang="fi-FI"/>
              <a:t> </a:t>
            </a:r>
            <a:r>
              <a:rPr lang="fi-FI" err="1"/>
              <a:t>peaks</a:t>
            </a:r>
            <a:r>
              <a:rPr lang="fi-FI"/>
              <a:t> kajastuma k</a:t>
            </a:r>
            <a:r>
              <a:rPr lang="et-EE" err="1"/>
              <a:t>õikides</a:t>
            </a:r>
            <a:r>
              <a:rPr lang="fi-FI"/>
              <a:t> </a:t>
            </a:r>
            <a:r>
              <a:rPr lang="fi-FI" err="1"/>
              <a:t>vastavates</a:t>
            </a:r>
            <a:r>
              <a:rPr lang="fi-FI"/>
              <a:t> </a:t>
            </a:r>
            <a:r>
              <a:rPr lang="fi-FI" err="1"/>
              <a:t>lahtrites</a:t>
            </a:r>
            <a:r>
              <a:rPr lang="et-EE"/>
              <a:t>;</a:t>
            </a:r>
            <a:endParaRPr lang="et-EE">
              <a:cs typeface="Calibri"/>
            </a:endParaRPr>
          </a:p>
          <a:p>
            <a:r>
              <a:rPr lang="et-EE" sz="3000">
                <a:cs typeface="Calibri"/>
              </a:rPr>
              <a:t>teatud sakkidel võib täpsustada või täiendada juba esitatud infot, tingimusel, et see jääb varasemalt esitatud ja hinnatud info raamidesse, st ei tohi võrreldes ettepanekus algselt kirjeldatuga olla olulisel määral hoopis teise sisuga projekt;</a:t>
            </a:r>
            <a:endParaRPr lang="et-EE" sz="3000">
              <a:solidFill>
                <a:srgbClr val="FFFFFF"/>
              </a:solidFill>
              <a:cs typeface="Calibri"/>
            </a:endParaRPr>
          </a:p>
          <a:p>
            <a:r>
              <a:rPr lang="et-EE" b="1"/>
              <a:t>arvestada ekspertkomisjoni poolt ettepanekule tehtud märkustega (lõpphinnang, soovitused) ning seatud tingimustega. </a:t>
            </a:r>
            <a:endParaRPr lang="et-EE" b="1">
              <a:cs typeface="Calibri"/>
            </a:endParaRPr>
          </a:p>
          <a:p>
            <a:pPr marL="0" indent="0">
              <a:buNone/>
            </a:pPr>
            <a:endParaRPr lang="et-EE">
              <a:cs typeface="Calibri"/>
            </a:endParaRPr>
          </a:p>
        </p:txBody>
      </p:sp>
    </p:spTree>
    <p:extLst>
      <p:ext uri="{BB962C8B-B14F-4D97-AF65-F5344CB8AC3E}">
        <p14:creationId xmlns:p14="http://schemas.microsoft.com/office/powerpoint/2010/main" val="170781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fontScale="90000"/>
          </a:bodyPr>
          <a:lstStyle/>
          <a:p>
            <a:r>
              <a:rPr lang="et-EE"/>
              <a:t>Sakk: Üldandmed: partnerid, algus- ja lõpuaeg, projekti eelarve info jms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134007" y="1799314"/>
            <a:ext cx="11524593" cy="4869759"/>
          </a:xfrm>
        </p:spPr>
        <p:txBody>
          <a:bodyPr vert="horz" lIns="91440" tIns="45720" rIns="91440" bIns="45720" rtlCol="0" anchor="t">
            <a:normAutofit lnSpcReduction="10000"/>
          </a:bodyPr>
          <a:lstStyle/>
          <a:p>
            <a:pPr marL="0" indent="0">
              <a:buNone/>
            </a:pPr>
            <a:r>
              <a:rPr lang="et-EE" sz="2400" b="1"/>
              <a:t>NB! Üldandmed peavad olema kooskõlas haridus- ja teadusministri käskkirjas esitatud infoga!</a:t>
            </a:r>
            <a:endParaRPr lang="et-EE" sz="2400" b="1">
              <a:cs typeface="Calibri"/>
            </a:endParaRPr>
          </a:p>
          <a:p>
            <a:pPr marL="0" indent="0">
              <a:buNone/>
            </a:pPr>
            <a:r>
              <a:rPr lang="et-EE" sz="2400"/>
              <a:t>Palume üle vaadata ja vajadusel muuta:</a:t>
            </a:r>
            <a:endParaRPr lang="et-EE" sz="2400">
              <a:cs typeface="Calibri"/>
            </a:endParaRPr>
          </a:p>
          <a:p>
            <a:r>
              <a:rPr lang="et-EE" sz="2400"/>
              <a:t>kui ekspertkomisjon on kas tingimuseks seadnud või soovitanud </a:t>
            </a:r>
            <a:r>
              <a:rPr lang="et-EE" sz="2400" b="1"/>
              <a:t>partneri(te) kaasamist</a:t>
            </a:r>
            <a:r>
              <a:rPr lang="et-EE" sz="2400"/>
              <a:t>;</a:t>
            </a:r>
            <a:endParaRPr lang="et-EE" sz="2400">
              <a:cs typeface="Calibri"/>
            </a:endParaRPr>
          </a:p>
          <a:p>
            <a:r>
              <a:rPr lang="et-EE" sz="2400" b="1"/>
              <a:t>uurimisprojekti alguskuupäev </a:t>
            </a:r>
            <a:r>
              <a:rPr lang="et-EE" sz="2400"/>
              <a:t>peab olema kooskõlas toetuse andmise tingimuste Lisas 3 määratletud ajaga (juhul kui ettepanekus oli toodud teine aeg);</a:t>
            </a:r>
            <a:endParaRPr lang="et-EE" sz="2400">
              <a:cs typeface="Calibri"/>
            </a:endParaRPr>
          </a:p>
          <a:p>
            <a:r>
              <a:rPr lang="et-EE" sz="2400" b="1"/>
              <a:t>uurimisprojekti lõpukuupäev </a:t>
            </a:r>
            <a:r>
              <a:rPr lang="et-EE" sz="2400"/>
              <a:t>peab olema kooskõlas toetuse andmise tingimuste Lisas 3 määratletud ajaga;</a:t>
            </a:r>
            <a:endParaRPr lang="et-EE" sz="2400">
              <a:cs typeface="Calibri"/>
            </a:endParaRPr>
          </a:p>
          <a:p>
            <a:r>
              <a:rPr lang="et-EE" sz="2400"/>
              <a:t>viia </a:t>
            </a:r>
            <a:r>
              <a:rPr lang="et-EE" sz="2400" b="1"/>
              <a:t>ühikuhind</a:t>
            </a:r>
            <a:r>
              <a:rPr lang="et-EE" sz="2400"/>
              <a:t> kooskõlla toetuse andmise tingimuste Lisas 3 määratletud ühikuga (juhul kui ekspertkomisjon muutis uurimisprojekti ühikuhinda);</a:t>
            </a:r>
            <a:endParaRPr lang="et-EE" sz="2400">
              <a:cs typeface="Calibri"/>
            </a:endParaRPr>
          </a:p>
          <a:p>
            <a:r>
              <a:rPr lang="et-EE" sz="2400" b="1"/>
              <a:t>korrigeerida eelarvet</a:t>
            </a:r>
            <a:r>
              <a:rPr lang="et-EE" sz="2400"/>
              <a:t>, kui ekspertkomisjon muutis uurimisprojekti ühikuhinda ja/või projekti kestust, nii et uurimisprojekti eelarve oleks kooskõlas toetuse andmise tingimuste Lisas 3 toodud summaga.</a:t>
            </a:r>
            <a:endParaRPr lang="et-EE" sz="2400">
              <a:cs typeface="Calibri"/>
            </a:endParaRPr>
          </a:p>
          <a:p>
            <a:pPr marL="0" indent="0">
              <a:buNone/>
            </a:pPr>
            <a:endParaRPr lang="et-EE" sz="3200">
              <a:cs typeface="Calibri"/>
            </a:endParaRPr>
          </a:p>
          <a:p>
            <a:endParaRPr lang="et-EE"/>
          </a:p>
        </p:txBody>
      </p:sp>
    </p:spTree>
    <p:extLst>
      <p:ext uri="{BB962C8B-B14F-4D97-AF65-F5344CB8AC3E}">
        <p14:creationId xmlns:p14="http://schemas.microsoft.com/office/powerpoint/2010/main" val="414106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68F2A0C-5D62-B9CD-C0CA-30DA42A49917}"/>
              </a:ext>
            </a:extLst>
          </p:cNvPr>
          <p:cNvSpPr>
            <a:spLocks noGrp="1"/>
          </p:cNvSpPr>
          <p:nvPr>
            <p:ph type="title"/>
          </p:nvPr>
        </p:nvSpPr>
        <p:spPr/>
        <p:txBody>
          <a:bodyPr>
            <a:normAutofit fontScale="90000"/>
          </a:bodyPr>
          <a:lstStyle/>
          <a:p>
            <a:r>
              <a:rPr lang="et-EE"/>
              <a:t>Sakk: Põhjendus ja panus valdkonna arengusse: uurimisteema põhjendus, põhieesmärk ja eeldatavad tulemused </a:t>
            </a:r>
          </a:p>
        </p:txBody>
      </p:sp>
      <p:sp>
        <p:nvSpPr>
          <p:cNvPr id="3" name="Sisu kohatäide 2">
            <a:extLst>
              <a:ext uri="{FF2B5EF4-FFF2-40B4-BE49-F238E27FC236}">
                <a16:creationId xmlns:a16="http://schemas.microsoft.com/office/drawing/2014/main" id="{A0064852-2167-3F75-DD13-023AC130BF65}"/>
              </a:ext>
            </a:extLst>
          </p:cNvPr>
          <p:cNvSpPr>
            <a:spLocks noGrp="1"/>
          </p:cNvSpPr>
          <p:nvPr>
            <p:ph idx="1"/>
          </p:nvPr>
        </p:nvSpPr>
        <p:spPr>
          <a:xfrm>
            <a:off x="252247" y="1931276"/>
            <a:ext cx="11500945" cy="4245687"/>
          </a:xfrm>
        </p:spPr>
        <p:txBody>
          <a:bodyPr vert="horz" lIns="91440" tIns="45720" rIns="91440" bIns="45720" rtlCol="0" anchor="t">
            <a:normAutofit fontScale="25000" lnSpcReduction="20000"/>
          </a:bodyPr>
          <a:lstStyle/>
          <a:p>
            <a:r>
              <a:rPr lang="et-EE" sz="9200"/>
              <a:t>Ettepanekus oli see väli tähemärkide arvu piiranguga, nüüd on maht suurem.</a:t>
            </a:r>
            <a:endParaRPr lang="et-EE" sz="9200">
              <a:cs typeface="Calibri"/>
            </a:endParaRPr>
          </a:p>
          <a:p>
            <a:r>
              <a:rPr lang="et-EE" sz="9200" b="1"/>
              <a:t>Palume kirjeldust täiendada: uurimisprobleem, eesmärk, uurimisküsimused, üldised fookused, metoodika jms</a:t>
            </a:r>
            <a:r>
              <a:rPr lang="et-EE" sz="9200"/>
              <a:t>, eriti juhul, kui ekspertkomisjon on sellele lõpphinnangus viidanud ja kui on tingimuseks seadnud või soovitanud uurimisteema fookuste muutmist (sh nt muutes grandiühikut ja/või kestust). Palume teksti üle vaadata, täiendada ja kohandada. </a:t>
            </a:r>
            <a:endParaRPr lang="et-EE" sz="9200">
              <a:ea typeface="Calibri"/>
              <a:cs typeface="Calibri"/>
            </a:endParaRPr>
          </a:p>
          <a:p>
            <a:r>
              <a:rPr lang="et-EE" sz="9200"/>
              <a:t>Väidete toetamiseks kasutatavad viited allikatele, mida eelnevalt ei saanud mahupiirangu tõttu välja tuua, võib lisada eraldi dokumendina jaotusse “Uurimisprojekti taotluse põhjenduses kasutatud tabelid ja joonised”. </a:t>
            </a:r>
            <a:endParaRPr lang="et-EE" sz="9200">
              <a:cs typeface="Calibri"/>
            </a:endParaRPr>
          </a:p>
          <a:p>
            <a:r>
              <a:rPr lang="et-EE" sz="9200"/>
              <a:t>Juhul kui ekspertkomisjon soovitas või seadis tingimuseks uurimisteema fookusi muuta ja/või muutis ühikuhinda, on üldine põhimõte, et </a:t>
            </a:r>
            <a:r>
              <a:rPr lang="et-EE" sz="9200" b="1"/>
              <a:t>kohandatud sisu peab jääma ettepanekus varasemalt esitatud ja hinnatud teema raamidesse</a:t>
            </a:r>
            <a:r>
              <a:rPr lang="et-EE" sz="9200"/>
              <a:t>, st ei tohi võrreldes ettepanekus algselt kirjeldatuga olla olulisel määral hoopis teise sisuga projekt! </a:t>
            </a:r>
            <a:endParaRPr lang="et-EE" sz="9200">
              <a:ea typeface="Calibri"/>
              <a:cs typeface="Calibri"/>
            </a:endParaRPr>
          </a:p>
          <a:p>
            <a:r>
              <a:rPr lang="et-EE" sz="9200" b="1"/>
              <a:t>Üldine soovitus:</a:t>
            </a:r>
            <a:r>
              <a:rPr lang="et-EE" sz="9200"/>
              <a:t> </a:t>
            </a:r>
            <a:r>
              <a:rPr lang="et-EE" sz="9200" b="1"/>
              <a:t>seda osa ekspertkomisjon enam uuesti üle ei hinda, aga info täiendamine annab võimaluse uurimisprobleemi, eesmärki, uurimisküsimusi, hüpoteese, metoodikat jms lähemalt avada. </a:t>
            </a:r>
            <a:endParaRPr lang="et-EE" sz="9200" b="1">
              <a:ea typeface="Calibri"/>
              <a:cs typeface="Calibri"/>
            </a:endParaRPr>
          </a:p>
          <a:p>
            <a:endParaRPr lang="et-EE" b="1">
              <a:cs typeface="Calibri"/>
            </a:endParaRPr>
          </a:p>
        </p:txBody>
      </p:sp>
    </p:spTree>
    <p:extLst>
      <p:ext uri="{BB962C8B-B14F-4D97-AF65-F5344CB8AC3E}">
        <p14:creationId xmlns:p14="http://schemas.microsoft.com/office/powerpoint/2010/main" val="3078319981"/>
      </p:ext>
    </p:extLst>
  </p:cSld>
  <p:clrMapOvr>
    <a:masterClrMapping/>
  </p:clrMapOvr>
</p:sld>
</file>

<file path=ppt/theme/theme1.xml><?xml version="1.0" encoding="utf-8"?>
<a:theme xmlns:a="http://schemas.openxmlformats.org/drawingml/2006/main" name="ETAg ">
  <a:themeElements>
    <a:clrScheme name="Kohandatud 2">
      <a:dk1>
        <a:srgbClr val="6638B6"/>
      </a:dk1>
      <a:lt1>
        <a:srgbClr val="FFFFFF"/>
      </a:lt1>
      <a:dk2>
        <a:srgbClr val="000000"/>
      </a:dk2>
      <a:lt2>
        <a:srgbClr val="FFFFFF"/>
      </a:lt2>
      <a:accent1>
        <a:srgbClr val="6638B6"/>
      </a:accent1>
      <a:accent2>
        <a:srgbClr val="000000"/>
      </a:accent2>
      <a:accent3>
        <a:srgbClr val="8560C5"/>
      </a:accent3>
      <a:accent4>
        <a:srgbClr val="333333"/>
      </a:accent4>
      <a:accent5>
        <a:srgbClr val="B29BDB"/>
      </a:accent5>
      <a:accent6>
        <a:srgbClr val="808080"/>
      </a:accent6>
      <a:hlink>
        <a:srgbClr val="6638B6"/>
      </a:hlink>
      <a:folHlink>
        <a:srgbClr val="B29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Suitsukla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A21E9CBB57514B9DE2DCDB7F751E95" ma:contentTypeVersion="10" ma:contentTypeDescription="Create a new document." ma:contentTypeScope="" ma:versionID="8607ab1e5ba58b944dbc6abe9d209310">
  <xsd:schema xmlns:xsd="http://www.w3.org/2001/XMLSchema" xmlns:xs="http://www.w3.org/2001/XMLSchema" xmlns:p="http://schemas.microsoft.com/office/2006/metadata/properties" xmlns:ns2="45f6a14e-dbe9-4e5a-8932-3a984eaf03b9" xmlns:ns3="ef10ca2a-9a7a-41af-b178-8df94b9026e2" targetNamespace="http://schemas.microsoft.com/office/2006/metadata/properties" ma:root="true" ma:fieldsID="4626fb26b57029b1c5d47fcc46cc05a0" ns2:_="" ns3:_="">
    <xsd:import namespace="45f6a14e-dbe9-4e5a-8932-3a984eaf03b9"/>
    <xsd:import namespace="ef10ca2a-9a7a-41af-b178-8df94b9026e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6a14e-dbe9-4e5a-8932-3a984eaf03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f10ca2a-9a7a-41af-b178-8df94b9026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7CFDFE-02CD-4211-BF58-7DF06A78899D}">
  <ds:schemaRefs>
    <ds:schemaRef ds:uri="http://schemas.microsoft.com/sharepoint/v3/contenttype/forms"/>
  </ds:schemaRefs>
</ds:datastoreItem>
</file>

<file path=customXml/itemProps2.xml><?xml version="1.0" encoding="utf-8"?>
<ds:datastoreItem xmlns:ds="http://schemas.openxmlformats.org/officeDocument/2006/customXml" ds:itemID="{B1A073F7-3A92-402F-B041-07A242B2539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5B16E3-A72D-4151-86D6-BD1C1A85415F}">
  <ds:schemaRefs>
    <ds:schemaRef ds:uri="45f6a14e-dbe9-4e5a-8932-3a984eaf03b9"/>
    <ds:schemaRef ds:uri="ef10ca2a-9a7a-41af-b178-8df94b9026e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TotalTime>
  <Words>2465</Words>
  <Application>Microsoft Office PowerPoint</Application>
  <PresentationFormat>Laiekraan</PresentationFormat>
  <Paragraphs>180</Paragraphs>
  <Slides>32</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32</vt:i4>
      </vt:variant>
    </vt:vector>
  </HeadingPairs>
  <TitlesOfParts>
    <vt:vector size="37" baseType="lpstr">
      <vt:lpstr>Arial</vt:lpstr>
      <vt:lpstr>Calibri</vt:lpstr>
      <vt:lpstr>Calibri Light</vt:lpstr>
      <vt:lpstr>Times New Roman</vt:lpstr>
      <vt:lpstr>ETAg </vt:lpstr>
      <vt:lpstr>Temaatilised teadus- ja arendusprogrammid (TemTA): täistaotluste esitamisest</vt:lpstr>
      <vt:lpstr>Info võib olla muutuv! Muudatustest anname eraldi teada!</vt:lpstr>
      <vt:lpstr>TemTA programmid ja taotlejad</vt:lpstr>
      <vt:lpstr>Õigusaktid</vt:lpstr>
      <vt:lpstr>Paljud teemad on juba tuttavad konkursi tingimustest ja korrast</vt:lpstr>
      <vt:lpstr>  ETISe täiendustega vorm: juba esitatud info täpsustamine ja täiendamine</vt:lpstr>
      <vt:lpstr>Ettepanekust täistaotluseni</vt:lpstr>
      <vt:lpstr>Sakk: Üldandmed: partnerid, algus- ja lõpuaeg, projekti eelarve info jms  </vt:lpstr>
      <vt:lpstr>Sakk: Põhjendus ja panus valdkonna arengusse: uurimisteema põhjendus, põhieesmärk ja eeldatavad tulemused </vt:lpstr>
      <vt:lpstr>Sakk: Isikud (uurimisprojekti juht/vastutav täitja, põhitäitjad, täitjad)  </vt:lpstr>
      <vt:lpstr>Sakk: Isikud: uurimisprojekti kaasatud põhitäitja(te) roll, koormus ja ülesannete jaotus  </vt:lpstr>
      <vt:lpstr>Sakk: Isikud: koostöö arendamine ja partnerasutus(t)e panus   </vt:lpstr>
      <vt:lpstr>Sakk: Projektid ja juhendamine: seotud projektid   </vt:lpstr>
      <vt:lpstr>Sakk: Tulemused ja mõju: inimressursi arendamine</vt:lpstr>
      <vt:lpstr>Sakk: Tulemused ja mõju  Panus horisontaalsetesse teemadesse </vt:lpstr>
      <vt:lpstr>ETISe vormi uued sakid-osad</vt:lpstr>
      <vt:lpstr>Sakk: Tegevuskava ja eelarve</vt:lpstr>
      <vt:lpstr>Sakk: Tegevuskava: kommunikatsioonitegevused</vt:lpstr>
      <vt:lpstr>Sakk: Tegevuskava: riskijuhtimise kava</vt:lpstr>
      <vt:lpstr> Sakk: Tulemused ja mõju  Uurimisprojekti tulemused ja mõju  </vt:lpstr>
      <vt:lpstr> Sakk: Tulemused ja mõju  Uurimisprojekti tulemused ja mõju  </vt:lpstr>
      <vt:lpstr> Sakk: Tulemused ja mõju  Uurimisprojekti tulemused ja mõju  </vt:lpstr>
      <vt:lpstr>Sakk: Teaduseetika, andmehaldus, intellektuaalomand</vt:lpstr>
      <vt:lpstr>Sakk: Teaduseetika, andmehaldus, intellektuaalomand</vt:lpstr>
      <vt:lpstr>Sakk: Teaduseetika, andmehaldus, intellektuaalomand</vt:lpstr>
      <vt:lpstr>Sakk: Lisainfo</vt:lpstr>
      <vt:lpstr>Ajakava </vt:lpstr>
      <vt:lpstr>Muudest teemadest</vt:lpstr>
      <vt:lpstr>Aruandlus </vt:lpstr>
      <vt:lpstr>Maksete tegemine ühikuhinna alusel</vt:lpstr>
      <vt:lpstr>Kasulik teadmine taustaks</vt:lpstr>
      <vt:lpstr>Kontaktid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Külli Kalmus</dc:creator>
  <cp:lastModifiedBy>Hella Lood</cp:lastModifiedBy>
  <cp:revision>51</cp:revision>
  <dcterms:created xsi:type="dcterms:W3CDTF">2022-03-02T09:21:52Z</dcterms:created>
  <dcterms:modified xsi:type="dcterms:W3CDTF">2024-05-10T11:28:04Z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0x01010016A21E9CBB57514B9DE2DCDB7F751E95</vt:lpwstr>
  </property>
</Properties>
</file>