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7" r:id="rId5"/>
  </p:sldMasterIdLst>
  <p:notesMasterIdLst>
    <p:notesMasterId r:id="rId30"/>
  </p:notesMasterIdLst>
  <p:handoutMasterIdLst>
    <p:handoutMasterId r:id="rId31"/>
  </p:handoutMasterIdLst>
  <p:sldIdLst>
    <p:sldId id="256" r:id="rId6"/>
    <p:sldId id="257" r:id="rId7"/>
    <p:sldId id="284" r:id="rId8"/>
    <p:sldId id="315" r:id="rId9"/>
    <p:sldId id="332" r:id="rId10"/>
    <p:sldId id="335" r:id="rId11"/>
    <p:sldId id="261" r:id="rId12"/>
    <p:sldId id="262" r:id="rId13"/>
    <p:sldId id="336" r:id="rId14"/>
    <p:sldId id="330" r:id="rId15"/>
    <p:sldId id="322" r:id="rId16"/>
    <p:sldId id="333" r:id="rId17"/>
    <p:sldId id="320" r:id="rId18"/>
    <p:sldId id="337" r:id="rId19"/>
    <p:sldId id="334" r:id="rId20"/>
    <p:sldId id="317" r:id="rId21"/>
    <p:sldId id="306" r:id="rId22"/>
    <p:sldId id="305" r:id="rId23"/>
    <p:sldId id="338" r:id="rId24"/>
    <p:sldId id="329" r:id="rId25"/>
    <p:sldId id="318" r:id="rId26"/>
    <p:sldId id="319" r:id="rId27"/>
    <p:sldId id="313" r:id="rId28"/>
    <p:sldId id="314" r:id="rId29"/>
  </p:sldIdLst>
  <p:sldSz cx="12192000" cy="6858000"/>
  <p:notesSz cx="6858000" cy="9144000"/>
  <p:defaultTextStyle>
    <a:defPPr>
      <a:defRPr lang="en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8028"/>
    <a:srgbClr val="A7D3F6"/>
    <a:srgbClr val="006EB5"/>
    <a:srgbClr val="234083"/>
    <a:srgbClr val="E19F2D"/>
    <a:srgbClr val="233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CBCD66-DEA6-438A-9DC7-7728ADBB9034}" v="61" dt="2026-02-04T12:48:52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/>
  </p:normalViewPr>
  <p:slideViewPr>
    <p:cSldViewPr snapToGrid="0" snapToObjects="1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a Tassa - RTK" userId="77bf2494-e612-40a4-b024-9993fa4f1205" providerId="ADAL" clId="{5D81EE9E-68A1-49CB-8A0B-04FD1D0EF8D2}"/>
    <pc:docChg chg="undo custSel addSld delSld modSld sldOrd">
      <pc:chgData name="Tea Tassa - RTK" userId="77bf2494-e612-40a4-b024-9993fa4f1205" providerId="ADAL" clId="{5D81EE9E-68A1-49CB-8A0B-04FD1D0EF8D2}" dt="2026-02-05T09:13:13.097" v="735" actId="113"/>
      <pc:docMkLst>
        <pc:docMk/>
      </pc:docMkLst>
      <pc:sldChg chg="addSp delSp modSp mod">
        <pc:chgData name="Tea Tassa - RTK" userId="77bf2494-e612-40a4-b024-9993fa4f1205" providerId="ADAL" clId="{5D81EE9E-68A1-49CB-8A0B-04FD1D0EF8D2}" dt="2026-01-22T11:23:50.921" v="8" actId="26606"/>
        <pc:sldMkLst>
          <pc:docMk/>
          <pc:sldMk cId="3314747074" sldId="257"/>
        </pc:sldMkLst>
        <pc:graphicFrameChg chg="add">
          <ac:chgData name="Tea Tassa - RTK" userId="77bf2494-e612-40a4-b024-9993fa4f1205" providerId="ADAL" clId="{5D81EE9E-68A1-49CB-8A0B-04FD1D0EF8D2}" dt="2026-01-22T11:23:50.921" v="8" actId="26606"/>
          <ac:graphicFrameMkLst>
            <pc:docMk/>
            <pc:sldMk cId="3314747074" sldId="257"/>
            <ac:graphicFrameMk id="6" creationId="{25526BA1-CB9F-3D3B-4B9B-3987389CB7DC}"/>
          </ac:graphicFrameMkLst>
        </pc:graphicFrameChg>
      </pc:sldChg>
      <pc:sldChg chg="modSp mod">
        <pc:chgData name="Tea Tassa - RTK" userId="77bf2494-e612-40a4-b024-9993fa4f1205" providerId="ADAL" clId="{5D81EE9E-68A1-49CB-8A0B-04FD1D0EF8D2}" dt="2026-02-05T09:13:13.097" v="735" actId="113"/>
        <pc:sldMkLst>
          <pc:docMk/>
          <pc:sldMk cId="1127047183" sldId="261"/>
        </pc:sldMkLst>
        <pc:spChg chg="mod">
          <ac:chgData name="Tea Tassa - RTK" userId="77bf2494-e612-40a4-b024-9993fa4f1205" providerId="ADAL" clId="{5D81EE9E-68A1-49CB-8A0B-04FD1D0EF8D2}" dt="2026-02-05T09:13:13.097" v="735" actId="113"/>
          <ac:spMkLst>
            <pc:docMk/>
            <pc:sldMk cId="1127047183" sldId="261"/>
            <ac:spMk id="3" creationId="{AA5D0CB1-FA0E-D108-4B36-8E92C17E9D6B}"/>
          </ac:spMkLst>
        </pc:spChg>
      </pc:sldChg>
      <pc:sldChg chg="modSp mod">
        <pc:chgData name="Tea Tassa - RTK" userId="77bf2494-e612-40a4-b024-9993fa4f1205" providerId="ADAL" clId="{5D81EE9E-68A1-49CB-8A0B-04FD1D0EF8D2}" dt="2026-02-05T09:12:07.388" v="581" actId="20577"/>
        <pc:sldMkLst>
          <pc:docMk/>
          <pc:sldMk cId="4232650317" sldId="262"/>
        </pc:sldMkLst>
        <pc:spChg chg="mod">
          <ac:chgData name="Tea Tassa - RTK" userId="77bf2494-e612-40a4-b024-9993fa4f1205" providerId="ADAL" clId="{5D81EE9E-68A1-49CB-8A0B-04FD1D0EF8D2}" dt="2026-02-05T09:12:07.388" v="581" actId="20577"/>
          <ac:spMkLst>
            <pc:docMk/>
            <pc:sldMk cId="4232650317" sldId="262"/>
            <ac:spMk id="3" creationId="{61BB0E44-5BF1-72C2-3ABA-6B633F098CAE}"/>
          </ac:spMkLst>
        </pc:spChg>
      </pc:sldChg>
      <pc:sldChg chg="modSp mod">
        <pc:chgData name="Tea Tassa - RTK" userId="77bf2494-e612-40a4-b024-9993fa4f1205" providerId="ADAL" clId="{5D81EE9E-68A1-49CB-8A0B-04FD1D0EF8D2}" dt="2026-01-22T12:11:29.009" v="320" actId="20577"/>
        <pc:sldMkLst>
          <pc:docMk/>
          <pc:sldMk cId="3524157732" sldId="305"/>
        </pc:sldMkLst>
        <pc:spChg chg="mod">
          <ac:chgData name="Tea Tassa - RTK" userId="77bf2494-e612-40a4-b024-9993fa4f1205" providerId="ADAL" clId="{5D81EE9E-68A1-49CB-8A0B-04FD1D0EF8D2}" dt="2026-01-22T12:11:29.009" v="320" actId="20577"/>
          <ac:spMkLst>
            <pc:docMk/>
            <pc:sldMk cId="3524157732" sldId="305"/>
            <ac:spMk id="3" creationId="{0CA236CA-039C-0AB0-34BD-DAE05DBB571E}"/>
          </ac:spMkLst>
        </pc:spChg>
      </pc:sldChg>
      <pc:sldChg chg="modSp mod">
        <pc:chgData name="Tea Tassa - RTK" userId="77bf2494-e612-40a4-b024-9993fa4f1205" providerId="ADAL" clId="{5D81EE9E-68A1-49CB-8A0B-04FD1D0EF8D2}" dt="2026-01-22T12:18:56.852" v="439" actId="14100"/>
        <pc:sldMkLst>
          <pc:docMk/>
          <pc:sldMk cId="2544312921" sldId="314"/>
        </pc:sldMkLst>
        <pc:spChg chg="mod">
          <ac:chgData name="Tea Tassa - RTK" userId="77bf2494-e612-40a4-b024-9993fa4f1205" providerId="ADAL" clId="{5D81EE9E-68A1-49CB-8A0B-04FD1D0EF8D2}" dt="2026-01-22T12:18:56.852" v="439" actId="14100"/>
          <ac:spMkLst>
            <pc:docMk/>
            <pc:sldMk cId="2544312921" sldId="314"/>
            <ac:spMk id="3" creationId="{4B680055-D968-91A0-3635-915D68E259B8}"/>
          </ac:spMkLst>
        </pc:spChg>
      </pc:sldChg>
      <pc:sldChg chg="addSp delSp modSp mod">
        <pc:chgData name="Tea Tassa - RTK" userId="77bf2494-e612-40a4-b024-9993fa4f1205" providerId="ADAL" clId="{5D81EE9E-68A1-49CB-8A0B-04FD1D0EF8D2}" dt="2026-01-22T11:49:29.644" v="225"/>
        <pc:sldMkLst>
          <pc:docMk/>
          <pc:sldMk cId="3477179594" sldId="315"/>
        </pc:sldMkLst>
        <pc:spChg chg="mod">
          <ac:chgData name="Tea Tassa - RTK" userId="77bf2494-e612-40a4-b024-9993fa4f1205" providerId="ADAL" clId="{5D81EE9E-68A1-49CB-8A0B-04FD1D0EF8D2}" dt="2026-01-22T11:29:34.751" v="16" actId="14100"/>
          <ac:spMkLst>
            <pc:docMk/>
            <pc:sldMk cId="3477179594" sldId="315"/>
            <ac:spMk id="2" creationId="{1C2D1E9C-C7D6-D70B-7B20-5E595F41625D}"/>
          </ac:spMkLst>
        </pc:spChg>
        <pc:graphicFrameChg chg="add del mod modGraphic">
          <ac:chgData name="Tea Tassa - RTK" userId="77bf2494-e612-40a4-b024-9993fa4f1205" providerId="ADAL" clId="{5D81EE9E-68A1-49CB-8A0B-04FD1D0EF8D2}" dt="2026-01-22T11:49:29.644" v="225"/>
          <ac:graphicFrameMkLst>
            <pc:docMk/>
            <pc:sldMk cId="3477179594" sldId="315"/>
            <ac:graphicFrameMk id="5" creationId="{A58CC923-B0E1-2F2D-870D-F4BA2F115551}"/>
          </ac:graphicFrameMkLst>
        </pc:graphicFrameChg>
      </pc:sldChg>
      <pc:sldChg chg="addSp delSp modSp mod">
        <pc:chgData name="Tea Tassa - RTK" userId="77bf2494-e612-40a4-b024-9993fa4f1205" providerId="ADAL" clId="{5D81EE9E-68A1-49CB-8A0B-04FD1D0EF8D2}" dt="2026-02-04T12:48:52.207" v="542" actId="255"/>
        <pc:sldMkLst>
          <pc:docMk/>
          <pc:sldMk cId="4196023295" sldId="317"/>
        </pc:sldMkLst>
        <pc:spChg chg="del">
          <ac:chgData name="Tea Tassa - RTK" userId="77bf2494-e612-40a4-b024-9993fa4f1205" providerId="ADAL" clId="{5D81EE9E-68A1-49CB-8A0B-04FD1D0EF8D2}" dt="2026-02-04T12:48:34.663" v="541" actId="26606"/>
          <ac:spMkLst>
            <pc:docMk/>
            <pc:sldMk cId="4196023295" sldId="317"/>
            <ac:spMk id="3" creationId="{D987F8A6-D061-2B4D-0D92-BC0072A1EA60}"/>
          </ac:spMkLst>
        </pc:spChg>
        <pc:graphicFrameChg chg="add mod">
          <ac:chgData name="Tea Tassa - RTK" userId="77bf2494-e612-40a4-b024-9993fa4f1205" providerId="ADAL" clId="{5D81EE9E-68A1-49CB-8A0B-04FD1D0EF8D2}" dt="2026-02-04T12:48:52.207" v="542" actId="255"/>
          <ac:graphicFrameMkLst>
            <pc:docMk/>
            <pc:sldMk cId="4196023295" sldId="317"/>
            <ac:graphicFrameMk id="5" creationId="{00B6BCB0-C202-1A89-D3B2-009D46054D35}"/>
          </ac:graphicFrameMkLst>
        </pc:graphicFrameChg>
      </pc:sldChg>
      <pc:sldChg chg="modSp mod">
        <pc:chgData name="Tea Tassa - RTK" userId="77bf2494-e612-40a4-b024-9993fa4f1205" providerId="ADAL" clId="{5D81EE9E-68A1-49CB-8A0B-04FD1D0EF8D2}" dt="2026-01-22T12:18:17.823" v="436" actId="20577"/>
        <pc:sldMkLst>
          <pc:docMk/>
          <pc:sldMk cId="3871105524" sldId="319"/>
        </pc:sldMkLst>
        <pc:spChg chg="mod">
          <ac:chgData name="Tea Tassa - RTK" userId="77bf2494-e612-40a4-b024-9993fa4f1205" providerId="ADAL" clId="{5D81EE9E-68A1-49CB-8A0B-04FD1D0EF8D2}" dt="2026-01-22T12:18:17.823" v="436" actId="20577"/>
          <ac:spMkLst>
            <pc:docMk/>
            <pc:sldMk cId="3871105524" sldId="319"/>
            <ac:spMk id="3" creationId="{73716754-0A2F-B064-C742-5902C46398F7}"/>
          </ac:spMkLst>
        </pc:spChg>
      </pc:sldChg>
      <pc:sldChg chg="modSp mod">
        <pc:chgData name="Tea Tassa - RTK" userId="77bf2494-e612-40a4-b024-9993fa4f1205" providerId="ADAL" clId="{5D81EE9E-68A1-49CB-8A0B-04FD1D0EF8D2}" dt="2026-01-22T12:07:11.537" v="270" actId="20577"/>
        <pc:sldMkLst>
          <pc:docMk/>
          <pc:sldMk cId="1025847641" sldId="320"/>
        </pc:sldMkLst>
        <pc:spChg chg="mod">
          <ac:chgData name="Tea Tassa - RTK" userId="77bf2494-e612-40a4-b024-9993fa4f1205" providerId="ADAL" clId="{5D81EE9E-68A1-49CB-8A0B-04FD1D0EF8D2}" dt="2026-01-22T12:07:11.537" v="270" actId="20577"/>
          <ac:spMkLst>
            <pc:docMk/>
            <pc:sldMk cId="1025847641" sldId="320"/>
            <ac:spMk id="3" creationId="{54477D60-07C3-C1D3-2E06-1CD22270E776}"/>
          </ac:spMkLst>
        </pc:spChg>
      </pc:sldChg>
      <pc:sldChg chg="addSp delSp modSp mod">
        <pc:chgData name="Tea Tassa - RTK" userId="77bf2494-e612-40a4-b024-9993fa4f1205" providerId="ADAL" clId="{5D81EE9E-68A1-49CB-8A0B-04FD1D0EF8D2}" dt="2026-01-22T12:29:28.280" v="493" actId="14100"/>
        <pc:sldMkLst>
          <pc:docMk/>
          <pc:sldMk cId="1348785075" sldId="322"/>
        </pc:sldMkLst>
        <pc:spChg chg="mod">
          <ac:chgData name="Tea Tassa - RTK" userId="77bf2494-e612-40a4-b024-9993fa4f1205" providerId="ADAL" clId="{5D81EE9E-68A1-49CB-8A0B-04FD1D0EF8D2}" dt="2026-01-22T12:04:45.265" v="255" actId="14100"/>
          <ac:spMkLst>
            <pc:docMk/>
            <pc:sldMk cId="1348785075" sldId="322"/>
            <ac:spMk id="2" creationId="{DF8338D3-3113-B519-9C51-9FDB38A98603}"/>
          </ac:spMkLst>
        </pc:spChg>
        <pc:spChg chg="add mod">
          <ac:chgData name="Tea Tassa - RTK" userId="77bf2494-e612-40a4-b024-9993fa4f1205" providerId="ADAL" clId="{5D81EE9E-68A1-49CB-8A0B-04FD1D0EF8D2}" dt="2026-01-22T12:29:28.280" v="493" actId="14100"/>
          <ac:spMkLst>
            <pc:docMk/>
            <pc:sldMk cId="1348785075" sldId="322"/>
            <ac:spMk id="4" creationId="{994E9B26-D194-2935-EEFB-9DFEDE543C3E}"/>
          </ac:spMkLst>
        </pc:spChg>
      </pc:sldChg>
      <pc:sldChg chg="modSp mod">
        <pc:chgData name="Tea Tassa - RTK" userId="77bf2494-e612-40a4-b024-9993fa4f1205" providerId="ADAL" clId="{5D81EE9E-68A1-49CB-8A0B-04FD1D0EF8D2}" dt="2026-02-04T12:50:28.317" v="546" actId="20577"/>
        <pc:sldMkLst>
          <pc:docMk/>
          <pc:sldMk cId="2969604006" sldId="329"/>
        </pc:sldMkLst>
        <pc:spChg chg="mod">
          <ac:chgData name="Tea Tassa - RTK" userId="77bf2494-e612-40a4-b024-9993fa4f1205" providerId="ADAL" clId="{5D81EE9E-68A1-49CB-8A0B-04FD1D0EF8D2}" dt="2026-02-04T12:50:28.317" v="546" actId="20577"/>
          <ac:spMkLst>
            <pc:docMk/>
            <pc:sldMk cId="2969604006" sldId="329"/>
            <ac:spMk id="3" creationId="{5096FF7F-B9AB-E438-7CDD-049056E2A884}"/>
          </ac:spMkLst>
        </pc:spChg>
      </pc:sldChg>
      <pc:sldChg chg="modSp mod">
        <pc:chgData name="Tea Tassa - RTK" userId="77bf2494-e612-40a4-b024-9993fa4f1205" providerId="ADAL" clId="{5D81EE9E-68A1-49CB-8A0B-04FD1D0EF8D2}" dt="2026-01-22T11:32:04.099" v="136" actId="20577"/>
        <pc:sldMkLst>
          <pc:docMk/>
          <pc:sldMk cId="4176872634" sldId="332"/>
        </pc:sldMkLst>
        <pc:graphicFrameChg chg="mod modGraphic">
          <ac:chgData name="Tea Tassa - RTK" userId="77bf2494-e612-40a4-b024-9993fa4f1205" providerId="ADAL" clId="{5D81EE9E-68A1-49CB-8A0B-04FD1D0EF8D2}" dt="2026-01-22T11:32:04.099" v="136" actId="20577"/>
          <ac:graphicFrameMkLst>
            <pc:docMk/>
            <pc:sldMk cId="4176872634" sldId="332"/>
            <ac:graphicFrameMk id="6" creationId="{E88ABBA4-1DE2-7AA2-4D88-2321A33C2C6C}"/>
          </ac:graphicFrameMkLst>
        </pc:graphicFrameChg>
      </pc:sldChg>
      <pc:sldChg chg="modSp mod">
        <pc:chgData name="Tea Tassa - RTK" userId="77bf2494-e612-40a4-b024-9993fa4f1205" providerId="ADAL" clId="{5D81EE9E-68A1-49CB-8A0B-04FD1D0EF8D2}" dt="2026-01-22T12:06:45.980" v="266" actId="20577"/>
        <pc:sldMkLst>
          <pc:docMk/>
          <pc:sldMk cId="2731380760" sldId="333"/>
        </pc:sldMkLst>
        <pc:spChg chg="mod">
          <ac:chgData name="Tea Tassa - RTK" userId="77bf2494-e612-40a4-b024-9993fa4f1205" providerId="ADAL" clId="{5D81EE9E-68A1-49CB-8A0B-04FD1D0EF8D2}" dt="2026-01-22T12:06:45.980" v="266" actId="20577"/>
          <ac:spMkLst>
            <pc:docMk/>
            <pc:sldMk cId="2731380760" sldId="333"/>
            <ac:spMk id="3" creationId="{5367E4BA-7C54-935D-871B-950ED3823C95}"/>
          </ac:spMkLst>
        </pc:spChg>
      </pc:sldChg>
      <pc:sldChg chg="modSp mod">
        <pc:chgData name="Tea Tassa - RTK" userId="77bf2494-e612-40a4-b024-9993fa4f1205" providerId="ADAL" clId="{5D81EE9E-68A1-49CB-8A0B-04FD1D0EF8D2}" dt="2026-02-04T12:48:04.572" v="540" actId="790"/>
        <pc:sldMkLst>
          <pc:docMk/>
          <pc:sldMk cId="705933287" sldId="334"/>
        </pc:sldMkLst>
        <pc:spChg chg="mod">
          <ac:chgData name="Tea Tassa - RTK" userId="77bf2494-e612-40a4-b024-9993fa4f1205" providerId="ADAL" clId="{5D81EE9E-68A1-49CB-8A0B-04FD1D0EF8D2}" dt="2026-02-04T12:48:04.572" v="540" actId="790"/>
          <ac:spMkLst>
            <pc:docMk/>
            <pc:sldMk cId="705933287" sldId="334"/>
            <ac:spMk id="3" creationId="{C64730E9-F1B0-ECC2-1FC0-6A50927ABF08}"/>
          </ac:spMkLst>
        </pc:spChg>
      </pc:sldChg>
      <pc:sldChg chg="addSp delSp modSp new mod">
        <pc:chgData name="Tea Tassa - RTK" userId="77bf2494-e612-40a4-b024-9993fa4f1205" providerId="ADAL" clId="{5D81EE9E-68A1-49CB-8A0B-04FD1D0EF8D2}" dt="2026-01-22T11:43:52.233" v="183" actId="14100"/>
        <pc:sldMkLst>
          <pc:docMk/>
          <pc:sldMk cId="1894478469" sldId="335"/>
        </pc:sldMkLst>
        <pc:spChg chg="mod">
          <ac:chgData name="Tea Tassa - RTK" userId="77bf2494-e612-40a4-b024-9993fa4f1205" providerId="ADAL" clId="{5D81EE9E-68A1-49CB-8A0B-04FD1D0EF8D2}" dt="2026-01-22T11:43:48.947" v="182" actId="14100"/>
          <ac:spMkLst>
            <pc:docMk/>
            <pc:sldMk cId="1894478469" sldId="335"/>
            <ac:spMk id="2" creationId="{D40EF23B-EBCF-DC93-6BCE-F673228A380E}"/>
          </ac:spMkLst>
        </pc:spChg>
        <pc:graphicFrameChg chg="add mod">
          <ac:chgData name="Tea Tassa - RTK" userId="77bf2494-e612-40a4-b024-9993fa4f1205" providerId="ADAL" clId="{5D81EE9E-68A1-49CB-8A0B-04FD1D0EF8D2}" dt="2026-01-22T11:43:52.233" v="183" actId="14100"/>
          <ac:graphicFrameMkLst>
            <pc:docMk/>
            <pc:sldMk cId="1894478469" sldId="335"/>
            <ac:graphicFrameMk id="5" creationId="{FBF52E0F-3335-A233-36E3-C8F3E710BF4F}"/>
          </ac:graphicFrameMkLst>
        </pc:graphicFrameChg>
      </pc:sldChg>
      <pc:sldChg chg="modSp new mod">
        <pc:chgData name="Tea Tassa - RTK" userId="77bf2494-e612-40a4-b024-9993fa4f1205" providerId="ADAL" clId="{5D81EE9E-68A1-49CB-8A0B-04FD1D0EF8D2}" dt="2026-02-04T12:46:10.428" v="539" actId="6549"/>
        <pc:sldMkLst>
          <pc:docMk/>
          <pc:sldMk cId="4175812922" sldId="336"/>
        </pc:sldMkLst>
        <pc:spChg chg="mod">
          <ac:chgData name="Tea Tassa - RTK" userId="77bf2494-e612-40a4-b024-9993fa4f1205" providerId="ADAL" clId="{5D81EE9E-68A1-49CB-8A0B-04FD1D0EF8D2}" dt="2026-01-22T12:23:42.187" v="454" actId="14100"/>
          <ac:spMkLst>
            <pc:docMk/>
            <pc:sldMk cId="4175812922" sldId="336"/>
            <ac:spMk id="2" creationId="{ACB970BB-2653-AEFF-A658-6DCAA8824914}"/>
          </ac:spMkLst>
        </pc:spChg>
        <pc:spChg chg="mod">
          <ac:chgData name="Tea Tassa - RTK" userId="77bf2494-e612-40a4-b024-9993fa4f1205" providerId="ADAL" clId="{5D81EE9E-68A1-49CB-8A0B-04FD1D0EF8D2}" dt="2026-02-04T12:46:10.428" v="539" actId="6549"/>
          <ac:spMkLst>
            <pc:docMk/>
            <pc:sldMk cId="4175812922" sldId="336"/>
            <ac:spMk id="3" creationId="{E0966C53-D8BB-1A1A-99AC-2A668D95B6D2}"/>
          </ac:spMkLst>
        </pc:spChg>
      </pc:sldChg>
      <pc:sldChg chg="modSp new mod ord">
        <pc:chgData name="Tea Tassa - RTK" userId="77bf2494-e612-40a4-b024-9993fa4f1205" providerId="ADAL" clId="{5D81EE9E-68A1-49CB-8A0B-04FD1D0EF8D2}" dt="2026-01-22T12:32:09.760" v="532" actId="14100"/>
        <pc:sldMkLst>
          <pc:docMk/>
          <pc:sldMk cId="2864660888" sldId="337"/>
        </pc:sldMkLst>
        <pc:spChg chg="mod">
          <ac:chgData name="Tea Tassa - RTK" userId="77bf2494-e612-40a4-b024-9993fa4f1205" providerId="ADAL" clId="{5D81EE9E-68A1-49CB-8A0B-04FD1D0EF8D2}" dt="2026-01-22T12:30:42.663" v="505" actId="255"/>
          <ac:spMkLst>
            <pc:docMk/>
            <pc:sldMk cId="2864660888" sldId="337"/>
            <ac:spMk id="2" creationId="{CAA269F9-07D1-9277-B9D7-B2A3993F42C7}"/>
          </ac:spMkLst>
        </pc:spChg>
        <pc:spChg chg="mod">
          <ac:chgData name="Tea Tassa - RTK" userId="77bf2494-e612-40a4-b024-9993fa4f1205" providerId="ADAL" clId="{5D81EE9E-68A1-49CB-8A0B-04FD1D0EF8D2}" dt="2026-01-22T12:32:09.760" v="532" actId="14100"/>
          <ac:spMkLst>
            <pc:docMk/>
            <pc:sldMk cId="2864660888" sldId="337"/>
            <ac:spMk id="3" creationId="{FEA5B889-E6F5-2FC1-4687-7EA48AB89E2D}"/>
          </ac:spMkLst>
        </pc:spChg>
      </pc:sldChg>
      <pc:sldChg chg="modSp add mod">
        <pc:chgData name="Tea Tassa - RTK" userId="77bf2494-e612-40a4-b024-9993fa4f1205" providerId="ADAL" clId="{5D81EE9E-68A1-49CB-8A0B-04FD1D0EF8D2}" dt="2026-01-22T12:33:03.263" v="537" actId="113"/>
        <pc:sldMkLst>
          <pc:docMk/>
          <pc:sldMk cId="843368683" sldId="338"/>
        </pc:sldMkLst>
        <pc:spChg chg="mod">
          <ac:chgData name="Tea Tassa - RTK" userId="77bf2494-e612-40a4-b024-9993fa4f1205" providerId="ADAL" clId="{5D81EE9E-68A1-49CB-8A0B-04FD1D0EF8D2}" dt="2026-01-22T12:32:33.860" v="535" actId="20577"/>
          <ac:spMkLst>
            <pc:docMk/>
            <pc:sldMk cId="843368683" sldId="338"/>
            <ac:spMk id="2" creationId="{DDC61542-F6EB-A68A-5B82-914268DDF6D2}"/>
          </ac:spMkLst>
        </pc:spChg>
        <pc:spChg chg="mod">
          <ac:chgData name="Tea Tassa - RTK" userId="77bf2494-e612-40a4-b024-9993fa4f1205" providerId="ADAL" clId="{5D81EE9E-68A1-49CB-8A0B-04FD1D0EF8D2}" dt="2026-01-22T12:33:03.263" v="537" actId="113"/>
          <ac:spMkLst>
            <pc:docMk/>
            <pc:sldMk cId="843368683" sldId="338"/>
            <ac:spMk id="3" creationId="{617093F3-D18F-B4F0-2D67-52C1DA4B094F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tag.ee/wp-content/uploads/2020/11/Tehnoloogia_valmidusastmed_sekmo.pdf" TargetMode="External"/><Relationship Id="rId1" Type="http://schemas.openxmlformats.org/officeDocument/2006/relationships/hyperlink" Target="https://www.etag.ee/wp-content/uploads/2016/11/FrascatiManual2015_2ptk.pdf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tag.ee/wp-content/uploads/2020/11/Tehnoloogia_valmidusastmed_sekmo.pdf" TargetMode="External"/><Relationship Id="rId1" Type="http://schemas.openxmlformats.org/officeDocument/2006/relationships/hyperlink" Target="https://www.etag.ee/wp-content/uploads/2016/11/FrascatiManual2015_2ptk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683C7E-8198-4498-9A1D-4BB935FC3F8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4151B3F-1ECB-470F-9F7C-4778130542DA}">
      <dgm:prSet/>
      <dgm:spPr/>
      <dgm:t>
        <a:bodyPr/>
        <a:lstStyle/>
        <a:p>
          <a:r>
            <a:rPr lang="et-EE" b="1"/>
            <a:t>Tegevus 1: Teadlase kaasamine </a:t>
          </a:r>
          <a:r>
            <a:rPr lang="et-EE"/>
            <a:t>era-, avaliku- või kolmanda sektori asutusse rakendusuuringute ja/või eksperimentaalarendusprojektide ja/või innovatsioonitegevuste elluviimiseks;</a:t>
          </a:r>
          <a:endParaRPr lang="en-US"/>
        </a:p>
      </dgm:t>
    </dgm:pt>
    <dgm:pt modelId="{D5036ADD-96D5-4F59-8512-84810C2B6B96}" type="parTrans" cxnId="{D62756B8-0CB2-4B0D-A253-EAEECFB047C5}">
      <dgm:prSet/>
      <dgm:spPr/>
      <dgm:t>
        <a:bodyPr/>
        <a:lstStyle/>
        <a:p>
          <a:endParaRPr lang="en-US"/>
        </a:p>
      </dgm:t>
    </dgm:pt>
    <dgm:pt modelId="{C4810BA3-A606-402A-A0FA-43F27E5E83AE}" type="sibTrans" cxnId="{D62756B8-0CB2-4B0D-A253-EAEECFB047C5}">
      <dgm:prSet/>
      <dgm:spPr/>
      <dgm:t>
        <a:bodyPr/>
        <a:lstStyle/>
        <a:p>
          <a:endParaRPr lang="en-US"/>
        </a:p>
      </dgm:t>
    </dgm:pt>
    <dgm:pt modelId="{EC6C2525-D9F7-4529-BB3C-532E820F6E20}">
      <dgm:prSet/>
      <dgm:spPr/>
      <dgm:t>
        <a:bodyPr/>
        <a:lstStyle/>
        <a:p>
          <a:r>
            <a:rPr lang="et-EE" b="1"/>
            <a:t>Tegevus 2:</a:t>
          </a:r>
          <a:r>
            <a:rPr lang="et-EE"/>
            <a:t> </a:t>
          </a:r>
          <a:r>
            <a:rPr lang="et-EE" b="1"/>
            <a:t>Tippspetsialisti kaasamine </a:t>
          </a:r>
          <a:r>
            <a:rPr lang="et-EE"/>
            <a:t>teadus- ja arendusasutusse</a:t>
          </a:r>
          <a:r>
            <a:rPr lang="et-EE" b="1"/>
            <a:t> </a:t>
          </a:r>
          <a:r>
            <a:rPr lang="et-EE"/>
            <a:t>õppe- ja/ või teadus- ja/või arendus- ja/või innovatsioonitegevuste läbi viimiseks või tegelemiseks tehnoloogiasiirdega;</a:t>
          </a:r>
          <a:endParaRPr lang="en-US"/>
        </a:p>
      </dgm:t>
    </dgm:pt>
    <dgm:pt modelId="{6F9A8D8B-025D-4061-BC1B-D18BE6B26882}" type="parTrans" cxnId="{B2E67EB7-99BF-4A7C-9CBF-A1F1349E8F19}">
      <dgm:prSet/>
      <dgm:spPr/>
      <dgm:t>
        <a:bodyPr/>
        <a:lstStyle/>
        <a:p>
          <a:endParaRPr lang="en-US"/>
        </a:p>
      </dgm:t>
    </dgm:pt>
    <dgm:pt modelId="{C26BCC2C-CCE8-47D1-AA97-A9439749ECA4}" type="sibTrans" cxnId="{B2E67EB7-99BF-4A7C-9CBF-A1F1349E8F19}">
      <dgm:prSet/>
      <dgm:spPr/>
      <dgm:t>
        <a:bodyPr/>
        <a:lstStyle/>
        <a:p>
          <a:endParaRPr lang="en-US"/>
        </a:p>
      </dgm:t>
    </dgm:pt>
    <dgm:pt modelId="{8F6653C7-0CC3-4B3C-AF25-B01CDAB8E9CA}">
      <dgm:prSet/>
      <dgm:spPr/>
      <dgm:t>
        <a:bodyPr/>
        <a:lstStyle/>
        <a:p>
          <a:r>
            <a:rPr lang="et-EE" b="1"/>
            <a:t>Tegevus 3: Teadmussiirdedoktorantide </a:t>
          </a:r>
          <a:r>
            <a:rPr lang="et-EE"/>
            <a:t>palkamine era-, avaliku- või kolmanda sektori asutustesse.</a:t>
          </a:r>
          <a:endParaRPr lang="en-US"/>
        </a:p>
      </dgm:t>
    </dgm:pt>
    <dgm:pt modelId="{D21CCA55-3742-4547-B82C-AA3F8AF4DDEA}" type="parTrans" cxnId="{945DCDFC-4E80-4AF5-94A8-32CD28FC73B9}">
      <dgm:prSet/>
      <dgm:spPr/>
      <dgm:t>
        <a:bodyPr/>
        <a:lstStyle/>
        <a:p>
          <a:endParaRPr lang="en-US"/>
        </a:p>
      </dgm:t>
    </dgm:pt>
    <dgm:pt modelId="{A6A6AEDE-F808-432C-AA40-A8B922AA47A8}" type="sibTrans" cxnId="{945DCDFC-4E80-4AF5-94A8-32CD28FC73B9}">
      <dgm:prSet/>
      <dgm:spPr/>
      <dgm:t>
        <a:bodyPr/>
        <a:lstStyle/>
        <a:p>
          <a:endParaRPr lang="en-US"/>
        </a:p>
      </dgm:t>
    </dgm:pt>
    <dgm:pt modelId="{2F39FD64-88A0-4A0B-A570-964AF7553218}" type="pres">
      <dgm:prSet presAssocID="{A4683C7E-8198-4498-9A1D-4BB935FC3F81}" presName="vert0" presStyleCnt="0">
        <dgm:presLayoutVars>
          <dgm:dir/>
          <dgm:animOne val="branch"/>
          <dgm:animLvl val="lvl"/>
        </dgm:presLayoutVars>
      </dgm:prSet>
      <dgm:spPr/>
    </dgm:pt>
    <dgm:pt modelId="{49A3F2F2-A450-47EA-9155-B8612FB50941}" type="pres">
      <dgm:prSet presAssocID="{34151B3F-1ECB-470F-9F7C-4778130542DA}" presName="thickLine" presStyleLbl="alignNode1" presStyleIdx="0" presStyleCnt="3"/>
      <dgm:spPr/>
    </dgm:pt>
    <dgm:pt modelId="{56FBDFA2-7267-4A81-8DD2-E7C84EEADE5D}" type="pres">
      <dgm:prSet presAssocID="{34151B3F-1ECB-470F-9F7C-4778130542DA}" presName="horz1" presStyleCnt="0"/>
      <dgm:spPr/>
    </dgm:pt>
    <dgm:pt modelId="{D4EF298C-F059-464B-AA7E-D047F6D634C0}" type="pres">
      <dgm:prSet presAssocID="{34151B3F-1ECB-470F-9F7C-4778130542DA}" presName="tx1" presStyleLbl="revTx" presStyleIdx="0" presStyleCnt="3"/>
      <dgm:spPr/>
    </dgm:pt>
    <dgm:pt modelId="{4BB0F311-3CB9-45C4-A1EA-568B74DCEDCE}" type="pres">
      <dgm:prSet presAssocID="{34151B3F-1ECB-470F-9F7C-4778130542DA}" presName="vert1" presStyleCnt="0"/>
      <dgm:spPr/>
    </dgm:pt>
    <dgm:pt modelId="{5F2FC13C-E4C7-422E-8499-057E2BD36AB7}" type="pres">
      <dgm:prSet presAssocID="{EC6C2525-D9F7-4529-BB3C-532E820F6E20}" presName="thickLine" presStyleLbl="alignNode1" presStyleIdx="1" presStyleCnt="3"/>
      <dgm:spPr/>
    </dgm:pt>
    <dgm:pt modelId="{FCEF7F41-A476-42D4-904C-6CAF7961AC4A}" type="pres">
      <dgm:prSet presAssocID="{EC6C2525-D9F7-4529-BB3C-532E820F6E20}" presName="horz1" presStyleCnt="0"/>
      <dgm:spPr/>
    </dgm:pt>
    <dgm:pt modelId="{DB5E5F16-5D2A-40C2-9FA1-ECDB6FEA06C9}" type="pres">
      <dgm:prSet presAssocID="{EC6C2525-D9F7-4529-BB3C-532E820F6E20}" presName="tx1" presStyleLbl="revTx" presStyleIdx="1" presStyleCnt="3"/>
      <dgm:spPr/>
    </dgm:pt>
    <dgm:pt modelId="{BDDAC96C-A63D-40ED-9112-491362CA610D}" type="pres">
      <dgm:prSet presAssocID="{EC6C2525-D9F7-4529-BB3C-532E820F6E20}" presName="vert1" presStyleCnt="0"/>
      <dgm:spPr/>
    </dgm:pt>
    <dgm:pt modelId="{BBC8801C-E8A7-4B12-91C9-1B8D997CB5A3}" type="pres">
      <dgm:prSet presAssocID="{8F6653C7-0CC3-4B3C-AF25-B01CDAB8E9CA}" presName="thickLine" presStyleLbl="alignNode1" presStyleIdx="2" presStyleCnt="3"/>
      <dgm:spPr/>
    </dgm:pt>
    <dgm:pt modelId="{D62CE015-3B8E-4E21-A221-4969091DB1E4}" type="pres">
      <dgm:prSet presAssocID="{8F6653C7-0CC3-4B3C-AF25-B01CDAB8E9CA}" presName="horz1" presStyleCnt="0"/>
      <dgm:spPr/>
    </dgm:pt>
    <dgm:pt modelId="{11F38DE4-EE40-4F39-A3A9-6B902D536EE1}" type="pres">
      <dgm:prSet presAssocID="{8F6653C7-0CC3-4B3C-AF25-B01CDAB8E9CA}" presName="tx1" presStyleLbl="revTx" presStyleIdx="2" presStyleCnt="3"/>
      <dgm:spPr/>
    </dgm:pt>
    <dgm:pt modelId="{AA3A7C74-AC6B-4847-B487-FDC3B1D45DF5}" type="pres">
      <dgm:prSet presAssocID="{8F6653C7-0CC3-4B3C-AF25-B01CDAB8E9CA}" presName="vert1" presStyleCnt="0"/>
      <dgm:spPr/>
    </dgm:pt>
  </dgm:ptLst>
  <dgm:cxnLst>
    <dgm:cxn modelId="{4E576905-8313-47F0-A5D0-23D6BF65A556}" type="presOf" srcId="{EC6C2525-D9F7-4529-BB3C-532E820F6E20}" destId="{DB5E5F16-5D2A-40C2-9FA1-ECDB6FEA06C9}" srcOrd="0" destOrd="0" presId="urn:microsoft.com/office/officeart/2008/layout/LinedList"/>
    <dgm:cxn modelId="{AFFD023B-1A3B-4292-B381-86C2D46E85B0}" type="presOf" srcId="{8F6653C7-0CC3-4B3C-AF25-B01CDAB8E9CA}" destId="{11F38DE4-EE40-4F39-A3A9-6B902D536EE1}" srcOrd="0" destOrd="0" presId="urn:microsoft.com/office/officeart/2008/layout/LinedList"/>
    <dgm:cxn modelId="{BC796764-9B91-4177-80F7-9BA205E7E96A}" type="presOf" srcId="{34151B3F-1ECB-470F-9F7C-4778130542DA}" destId="{D4EF298C-F059-464B-AA7E-D047F6D634C0}" srcOrd="0" destOrd="0" presId="urn:microsoft.com/office/officeart/2008/layout/LinedList"/>
    <dgm:cxn modelId="{D5620C8C-0C3F-49E9-9DDA-C9080AFE8DC9}" type="presOf" srcId="{A4683C7E-8198-4498-9A1D-4BB935FC3F81}" destId="{2F39FD64-88A0-4A0B-A570-964AF7553218}" srcOrd="0" destOrd="0" presId="urn:microsoft.com/office/officeart/2008/layout/LinedList"/>
    <dgm:cxn modelId="{B2E67EB7-99BF-4A7C-9CBF-A1F1349E8F19}" srcId="{A4683C7E-8198-4498-9A1D-4BB935FC3F81}" destId="{EC6C2525-D9F7-4529-BB3C-532E820F6E20}" srcOrd="1" destOrd="0" parTransId="{6F9A8D8B-025D-4061-BC1B-D18BE6B26882}" sibTransId="{C26BCC2C-CCE8-47D1-AA97-A9439749ECA4}"/>
    <dgm:cxn modelId="{D62756B8-0CB2-4B0D-A253-EAEECFB047C5}" srcId="{A4683C7E-8198-4498-9A1D-4BB935FC3F81}" destId="{34151B3F-1ECB-470F-9F7C-4778130542DA}" srcOrd="0" destOrd="0" parTransId="{D5036ADD-96D5-4F59-8512-84810C2B6B96}" sibTransId="{C4810BA3-A606-402A-A0FA-43F27E5E83AE}"/>
    <dgm:cxn modelId="{945DCDFC-4E80-4AF5-94A8-32CD28FC73B9}" srcId="{A4683C7E-8198-4498-9A1D-4BB935FC3F81}" destId="{8F6653C7-0CC3-4B3C-AF25-B01CDAB8E9CA}" srcOrd="2" destOrd="0" parTransId="{D21CCA55-3742-4547-B82C-AA3F8AF4DDEA}" sibTransId="{A6A6AEDE-F808-432C-AA40-A8B922AA47A8}"/>
    <dgm:cxn modelId="{D70F8E95-321F-4E69-BF52-6C58BBE58967}" type="presParOf" srcId="{2F39FD64-88A0-4A0B-A570-964AF7553218}" destId="{49A3F2F2-A450-47EA-9155-B8612FB50941}" srcOrd="0" destOrd="0" presId="urn:microsoft.com/office/officeart/2008/layout/LinedList"/>
    <dgm:cxn modelId="{16FAFCC0-E333-4F50-A6BA-FD4B34B453D8}" type="presParOf" srcId="{2F39FD64-88A0-4A0B-A570-964AF7553218}" destId="{56FBDFA2-7267-4A81-8DD2-E7C84EEADE5D}" srcOrd="1" destOrd="0" presId="urn:microsoft.com/office/officeart/2008/layout/LinedList"/>
    <dgm:cxn modelId="{A2D587C4-3928-4B4E-B457-E99876F3B36F}" type="presParOf" srcId="{56FBDFA2-7267-4A81-8DD2-E7C84EEADE5D}" destId="{D4EF298C-F059-464B-AA7E-D047F6D634C0}" srcOrd="0" destOrd="0" presId="urn:microsoft.com/office/officeart/2008/layout/LinedList"/>
    <dgm:cxn modelId="{772B54FB-DF75-46FB-9536-A58A12756690}" type="presParOf" srcId="{56FBDFA2-7267-4A81-8DD2-E7C84EEADE5D}" destId="{4BB0F311-3CB9-45C4-A1EA-568B74DCEDCE}" srcOrd="1" destOrd="0" presId="urn:microsoft.com/office/officeart/2008/layout/LinedList"/>
    <dgm:cxn modelId="{5DFAF743-1A0D-4301-B05A-A3927B7D69FC}" type="presParOf" srcId="{2F39FD64-88A0-4A0B-A570-964AF7553218}" destId="{5F2FC13C-E4C7-422E-8499-057E2BD36AB7}" srcOrd="2" destOrd="0" presId="urn:microsoft.com/office/officeart/2008/layout/LinedList"/>
    <dgm:cxn modelId="{3111B277-CCE1-4365-BBF6-4E81D185D9A4}" type="presParOf" srcId="{2F39FD64-88A0-4A0B-A570-964AF7553218}" destId="{FCEF7F41-A476-42D4-904C-6CAF7961AC4A}" srcOrd="3" destOrd="0" presId="urn:microsoft.com/office/officeart/2008/layout/LinedList"/>
    <dgm:cxn modelId="{21D2C82B-9E37-4611-8A6A-A15015D0E901}" type="presParOf" srcId="{FCEF7F41-A476-42D4-904C-6CAF7961AC4A}" destId="{DB5E5F16-5D2A-40C2-9FA1-ECDB6FEA06C9}" srcOrd="0" destOrd="0" presId="urn:microsoft.com/office/officeart/2008/layout/LinedList"/>
    <dgm:cxn modelId="{8B64F272-8CB6-4C16-BF8A-CEBD76BA4D19}" type="presParOf" srcId="{FCEF7F41-A476-42D4-904C-6CAF7961AC4A}" destId="{BDDAC96C-A63D-40ED-9112-491362CA610D}" srcOrd="1" destOrd="0" presId="urn:microsoft.com/office/officeart/2008/layout/LinedList"/>
    <dgm:cxn modelId="{05463CAB-A48E-4037-933F-C49ADA00324B}" type="presParOf" srcId="{2F39FD64-88A0-4A0B-A570-964AF7553218}" destId="{BBC8801C-E8A7-4B12-91C9-1B8D997CB5A3}" srcOrd="4" destOrd="0" presId="urn:microsoft.com/office/officeart/2008/layout/LinedList"/>
    <dgm:cxn modelId="{76F9C397-D4FE-4A9B-A389-9B7E0356E3AB}" type="presParOf" srcId="{2F39FD64-88A0-4A0B-A570-964AF7553218}" destId="{D62CE015-3B8E-4E21-A221-4969091DB1E4}" srcOrd="5" destOrd="0" presId="urn:microsoft.com/office/officeart/2008/layout/LinedList"/>
    <dgm:cxn modelId="{741ACA14-CA8E-4300-B78B-E5F8C62E0B9E}" type="presParOf" srcId="{D62CE015-3B8E-4E21-A221-4969091DB1E4}" destId="{11F38DE4-EE40-4F39-A3A9-6B902D536EE1}" srcOrd="0" destOrd="0" presId="urn:microsoft.com/office/officeart/2008/layout/LinedList"/>
    <dgm:cxn modelId="{CE8B8B59-D32B-4524-A0E2-EC9DBD2FE066}" type="presParOf" srcId="{D62CE015-3B8E-4E21-A221-4969091DB1E4}" destId="{AA3A7C74-AC6B-4847-B487-FDC3B1D45DF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5CA0E8-D614-45DF-92F7-0383B44FA93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67A3BD-40DD-4569-B975-BDD13A729AB3}">
      <dgm:prSet/>
      <dgm:spPr/>
      <dgm:t>
        <a:bodyPr/>
        <a:lstStyle/>
        <a:p>
          <a:r>
            <a:rPr lang="et-EE" dirty="0"/>
            <a:t>Toetatakse projekte, kus asutus sõlmib lepingu </a:t>
          </a:r>
          <a:r>
            <a:rPr lang="et-EE" b="1" dirty="0"/>
            <a:t>doktori- või magistrikraadiga </a:t>
          </a:r>
          <a:r>
            <a:rPr lang="et-EE" dirty="0"/>
            <a:t>isikuga</a:t>
          </a:r>
          <a:r>
            <a:rPr lang="et-EE" b="1" dirty="0"/>
            <a:t> rakendusuuringute ja/või eksperimentaalarendusprojektide ja/või innovatsioonitegevuste </a:t>
          </a:r>
          <a:r>
            <a:rPr lang="et-EE" dirty="0"/>
            <a:t>elluviimiseks.</a:t>
          </a:r>
          <a:endParaRPr lang="en-US" dirty="0"/>
        </a:p>
      </dgm:t>
    </dgm:pt>
    <dgm:pt modelId="{6E6B57BE-256D-4E62-BAEF-3C241B0E076B}" type="parTrans" cxnId="{DE59F324-B177-494D-99B4-19D5B2E30C52}">
      <dgm:prSet/>
      <dgm:spPr/>
      <dgm:t>
        <a:bodyPr/>
        <a:lstStyle/>
        <a:p>
          <a:endParaRPr lang="en-US"/>
        </a:p>
      </dgm:t>
    </dgm:pt>
    <dgm:pt modelId="{7098D773-6757-4A06-AB23-C5FCBB8DE9F6}" type="sibTrans" cxnId="{DE59F324-B177-494D-99B4-19D5B2E30C52}">
      <dgm:prSet/>
      <dgm:spPr/>
      <dgm:t>
        <a:bodyPr/>
        <a:lstStyle/>
        <a:p>
          <a:endParaRPr lang="en-US"/>
        </a:p>
      </dgm:t>
    </dgm:pt>
    <dgm:pt modelId="{C5C3FDAD-7F09-4879-AB3D-F4DC313024B9}">
      <dgm:prSet/>
      <dgm:spPr/>
      <dgm:t>
        <a:bodyPr/>
        <a:lstStyle/>
        <a:p>
          <a:r>
            <a:rPr lang="et-EE" dirty="0"/>
            <a:t>Toetust saavad taotleda Eesti era-, avaliku- või kolmanda </a:t>
          </a:r>
          <a:r>
            <a:rPr lang="fi-FI" dirty="0"/>
            <a:t>sektori </a:t>
          </a:r>
          <a:r>
            <a:rPr lang="et-EE" dirty="0"/>
            <a:t>asutused, </a:t>
          </a:r>
          <a:r>
            <a:rPr lang="et-EE" b="1" dirty="0"/>
            <a:t>välja arvatud </a:t>
          </a:r>
          <a:r>
            <a:rPr lang="et-EE" dirty="0"/>
            <a:t>korralisel positiivsel evalveerimisel positiivselt evalveeritud </a:t>
          </a:r>
          <a:r>
            <a:rPr lang="et-EE" b="1" dirty="0"/>
            <a:t>TA asutused </a:t>
          </a:r>
          <a:r>
            <a:rPr lang="et-EE" dirty="0"/>
            <a:t>ja </a:t>
          </a:r>
          <a:r>
            <a:rPr lang="et-EE" b="1" dirty="0"/>
            <a:t>tehnoloogia arenduskeskused</a:t>
          </a:r>
          <a:r>
            <a:rPr lang="et-EE" dirty="0"/>
            <a:t>. Juhul kui taotletakse toetust </a:t>
          </a:r>
          <a:r>
            <a:rPr lang="et-EE" b="1" dirty="0"/>
            <a:t>innovatsioonitegevuste </a:t>
          </a:r>
          <a:r>
            <a:rPr lang="et-EE" dirty="0"/>
            <a:t>elluviimiseks võib taotlejaks olla mikro-, väikese ja keskmise suurusega ettevõtja.</a:t>
          </a:r>
          <a:endParaRPr lang="en-US" dirty="0"/>
        </a:p>
      </dgm:t>
    </dgm:pt>
    <dgm:pt modelId="{4C643D07-1AF0-4498-A613-6B4695F3A013}" type="parTrans" cxnId="{8E5C4F6B-572C-4D21-8271-95B8C9873B92}">
      <dgm:prSet/>
      <dgm:spPr/>
      <dgm:t>
        <a:bodyPr/>
        <a:lstStyle/>
        <a:p>
          <a:endParaRPr lang="en-US"/>
        </a:p>
      </dgm:t>
    </dgm:pt>
    <dgm:pt modelId="{7FD31CE3-00DE-4400-9AC1-1203396E59CF}" type="sibTrans" cxnId="{8E5C4F6B-572C-4D21-8271-95B8C9873B92}">
      <dgm:prSet/>
      <dgm:spPr/>
      <dgm:t>
        <a:bodyPr/>
        <a:lstStyle/>
        <a:p>
          <a:endParaRPr lang="en-US"/>
        </a:p>
      </dgm:t>
    </dgm:pt>
    <dgm:pt modelId="{4B2C692A-44AA-4747-A8FE-C2C50216CAE7}">
      <dgm:prSet/>
      <dgm:spPr/>
      <dgm:t>
        <a:bodyPr/>
        <a:lstStyle/>
        <a:p>
          <a:r>
            <a:rPr lang="et-EE" b="1"/>
            <a:t>Projekt peab vastama TA tegevuse tunnustele</a:t>
          </a:r>
          <a:r>
            <a:rPr lang="et-EE"/>
            <a:t>. Vt </a:t>
          </a:r>
          <a:r>
            <a:rPr lang="et-EE">
              <a:hlinkClick xmlns:r="http://schemas.openxmlformats.org/officeDocument/2006/relationships" r:id="rId1"/>
            </a:rPr>
            <a:t>Frascati manuaal</a:t>
          </a:r>
          <a:r>
            <a:rPr lang="et-EE"/>
            <a:t> ja </a:t>
          </a:r>
          <a:r>
            <a:rPr lang="et-EE">
              <a:hlinkClick xmlns:r="http://schemas.openxmlformats.org/officeDocument/2006/relationships" r:id="rId2"/>
            </a:rPr>
            <a:t>TRL tasemed</a:t>
          </a:r>
          <a:r>
            <a:rPr lang="et-EE"/>
            <a:t>.</a:t>
          </a:r>
          <a:endParaRPr lang="en-US"/>
        </a:p>
      </dgm:t>
    </dgm:pt>
    <dgm:pt modelId="{7DD1AC74-88CF-478D-8303-7B0A6B302592}" type="parTrans" cxnId="{CDEDA828-D808-47F9-9BA8-D0D6012699D5}">
      <dgm:prSet/>
      <dgm:spPr/>
      <dgm:t>
        <a:bodyPr/>
        <a:lstStyle/>
        <a:p>
          <a:endParaRPr lang="en-US"/>
        </a:p>
      </dgm:t>
    </dgm:pt>
    <dgm:pt modelId="{27201CC3-521E-4CD2-BF90-5A7EBBF85451}" type="sibTrans" cxnId="{CDEDA828-D808-47F9-9BA8-D0D6012699D5}">
      <dgm:prSet/>
      <dgm:spPr/>
      <dgm:t>
        <a:bodyPr/>
        <a:lstStyle/>
        <a:p>
          <a:endParaRPr lang="en-US"/>
        </a:p>
      </dgm:t>
    </dgm:pt>
    <dgm:pt modelId="{68BF990B-532D-476A-8895-8A6B56AF024F}">
      <dgm:prSet/>
      <dgm:spPr/>
      <dgm:t>
        <a:bodyPr/>
        <a:lstStyle/>
        <a:p>
          <a:r>
            <a:rPr lang="et-EE" b="1" dirty="0"/>
            <a:t>Teadlasel</a:t>
          </a:r>
          <a:r>
            <a:rPr lang="et-EE" dirty="0"/>
            <a:t> peab olema </a:t>
          </a:r>
          <a:r>
            <a:rPr lang="et-EE" b="1" dirty="0"/>
            <a:t>vähemalt viieaastane </a:t>
          </a:r>
          <a:r>
            <a:rPr lang="et-EE" dirty="0"/>
            <a:t>teadus- ja arendustegevuse alane töökogemus ja ta peab </a:t>
          </a:r>
          <a:r>
            <a:rPr lang="et-EE" b="1" dirty="0"/>
            <a:t>töötama</a:t>
          </a:r>
          <a:r>
            <a:rPr lang="et-EE" dirty="0"/>
            <a:t> </a:t>
          </a:r>
          <a:r>
            <a:rPr lang="et-EE" b="1" dirty="0"/>
            <a:t>positiivselt evalveeritud teadus- ja arendusasutuses</a:t>
          </a:r>
          <a:r>
            <a:rPr lang="et-EE" dirty="0"/>
            <a:t> vähemalt </a:t>
          </a:r>
          <a:r>
            <a:rPr lang="et-EE" b="1" dirty="0"/>
            <a:t>0,5 koormusega</a:t>
          </a:r>
          <a:r>
            <a:rPr lang="et-EE" dirty="0"/>
            <a:t>.</a:t>
          </a:r>
          <a:endParaRPr lang="en-US" dirty="0"/>
        </a:p>
      </dgm:t>
    </dgm:pt>
    <dgm:pt modelId="{F7B1EA21-1666-45FB-98A3-DFF9B3B5A73E}" type="parTrans" cxnId="{E587D913-31A1-4B38-96BD-34772E227F8C}">
      <dgm:prSet/>
      <dgm:spPr/>
      <dgm:t>
        <a:bodyPr/>
        <a:lstStyle/>
        <a:p>
          <a:endParaRPr lang="en-US"/>
        </a:p>
      </dgm:t>
    </dgm:pt>
    <dgm:pt modelId="{55397334-3406-4660-94DA-FEE7196CEBCD}" type="sibTrans" cxnId="{E587D913-31A1-4B38-96BD-34772E227F8C}">
      <dgm:prSet/>
      <dgm:spPr/>
      <dgm:t>
        <a:bodyPr/>
        <a:lstStyle/>
        <a:p>
          <a:endParaRPr lang="en-US"/>
        </a:p>
      </dgm:t>
    </dgm:pt>
    <dgm:pt modelId="{2A31C2D4-6A02-4F73-9511-126C9B56440E}" type="pres">
      <dgm:prSet presAssocID="{915CA0E8-D614-45DF-92F7-0383B44FA93F}" presName="vert0" presStyleCnt="0">
        <dgm:presLayoutVars>
          <dgm:dir/>
          <dgm:animOne val="branch"/>
          <dgm:animLvl val="lvl"/>
        </dgm:presLayoutVars>
      </dgm:prSet>
      <dgm:spPr/>
    </dgm:pt>
    <dgm:pt modelId="{9B199B7F-29B9-45E5-9D5D-408D178B65DF}" type="pres">
      <dgm:prSet presAssocID="{7A67A3BD-40DD-4569-B975-BDD13A729AB3}" presName="thickLine" presStyleLbl="alignNode1" presStyleIdx="0" presStyleCnt="4"/>
      <dgm:spPr/>
    </dgm:pt>
    <dgm:pt modelId="{D2A14D5B-C351-4AB4-97DF-D0599A376A9B}" type="pres">
      <dgm:prSet presAssocID="{7A67A3BD-40DD-4569-B975-BDD13A729AB3}" presName="horz1" presStyleCnt="0"/>
      <dgm:spPr/>
    </dgm:pt>
    <dgm:pt modelId="{3ABA2757-8E28-49B4-B2E3-2071BCB5EF17}" type="pres">
      <dgm:prSet presAssocID="{7A67A3BD-40DD-4569-B975-BDD13A729AB3}" presName="tx1" presStyleLbl="revTx" presStyleIdx="0" presStyleCnt="4"/>
      <dgm:spPr/>
    </dgm:pt>
    <dgm:pt modelId="{F3C7F579-9313-4F0F-957D-57A5C4B2157D}" type="pres">
      <dgm:prSet presAssocID="{7A67A3BD-40DD-4569-B975-BDD13A729AB3}" presName="vert1" presStyleCnt="0"/>
      <dgm:spPr/>
    </dgm:pt>
    <dgm:pt modelId="{7E605B44-27F1-4D47-8893-D265A55557F9}" type="pres">
      <dgm:prSet presAssocID="{C5C3FDAD-7F09-4879-AB3D-F4DC313024B9}" presName="thickLine" presStyleLbl="alignNode1" presStyleIdx="1" presStyleCnt="4"/>
      <dgm:spPr/>
    </dgm:pt>
    <dgm:pt modelId="{FB6A7008-F077-4372-8990-55F3E5D1E94F}" type="pres">
      <dgm:prSet presAssocID="{C5C3FDAD-7F09-4879-AB3D-F4DC313024B9}" presName="horz1" presStyleCnt="0"/>
      <dgm:spPr/>
    </dgm:pt>
    <dgm:pt modelId="{911D5A74-64B3-4E6E-8BD1-A8513F69B340}" type="pres">
      <dgm:prSet presAssocID="{C5C3FDAD-7F09-4879-AB3D-F4DC313024B9}" presName="tx1" presStyleLbl="revTx" presStyleIdx="1" presStyleCnt="4"/>
      <dgm:spPr/>
    </dgm:pt>
    <dgm:pt modelId="{182729F8-D79B-458C-AD79-433C614DE284}" type="pres">
      <dgm:prSet presAssocID="{C5C3FDAD-7F09-4879-AB3D-F4DC313024B9}" presName="vert1" presStyleCnt="0"/>
      <dgm:spPr/>
    </dgm:pt>
    <dgm:pt modelId="{833E7ABD-BAAF-448F-BA4A-BB0BC9D67B06}" type="pres">
      <dgm:prSet presAssocID="{4B2C692A-44AA-4747-A8FE-C2C50216CAE7}" presName="thickLine" presStyleLbl="alignNode1" presStyleIdx="2" presStyleCnt="4"/>
      <dgm:spPr/>
    </dgm:pt>
    <dgm:pt modelId="{40E7A344-EAA5-4716-B691-B3A651FB46C0}" type="pres">
      <dgm:prSet presAssocID="{4B2C692A-44AA-4747-A8FE-C2C50216CAE7}" presName="horz1" presStyleCnt="0"/>
      <dgm:spPr/>
    </dgm:pt>
    <dgm:pt modelId="{C571C7BB-BA0B-45A8-8478-E58A2F463FF1}" type="pres">
      <dgm:prSet presAssocID="{4B2C692A-44AA-4747-A8FE-C2C50216CAE7}" presName="tx1" presStyleLbl="revTx" presStyleIdx="2" presStyleCnt="4"/>
      <dgm:spPr/>
    </dgm:pt>
    <dgm:pt modelId="{A1D62932-6004-49DF-8D5F-E92D147D7E01}" type="pres">
      <dgm:prSet presAssocID="{4B2C692A-44AA-4747-A8FE-C2C50216CAE7}" presName="vert1" presStyleCnt="0"/>
      <dgm:spPr/>
    </dgm:pt>
    <dgm:pt modelId="{A1CBD4E5-3F5A-4F18-9DD8-97F042E0D2C2}" type="pres">
      <dgm:prSet presAssocID="{68BF990B-532D-476A-8895-8A6B56AF024F}" presName="thickLine" presStyleLbl="alignNode1" presStyleIdx="3" presStyleCnt="4"/>
      <dgm:spPr/>
    </dgm:pt>
    <dgm:pt modelId="{4AEE2598-B770-466A-9FC8-05E19B74D827}" type="pres">
      <dgm:prSet presAssocID="{68BF990B-532D-476A-8895-8A6B56AF024F}" presName="horz1" presStyleCnt="0"/>
      <dgm:spPr/>
    </dgm:pt>
    <dgm:pt modelId="{67856575-3C5F-4FD1-AAF7-429BA43D8D03}" type="pres">
      <dgm:prSet presAssocID="{68BF990B-532D-476A-8895-8A6B56AF024F}" presName="tx1" presStyleLbl="revTx" presStyleIdx="3" presStyleCnt="4"/>
      <dgm:spPr/>
    </dgm:pt>
    <dgm:pt modelId="{3877CABC-5CE3-410A-AA5C-C60F44F8D235}" type="pres">
      <dgm:prSet presAssocID="{68BF990B-532D-476A-8895-8A6B56AF024F}" presName="vert1" presStyleCnt="0"/>
      <dgm:spPr/>
    </dgm:pt>
  </dgm:ptLst>
  <dgm:cxnLst>
    <dgm:cxn modelId="{E587D913-31A1-4B38-96BD-34772E227F8C}" srcId="{915CA0E8-D614-45DF-92F7-0383B44FA93F}" destId="{68BF990B-532D-476A-8895-8A6B56AF024F}" srcOrd="3" destOrd="0" parTransId="{F7B1EA21-1666-45FB-98A3-DFF9B3B5A73E}" sibTransId="{55397334-3406-4660-94DA-FEE7196CEBCD}"/>
    <dgm:cxn modelId="{DE59F324-B177-494D-99B4-19D5B2E30C52}" srcId="{915CA0E8-D614-45DF-92F7-0383B44FA93F}" destId="{7A67A3BD-40DD-4569-B975-BDD13A729AB3}" srcOrd="0" destOrd="0" parTransId="{6E6B57BE-256D-4E62-BAEF-3C241B0E076B}" sibTransId="{7098D773-6757-4A06-AB23-C5FCBB8DE9F6}"/>
    <dgm:cxn modelId="{CDEDA828-D808-47F9-9BA8-D0D6012699D5}" srcId="{915CA0E8-D614-45DF-92F7-0383B44FA93F}" destId="{4B2C692A-44AA-4747-A8FE-C2C50216CAE7}" srcOrd="2" destOrd="0" parTransId="{7DD1AC74-88CF-478D-8303-7B0A6B302592}" sibTransId="{27201CC3-521E-4CD2-BF90-5A7EBBF85451}"/>
    <dgm:cxn modelId="{BEB35960-0465-4DF8-9435-B223AEC09E24}" type="presOf" srcId="{C5C3FDAD-7F09-4879-AB3D-F4DC313024B9}" destId="{911D5A74-64B3-4E6E-8BD1-A8513F69B340}" srcOrd="0" destOrd="0" presId="urn:microsoft.com/office/officeart/2008/layout/LinedList"/>
    <dgm:cxn modelId="{8E5C4F6B-572C-4D21-8271-95B8C9873B92}" srcId="{915CA0E8-D614-45DF-92F7-0383B44FA93F}" destId="{C5C3FDAD-7F09-4879-AB3D-F4DC313024B9}" srcOrd="1" destOrd="0" parTransId="{4C643D07-1AF0-4498-A613-6B4695F3A013}" sibTransId="{7FD31CE3-00DE-4400-9AC1-1203396E59CF}"/>
    <dgm:cxn modelId="{36642F70-4B0C-4868-8C5B-4A8BB7FD6D72}" type="presOf" srcId="{4B2C692A-44AA-4747-A8FE-C2C50216CAE7}" destId="{C571C7BB-BA0B-45A8-8478-E58A2F463FF1}" srcOrd="0" destOrd="0" presId="urn:microsoft.com/office/officeart/2008/layout/LinedList"/>
    <dgm:cxn modelId="{D468D959-FD31-4E65-B264-62A0C91F62B4}" type="presOf" srcId="{915CA0E8-D614-45DF-92F7-0383B44FA93F}" destId="{2A31C2D4-6A02-4F73-9511-126C9B56440E}" srcOrd="0" destOrd="0" presId="urn:microsoft.com/office/officeart/2008/layout/LinedList"/>
    <dgm:cxn modelId="{5CB25FBC-ACAE-445B-8DF4-63145EEF34B4}" type="presOf" srcId="{68BF990B-532D-476A-8895-8A6B56AF024F}" destId="{67856575-3C5F-4FD1-AAF7-429BA43D8D03}" srcOrd="0" destOrd="0" presId="urn:microsoft.com/office/officeart/2008/layout/LinedList"/>
    <dgm:cxn modelId="{730EB3DC-AFBC-4561-A5D7-852D98764588}" type="presOf" srcId="{7A67A3BD-40DD-4569-B975-BDD13A729AB3}" destId="{3ABA2757-8E28-49B4-B2E3-2071BCB5EF17}" srcOrd="0" destOrd="0" presId="urn:microsoft.com/office/officeart/2008/layout/LinedList"/>
    <dgm:cxn modelId="{68A8FE68-5C37-4A8F-BD9A-F1D220F9DE12}" type="presParOf" srcId="{2A31C2D4-6A02-4F73-9511-126C9B56440E}" destId="{9B199B7F-29B9-45E5-9D5D-408D178B65DF}" srcOrd="0" destOrd="0" presId="urn:microsoft.com/office/officeart/2008/layout/LinedList"/>
    <dgm:cxn modelId="{F004A803-10DD-4E85-A45F-2E77C055CABB}" type="presParOf" srcId="{2A31C2D4-6A02-4F73-9511-126C9B56440E}" destId="{D2A14D5B-C351-4AB4-97DF-D0599A376A9B}" srcOrd="1" destOrd="0" presId="urn:microsoft.com/office/officeart/2008/layout/LinedList"/>
    <dgm:cxn modelId="{D144E3A2-C02F-4EE6-B100-07A370C7F406}" type="presParOf" srcId="{D2A14D5B-C351-4AB4-97DF-D0599A376A9B}" destId="{3ABA2757-8E28-49B4-B2E3-2071BCB5EF17}" srcOrd="0" destOrd="0" presId="urn:microsoft.com/office/officeart/2008/layout/LinedList"/>
    <dgm:cxn modelId="{D36FAADB-A00E-460E-AAB6-757ABD6A6D75}" type="presParOf" srcId="{D2A14D5B-C351-4AB4-97DF-D0599A376A9B}" destId="{F3C7F579-9313-4F0F-957D-57A5C4B2157D}" srcOrd="1" destOrd="0" presId="urn:microsoft.com/office/officeart/2008/layout/LinedList"/>
    <dgm:cxn modelId="{4A4DEEA2-2DA7-492A-9786-D7165BAD3276}" type="presParOf" srcId="{2A31C2D4-6A02-4F73-9511-126C9B56440E}" destId="{7E605B44-27F1-4D47-8893-D265A55557F9}" srcOrd="2" destOrd="0" presId="urn:microsoft.com/office/officeart/2008/layout/LinedList"/>
    <dgm:cxn modelId="{4398DFE2-FC5B-4F4F-B19A-210A5854D258}" type="presParOf" srcId="{2A31C2D4-6A02-4F73-9511-126C9B56440E}" destId="{FB6A7008-F077-4372-8990-55F3E5D1E94F}" srcOrd="3" destOrd="0" presId="urn:microsoft.com/office/officeart/2008/layout/LinedList"/>
    <dgm:cxn modelId="{E22BB79C-2EEE-4840-94CB-C301BEEC694F}" type="presParOf" srcId="{FB6A7008-F077-4372-8990-55F3E5D1E94F}" destId="{911D5A74-64B3-4E6E-8BD1-A8513F69B340}" srcOrd="0" destOrd="0" presId="urn:microsoft.com/office/officeart/2008/layout/LinedList"/>
    <dgm:cxn modelId="{31A221EE-D981-4C7C-B243-94E22A07F70F}" type="presParOf" srcId="{FB6A7008-F077-4372-8990-55F3E5D1E94F}" destId="{182729F8-D79B-458C-AD79-433C614DE284}" srcOrd="1" destOrd="0" presId="urn:microsoft.com/office/officeart/2008/layout/LinedList"/>
    <dgm:cxn modelId="{23D09B31-2941-4FC3-BF15-A2DFCEE989C4}" type="presParOf" srcId="{2A31C2D4-6A02-4F73-9511-126C9B56440E}" destId="{833E7ABD-BAAF-448F-BA4A-BB0BC9D67B06}" srcOrd="4" destOrd="0" presId="urn:microsoft.com/office/officeart/2008/layout/LinedList"/>
    <dgm:cxn modelId="{683BAAED-F603-4999-86DC-2BDFA81252D5}" type="presParOf" srcId="{2A31C2D4-6A02-4F73-9511-126C9B56440E}" destId="{40E7A344-EAA5-4716-B691-B3A651FB46C0}" srcOrd="5" destOrd="0" presId="urn:microsoft.com/office/officeart/2008/layout/LinedList"/>
    <dgm:cxn modelId="{71A919A2-0E0E-4D31-B3B8-70983FCA13B1}" type="presParOf" srcId="{40E7A344-EAA5-4716-B691-B3A651FB46C0}" destId="{C571C7BB-BA0B-45A8-8478-E58A2F463FF1}" srcOrd="0" destOrd="0" presId="urn:microsoft.com/office/officeart/2008/layout/LinedList"/>
    <dgm:cxn modelId="{1D893813-F02A-4FF6-9000-C124B557221F}" type="presParOf" srcId="{40E7A344-EAA5-4716-B691-B3A651FB46C0}" destId="{A1D62932-6004-49DF-8D5F-E92D147D7E01}" srcOrd="1" destOrd="0" presId="urn:microsoft.com/office/officeart/2008/layout/LinedList"/>
    <dgm:cxn modelId="{5E5DD291-B73F-4249-ADDE-CE46544D1D76}" type="presParOf" srcId="{2A31C2D4-6A02-4F73-9511-126C9B56440E}" destId="{A1CBD4E5-3F5A-4F18-9DD8-97F042E0D2C2}" srcOrd="6" destOrd="0" presId="urn:microsoft.com/office/officeart/2008/layout/LinedList"/>
    <dgm:cxn modelId="{64791F85-9AD3-4F08-81A1-790862712BB9}" type="presParOf" srcId="{2A31C2D4-6A02-4F73-9511-126C9B56440E}" destId="{4AEE2598-B770-466A-9FC8-05E19B74D827}" srcOrd="7" destOrd="0" presId="urn:microsoft.com/office/officeart/2008/layout/LinedList"/>
    <dgm:cxn modelId="{37051C32-3D65-48D6-A70C-BF5583988788}" type="presParOf" srcId="{4AEE2598-B770-466A-9FC8-05E19B74D827}" destId="{67856575-3C5F-4FD1-AAF7-429BA43D8D03}" srcOrd="0" destOrd="0" presId="urn:microsoft.com/office/officeart/2008/layout/LinedList"/>
    <dgm:cxn modelId="{55194840-D726-4A8C-9812-14E895EC0DB6}" type="presParOf" srcId="{4AEE2598-B770-466A-9FC8-05E19B74D827}" destId="{3877CABC-5CE3-410A-AA5C-C60F44F8D23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5DC9BC-C4CC-43E9-A152-E5CB1F518DB2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A7F8C3-5128-47E5-9983-88BA74E75312}">
      <dgm:prSet custT="1"/>
      <dgm:spPr/>
      <dgm:t>
        <a:bodyPr/>
        <a:lstStyle/>
        <a:p>
          <a:r>
            <a:rPr lang="et-EE" sz="2800" dirty="0"/>
            <a:t>Teadlasel on õigus töötada toetuse saaja juures ka osalise tööajaga, </a:t>
          </a:r>
          <a:r>
            <a:rPr lang="et-EE" sz="2800" b="1" dirty="0"/>
            <a:t>minimaalselt 0,5</a:t>
          </a:r>
          <a:r>
            <a:rPr lang="et-EE" sz="2800" dirty="0"/>
            <a:t> </a:t>
          </a:r>
          <a:r>
            <a:rPr lang="et-EE" sz="2800" b="1" dirty="0"/>
            <a:t>koormusega</a:t>
          </a:r>
          <a:r>
            <a:rPr lang="et-EE" sz="2800" dirty="0"/>
            <a:t>.</a:t>
          </a:r>
          <a:endParaRPr lang="en-US" sz="2800" dirty="0"/>
        </a:p>
      </dgm:t>
    </dgm:pt>
    <dgm:pt modelId="{88775018-3EB9-4FAE-96EE-70FB8EEF5CDE}" type="parTrans" cxnId="{DDA778F1-5D30-4FE1-A022-9463ABE9A0EE}">
      <dgm:prSet/>
      <dgm:spPr/>
      <dgm:t>
        <a:bodyPr/>
        <a:lstStyle/>
        <a:p>
          <a:endParaRPr lang="en-US"/>
        </a:p>
      </dgm:t>
    </dgm:pt>
    <dgm:pt modelId="{66E3770C-83E9-4177-9637-C5BE9141FE03}" type="sibTrans" cxnId="{DDA778F1-5D30-4FE1-A022-9463ABE9A0EE}">
      <dgm:prSet/>
      <dgm:spPr/>
      <dgm:t>
        <a:bodyPr/>
        <a:lstStyle/>
        <a:p>
          <a:endParaRPr lang="en-US"/>
        </a:p>
      </dgm:t>
    </dgm:pt>
    <dgm:pt modelId="{2365304E-BADB-49E0-A1ED-9ED22A3749CB}">
      <dgm:prSet custT="1"/>
      <dgm:spPr/>
      <dgm:t>
        <a:bodyPr/>
        <a:lstStyle/>
        <a:p>
          <a:r>
            <a:rPr lang="et-EE" sz="2800" b="1" dirty="0"/>
            <a:t>Toetust ei anta projektile, kus </a:t>
          </a:r>
          <a:endParaRPr lang="en-US" sz="2800" dirty="0"/>
        </a:p>
      </dgm:t>
    </dgm:pt>
    <dgm:pt modelId="{A723E3C7-2812-4F55-9728-CA303E7FB9EE}" type="parTrans" cxnId="{56F7B911-21EA-409A-A06B-C87AB9CE1733}">
      <dgm:prSet/>
      <dgm:spPr/>
      <dgm:t>
        <a:bodyPr/>
        <a:lstStyle/>
        <a:p>
          <a:endParaRPr lang="en-US"/>
        </a:p>
      </dgm:t>
    </dgm:pt>
    <dgm:pt modelId="{F86CB9C5-A6C0-4E1F-B03D-E8D1398AFF0A}" type="sibTrans" cxnId="{56F7B911-21EA-409A-A06B-C87AB9CE1733}">
      <dgm:prSet/>
      <dgm:spPr/>
      <dgm:t>
        <a:bodyPr/>
        <a:lstStyle/>
        <a:p>
          <a:endParaRPr lang="en-US"/>
        </a:p>
      </dgm:t>
    </dgm:pt>
    <dgm:pt modelId="{AC5A53B7-A55F-40EF-A17C-4A1CECBECD63}">
      <dgm:prSet custT="1"/>
      <dgm:spPr/>
      <dgm:t>
        <a:bodyPr/>
        <a:lstStyle/>
        <a:p>
          <a:r>
            <a:rPr lang="et-EE" sz="2000" dirty="0"/>
            <a:t>selle elluviimisega on seotud </a:t>
          </a:r>
          <a:r>
            <a:rPr lang="et-EE" sz="2000" b="1" dirty="0"/>
            <a:t>toetuse taotlejana teadus- ja arendusasutuse </a:t>
          </a:r>
          <a:r>
            <a:rPr lang="et-EE" sz="2000" b="0" dirty="0"/>
            <a:t>asutaja, juhatuse liige, osanik või isik</a:t>
          </a:r>
          <a:r>
            <a:rPr lang="et-EE" sz="2000" dirty="0"/>
            <a:t>, kes </a:t>
          </a:r>
          <a:r>
            <a:rPr lang="et-EE" sz="2000" b="1" dirty="0"/>
            <a:t>rahastab toetust taotlevat asutust</a:t>
          </a:r>
          <a:r>
            <a:rPr lang="et-EE" sz="2000" dirty="0"/>
            <a:t>;</a:t>
          </a:r>
          <a:endParaRPr lang="en-US" sz="2000" dirty="0"/>
        </a:p>
      </dgm:t>
    </dgm:pt>
    <dgm:pt modelId="{D7D2E19C-35C7-450B-9B56-8AEE46D69B4C}" type="parTrans" cxnId="{1EA3C815-A84B-4299-AC58-34B9E13AA40A}">
      <dgm:prSet/>
      <dgm:spPr/>
      <dgm:t>
        <a:bodyPr/>
        <a:lstStyle/>
        <a:p>
          <a:endParaRPr lang="en-US"/>
        </a:p>
      </dgm:t>
    </dgm:pt>
    <dgm:pt modelId="{76A2F12F-1040-4297-A64C-DC6DAE66022E}" type="sibTrans" cxnId="{1EA3C815-A84B-4299-AC58-34B9E13AA40A}">
      <dgm:prSet/>
      <dgm:spPr/>
      <dgm:t>
        <a:bodyPr/>
        <a:lstStyle/>
        <a:p>
          <a:endParaRPr lang="en-US"/>
        </a:p>
      </dgm:t>
    </dgm:pt>
    <dgm:pt modelId="{D69274A0-D2D6-4B24-A37A-F97BE7C7AF9A}">
      <dgm:prSet custT="1"/>
      <dgm:spPr/>
      <dgm:t>
        <a:bodyPr/>
        <a:lstStyle/>
        <a:p>
          <a:r>
            <a:rPr lang="et-EE" sz="2000" dirty="0"/>
            <a:t>projekti raames </a:t>
          </a:r>
          <a:r>
            <a:rPr lang="et-EE" sz="2000" b="1" dirty="0"/>
            <a:t>tööle võetav isik </a:t>
          </a:r>
          <a:r>
            <a:rPr lang="et-EE" sz="2000" dirty="0"/>
            <a:t>on </a:t>
          </a:r>
          <a:r>
            <a:rPr lang="et-EE" sz="2000" b="1" dirty="0"/>
            <a:t>toetust taotlevas asutuses </a:t>
          </a:r>
          <a:r>
            <a:rPr lang="et-EE" sz="2000" dirty="0"/>
            <a:t>taotluse esitamise kuupäevale eelnenud aasta jooksul </a:t>
          </a:r>
          <a:r>
            <a:rPr lang="et-EE" sz="2000" b="1" dirty="0"/>
            <a:t>teinud asutusele tööd üle kolme kuu</a:t>
          </a:r>
          <a:r>
            <a:rPr lang="et-EE" sz="2000" b="0" dirty="0"/>
            <a:t>, v.a juhul, kui seda on tehtud SekMo meetmest ja järgmine projekt on eelneva tegevuse edasiarendus.</a:t>
          </a:r>
          <a:endParaRPr lang="en-US" sz="2000" b="0" dirty="0"/>
        </a:p>
      </dgm:t>
    </dgm:pt>
    <dgm:pt modelId="{BE350375-0114-47C9-9539-90A705C0407E}" type="parTrans" cxnId="{94F3FE4F-723D-4B8F-B092-30882C30C161}">
      <dgm:prSet/>
      <dgm:spPr/>
      <dgm:t>
        <a:bodyPr/>
        <a:lstStyle/>
        <a:p>
          <a:endParaRPr lang="en-US"/>
        </a:p>
      </dgm:t>
    </dgm:pt>
    <dgm:pt modelId="{6B314A15-4BF2-44EE-B480-36C83052AB93}" type="sibTrans" cxnId="{94F3FE4F-723D-4B8F-B092-30882C30C161}">
      <dgm:prSet/>
      <dgm:spPr/>
      <dgm:t>
        <a:bodyPr/>
        <a:lstStyle/>
        <a:p>
          <a:endParaRPr lang="en-US"/>
        </a:p>
      </dgm:t>
    </dgm:pt>
    <dgm:pt modelId="{E721DCB9-03D2-46E1-AC9D-6E60831620D1}" type="pres">
      <dgm:prSet presAssocID="{B35DC9BC-C4CC-43E9-A152-E5CB1F518DB2}" presName="linear" presStyleCnt="0">
        <dgm:presLayoutVars>
          <dgm:dir/>
          <dgm:animLvl val="lvl"/>
          <dgm:resizeHandles val="exact"/>
        </dgm:presLayoutVars>
      </dgm:prSet>
      <dgm:spPr/>
    </dgm:pt>
    <dgm:pt modelId="{20C8D8CC-FB45-4B02-83C1-1D10775D9039}" type="pres">
      <dgm:prSet presAssocID="{DFA7F8C3-5128-47E5-9983-88BA74E75312}" presName="parentLin" presStyleCnt="0"/>
      <dgm:spPr/>
    </dgm:pt>
    <dgm:pt modelId="{18A21A9D-1962-49DF-AF8B-7B66E91D2E1D}" type="pres">
      <dgm:prSet presAssocID="{DFA7F8C3-5128-47E5-9983-88BA74E75312}" presName="parentLeftMargin" presStyleLbl="node1" presStyleIdx="0" presStyleCnt="2"/>
      <dgm:spPr/>
    </dgm:pt>
    <dgm:pt modelId="{2CC47613-13A9-411C-94C5-7B52C843A799}" type="pres">
      <dgm:prSet presAssocID="{DFA7F8C3-5128-47E5-9983-88BA74E75312}" presName="parentText" presStyleLbl="node1" presStyleIdx="0" presStyleCnt="2" custScaleX="127231" custScaleY="348853">
        <dgm:presLayoutVars>
          <dgm:chMax val="0"/>
          <dgm:bulletEnabled val="1"/>
        </dgm:presLayoutVars>
      </dgm:prSet>
      <dgm:spPr/>
    </dgm:pt>
    <dgm:pt modelId="{A7B75B87-5BC4-4101-9996-AC8FCABFD682}" type="pres">
      <dgm:prSet presAssocID="{DFA7F8C3-5128-47E5-9983-88BA74E75312}" presName="negativeSpace" presStyleCnt="0"/>
      <dgm:spPr/>
    </dgm:pt>
    <dgm:pt modelId="{F415D234-703C-432E-8833-545861993F37}" type="pres">
      <dgm:prSet presAssocID="{DFA7F8C3-5128-47E5-9983-88BA74E75312}" presName="childText" presStyleLbl="conFgAcc1" presStyleIdx="0" presStyleCnt="2">
        <dgm:presLayoutVars>
          <dgm:bulletEnabled val="1"/>
        </dgm:presLayoutVars>
      </dgm:prSet>
      <dgm:spPr/>
    </dgm:pt>
    <dgm:pt modelId="{64E69DB4-2AED-4CEA-B561-173C221078D9}" type="pres">
      <dgm:prSet presAssocID="{66E3770C-83E9-4177-9637-C5BE9141FE03}" presName="spaceBetweenRectangles" presStyleCnt="0"/>
      <dgm:spPr/>
    </dgm:pt>
    <dgm:pt modelId="{614036C6-89F9-42A1-801F-C21C6AC6558B}" type="pres">
      <dgm:prSet presAssocID="{2365304E-BADB-49E0-A1ED-9ED22A3749CB}" presName="parentLin" presStyleCnt="0"/>
      <dgm:spPr/>
    </dgm:pt>
    <dgm:pt modelId="{601C47BA-A580-4B6E-8CC3-66845E291D2D}" type="pres">
      <dgm:prSet presAssocID="{2365304E-BADB-49E0-A1ED-9ED22A3749CB}" presName="parentLeftMargin" presStyleLbl="node1" presStyleIdx="0" presStyleCnt="2"/>
      <dgm:spPr/>
    </dgm:pt>
    <dgm:pt modelId="{14B66356-C8CB-474A-9B02-AE8619EE1496}" type="pres">
      <dgm:prSet presAssocID="{2365304E-BADB-49E0-A1ED-9ED22A3749CB}" presName="parentText" presStyleLbl="node1" presStyleIdx="1" presStyleCnt="2" custScaleX="128002" custScaleY="246103">
        <dgm:presLayoutVars>
          <dgm:chMax val="0"/>
          <dgm:bulletEnabled val="1"/>
        </dgm:presLayoutVars>
      </dgm:prSet>
      <dgm:spPr/>
    </dgm:pt>
    <dgm:pt modelId="{67EF8D52-AFB1-4D9B-BC11-AA1011ACC761}" type="pres">
      <dgm:prSet presAssocID="{2365304E-BADB-49E0-A1ED-9ED22A3749CB}" presName="negativeSpace" presStyleCnt="0"/>
      <dgm:spPr/>
    </dgm:pt>
    <dgm:pt modelId="{61BE07CA-64ED-4534-8C11-44C444CF3CCF}" type="pres">
      <dgm:prSet presAssocID="{2365304E-BADB-49E0-A1ED-9ED22A3749C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6F7B911-21EA-409A-A06B-C87AB9CE1733}" srcId="{B35DC9BC-C4CC-43E9-A152-E5CB1F518DB2}" destId="{2365304E-BADB-49E0-A1ED-9ED22A3749CB}" srcOrd="1" destOrd="0" parTransId="{A723E3C7-2812-4F55-9728-CA303E7FB9EE}" sibTransId="{F86CB9C5-A6C0-4E1F-B03D-E8D1398AFF0A}"/>
    <dgm:cxn modelId="{1EA3C815-A84B-4299-AC58-34B9E13AA40A}" srcId="{2365304E-BADB-49E0-A1ED-9ED22A3749CB}" destId="{AC5A53B7-A55F-40EF-A17C-4A1CECBECD63}" srcOrd="0" destOrd="0" parTransId="{D7D2E19C-35C7-450B-9B56-8AEE46D69B4C}" sibTransId="{76A2F12F-1040-4297-A64C-DC6DAE66022E}"/>
    <dgm:cxn modelId="{93443D1C-0F83-4B7E-83E4-B1D1924E406F}" type="presOf" srcId="{2365304E-BADB-49E0-A1ED-9ED22A3749CB}" destId="{601C47BA-A580-4B6E-8CC3-66845E291D2D}" srcOrd="0" destOrd="0" presId="urn:microsoft.com/office/officeart/2005/8/layout/list1"/>
    <dgm:cxn modelId="{CF8D0C33-7236-4ED1-92AE-4E395251A5F1}" type="presOf" srcId="{B35DC9BC-C4CC-43E9-A152-E5CB1F518DB2}" destId="{E721DCB9-03D2-46E1-AC9D-6E60831620D1}" srcOrd="0" destOrd="0" presId="urn:microsoft.com/office/officeart/2005/8/layout/list1"/>
    <dgm:cxn modelId="{54DEB433-6F40-49F5-85AA-DCDAD03719D6}" type="presOf" srcId="{AC5A53B7-A55F-40EF-A17C-4A1CECBECD63}" destId="{61BE07CA-64ED-4534-8C11-44C444CF3CCF}" srcOrd="0" destOrd="0" presId="urn:microsoft.com/office/officeart/2005/8/layout/list1"/>
    <dgm:cxn modelId="{39FA184D-AC8D-4EB1-8623-2C1AA4454126}" type="presOf" srcId="{DFA7F8C3-5128-47E5-9983-88BA74E75312}" destId="{18A21A9D-1962-49DF-AF8B-7B66E91D2E1D}" srcOrd="0" destOrd="0" presId="urn:microsoft.com/office/officeart/2005/8/layout/list1"/>
    <dgm:cxn modelId="{94F3FE4F-723D-4B8F-B092-30882C30C161}" srcId="{2365304E-BADB-49E0-A1ED-9ED22A3749CB}" destId="{D69274A0-D2D6-4B24-A37A-F97BE7C7AF9A}" srcOrd="1" destOrd="0" parTransId="{BE350375-0114-47C9-9539-90A705C0407E}" sibTransId="{6B314A15-4BF2-44EE-B480-36C83052AB93}"/>
    <dgm:cxn modelId="{17BAC893-EEBA-45E8-9995-4EBED49291C7}" type="presOf" srcId="{D69274A0-D2D6-4B24-A37A-F97BE7C7AF9A}" destId="{61BE07CA-64ED-4534-8C11-44C444CF3CCF}" srcOrd="0" destOrd="1" presId="urn:microsoft.com/office/officeart/2005/8/layout/list1"/>
    <dgm:cxn modelId="{137C2CC5-E5A8-4087-B70F-5C7C4086FBBD}" type="presOf" srcId="{DFA7F8C3-5128-47E5-9983-88BA74E75312}" destId="{2CC47613-13A9-411C-94C5-7B52C843A799}" srcOrd="1" destOrd="0" presId="urn:microsoft.com/office/officeart/2005/8/layout/list1"/>
    <dgm:cxn modelId="{DDA778F1-5D30-4FE1-A022-9463ABE9A0EE}" srcId="{B35DC9BC-C4CC-43E9-A152-E5CB1F518DB2}" destId="{DFA7F8C3-5128-47E5-9983-88BA74E75312}" srcOrd="0" destOrd="0" parTransId="{88775018-3EB9-4FAE-96EE-70FB8EEF5CDE}" sibTransId="{66E3770C-83E9-4177-9637-C5BE9141FE03}"/>
    <dgm:cxn modelId="{056700F5-8ECE-4956-A75A-D998B2530ABB}" type="presOf" srcId="{2365304E-BADB-49E0-A1ED-9ED22A3749CB}" destId="{14B66356-C8CB-474A-9B02-AE8619EE1496}" srcOrd="1" destOrd="0" presId="urn:microsoft.com/office/officeart/2005/8/layout/list1"/>
    <dgm:cxn modelId="{088AFCB3-A7EB-4DFC-84F9-719B8B6D33B8}" type="presParOf" srcId="{E721DCB9-03D2-46E1-AC9D-6E60831620D1}" destId="{20C8D8CC-FB45-4B02-83C1-1D10775D9039}" srcOrd="0" destOrd="0" presId="urn:microsoft.com/office/officeart/2005/8/layout/list1"/>
    <dgm:cxn modelId="{3B76386E-D21C-4816-9B23-AE7BB6D34E37}" type="presParOf" srcId="{20C8D8CC-FB45-4B02-83C1-1D10775D9039}" destId="{18A21A9D-1962-49DF-AF8B-7B66E91D2E1D}" srcOrd="0" destOrd="0" presId="urn:microsoft.com/office/officeart/2005/8/layout/list1"/>
    <dgm:cxn modelId="{E8798D03-9F45-495D-8DBD-EB55154155D1}" type="presParOf" srcId="{20C8D8CC-FB45-4B02-83C1-1D10775D9039}" destId="{2CC47613-13A9-411C-94C5-7B52C843A799}" srcOrd="1" destOrd="0" presId="urn:microsoft.com/office/officeart/2005/8/layout/list1"/>
    <dgm:cxn modelId="{2AA9ED31-404F-4830-9124-9A4330722EF9}" type="presParOf" srcId="{E721DCB9-03D2-46E1-AC9D-6E60831620D1}" destId="{A7B75B87-5BC4-4101-9996-AC8FCABFD682}" srcOrd="1" destOrd="0" presId="urn:microsoft.com/office/officeart/2005/8/layout/list1"/>
    <dgm:cxn modelId="{9E8DA6B5-C099-4CB3-987D-B0D77B1255DA}" type="presParOf" srcId="{E721DCB9-03D2-46E1-AC9D-6E60831620D1}" destId="{F415D234-703C-432E-8833-545861993F37}" srcOrd="2" destOrd="0" presId="urn:microsoft.com/office/officeart/2005/8/layout/list1"/>
    <dgm:cxn modelId="{3DDC74B8-23EA-4114-A6B8-C861FE8899E0}" type="presParOf" srcId="{E721DCB9-03D2-46E1-AC9D-6E60831620D1}" destId="{64E69DB4-2AED-4CEA-B561-173C221078D9}" srcOrd="3" destOrd="0" presId="urn:microsoft.com/office/officeart/2005/8/layout/list1"/>
    <dgm:cxn modelId="{9B28C54A-7F96-45B8-A028-71BD453DDFC6}" type="presParOf" srcId="{E721DCB9-03D2-46E1-AC9D-6E60831620D1}" destId="{614036C6-89F9-42A1-801F-C21C6AC6558B}" srcOrd="4" destOrd="0" presId="urn:microsoft.com/office/officeart/2005/8/layout/list1"/>
    <dgm:cxn modelId="{DAA05121-E992-48AA-92FF-507FACE77680}" type="presParOf" srcId="{614036C6-89F9-42A1-801F-C21C6AC6558B}" destId="{601C47BA-A580-4B6E-8CC3-66845E291D2D}" srcOrd="0" destOrd="0" presId="urn:microsoft.com/office/officeart/2005/8/layout/list1"/>
    <dgm:cxn modelId="{1FD8D2A9-45A6-4EE4-828C-AE5EC3A2F7D2}" type="presParOf" srcId="{614036C6-89F9-42A1-801F-C21C6AC6558B}" destId="{14B66356-C8CB-474A-9B02-AE8619EE1496}" srcOrd="1" destOrd="0" presId="urn:microsoft.com/office/officeart/2005/8/layout/list1"/>
    <dgm:cxn modelId="{D74B5288-329E-4182-B1A2-E28B6E6B3AC2}" type="presParOf" srcId="{E721DCB9-03D2-46E1-AC9D-6E60831620D1}" destId="{67EF8D52-AFB1-4D9B-BC11-AA1011ACC761}" srcOrd="5" destOrd="0" presId="urn:microsoft.com/office/officeart/2005/8/layout/list1"/>
    <dgm:cxn modelId="{5F6381AE-57AB-488C-BD70-FFCB96074621}" type="presParOf" srcId="{E721DCB9-03D2-46E1-AC9D-6E60831620D1}" destId="{61BE07CA-64ED-4534-8C11-44C444CF3CC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F7296E-60DE-470A-B175-7C05F3E32D6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4EBB5E4-FD8E-4DE3-9DE4-C91ED0E5D1AA}">
      <dgm:prSet/>
      <dgm:spPr/>
      <dgm:t>
        <a:bodyPr/>
        <a:lstStyle/>
        <a:p>
          <a:r>
            <a:rPr lang="et-EE"/>
            <a:t>Kõik arendus-, finantsilised ja ärilised tegevused, mida ettevõte võtab ette eeldusel, et lõpptulemuseks on innovatsioon ettevõttele. </a:t>
          </a:r>
          <a:endParaRPr lang="en-US"/>
        </a:p>
      </dgm:t>
    </dgm:pt>
    <dgm:pt modelId="{319BFF69-B40A-4458-8D13-018D3468E0FD}" type="parTrans" cxnId="{BF1076AC-5801-42C2-8F8F-1294F450D16A}">
      <dgm:prSet/>
      <dgm:spPr/>
      <dgm:t>
        <a:bodyPr/>
        <a:lstStyle/>
        <a:p>
          <a:endParaRPr lang="en-US"/>
        </a:p>
      </dgm:t>
    </dgm:pt>
    <dgm:pt modelId="{E22CB927-F360-4EC7-85C5-481293F6786F}" type="sibTrans" cxnId="{BF1076AC-5801-42C2-8F8F-1294F450D16A}">
      <dgm:prSet/>
      <dgm:spPr/>
      <dgm:t>
        <a:bodyPr/>
        <a:lstStyle/>
        <a:p>
          <a:endParaRPr lang="en-US"/>
        </a:p>
      </dgm:t>
    </dgm:pt>
    <dgm:pt modelId="{FF30015B-DF5C-4C34-B2CB-0DFE72CE11B0}">
      <dgm:prSet/>
      <dgm:spPr/>
      <dgm:t>
        <a:bodyPr/>
        <a:lstStyle/>
        <a:p>
          <a:r>
            <a:rPr lang="et-EE"/>
            <a:t>Tegevused, mis on suunatud uute või oluliselt täiustatud toodete, teenuste, protsesside, turundusmeetodite või organisatsiooniliste lahenduste loomisele ja rakendamisele. Need tegevused aitavad suurendada ettevõtte või organisatsiooni konkurentsivõimet, efektiivsust ja väärtust.</a:t>
          </a:r>
          <a:endParaRPr lang="en-US"/>
        </a:p>
      </dgm:t>
    </dgm:pt>
    <dgm:pt modelId="{B83C2800-E020-4008-9C2E-546F3066CD0D}" type="parTrans" cxnId="{354BDC3C-5215-4A83-8C28-FE81C40054BF}">
      <dgm:prSet/>
      <dgm:spPr/>
      <dgm:t>
        <a:bodyPr/>
        <a:lstStyle/>
        <a:p>
          <a:endParaRPr lang="en-US"/>
        </a:p>
      </dgm:t>
    </dgm:pt>
    <dgm:pt modelId="{194B595C-5A83-4BDC-BFF0-D3F9C48E4D0D}" type="sibTrans" cxnId="{354BDC3C-5215-4A83-8C28-FE81C40054BF}">
      <dgm:prSet/>
      <dgm:spPr/>
      <dgm:t>
        <a:bodyPr/>
        <a:lstStyle/>
        <a:p>
          <a:endParaRPr lang="en-US"/>
        </a:p>
      </dgm:t>
    </dgm:pt>
    <dgm:pt modelId="{C5A893D1-F660-4072-8C70-2216D9DB25E1}">
      <dgm:prSet/>
      <dgm:spPr/>
      <dgm:t>
        <a:bodyPr/>
        <a:lstStyle/>
        <a:p>
          <a:r>
            <a:rPr lang="et-EE"/>
            <a:t>Innovatsioonitegevuseks palgatava isiku roll on olla asutusele konsultant innovatsioonitegevuste ja –projektide planeerimisel ja läbi viimisel, mitte projektijuht, kes on asutusele abiks tegevuste planeerimisel.</a:t>
          </a:r>
          <a:endParaRPr lang="en-US"/>
        </a:p>
      </dgm:t>
    </dgm:pt>
    <dgm:pt modelId="{3BDFD415-FF08-4D9F-A7C2-97443EFB0F4B}" type="parTrans" cxnId="{D9A6253F-E4FE-490F-86F8-7F8B1A8025DA}">
      <dgm:prSet/>
      <dgm:spPr/>
      <dgm:t>
        <a:bodyPr/>
        <a:lstStyle/>
        <a:p>
          <a:endParaRPr lang="en-US"/>
        </a:p>
      </dgm:t>
    </dgm:pt>
    <dgm:pt modelId="{AF47C93F-E3CF-46C1-8EE9-BAA82635FD4E}" type="sibTrans" cxnId="{D9A6253F-E4FE-490F-86F8-7F8B1A8025DA}">
      <dgm:prSet/>
      <dgm:spPr/>
      <dgm:t>
        <a:bodyPr/>
        <a:lstStyle/>
        <a:p>
          <a:endParaRPr lang="en-US"/>
        </a:p>
      </dgm:t>
    </dgm:pt>
    <dgm:pt modelId="{F0AEDF56-17E8-4C06-80F7-D88CD866E164}">
      <dgm:prSet/>
      <dgm:spPr/>
      <dgm:t>
        <a:bodyPr/>
        <a:lstStyle/>
        <a:p>
          <a:r>
            <a:rPr lang="et-EE"/>
            <a:t>Palgatava isiku tööle seatakse </a:t>
          </a:r>
          <a:r>
            <a:rPr lang="et-EE" b="1"/>
            <a:t>selged tulemid, tähtajad ja mõõdikud</a:t>
          </a:r>
          <a:r>
            <a:rPr lang="et-EE"/>
            <a:t>.</a:t>
          </a:r>
          <a:endParaRPr lang="en-US"/>
        </a:p>
      </dgm:t>
    </dgm:pt>
    <dgm:pt modelId="{5B8FF663-3964-4293-951C-7008C9332F84}" type="parTrans" cxnId="{436C1286-F78C-462F-A85B-8CA67478CF33}">
      <dgm:prSet/>
      <dgm:spPr/>
      <dgm:t>
        <a:bodyPr/>
        <a:lstStyle/>
        <a:p>
          <a:endParaRPr lang="en-US"/>
        </a:p>
      </dgm:t>
    </dgm:pt>
    <dgm:pt modelId="{34F25CFC-2E66-4885-8EE3-DAC4469D4B1A}" type="sibTrans" cxnId="{436C1286-F78C-462F-A85B-8CA67478CF33}">
      <dgm:prSet/>
      <dgm:spPr/>
      <dgm:t>
        <a:bodyPr/>
        <a:lstStyle/>
        <a:p>
          <a:endParaRPr lang="en-US"/>
        </a:p>
      </dgm:t>
    </dgm:pt>
    <dgm:pt modelId="{4754D3C6-0C62-4E14-A3CC-138C891722FA}" type="pres">
      <dgm:prSet presAssocID="{B6F7296E-60DE-470A-B175-7C05F3E32D6A}" presName="linear" presStyleCnt="0">
        <dgm:presLayoutVars>
          <dgm:animLvl val="lvl"/>
          <dgm:resizeHandles val="exact"/>
        </dgm:presLayoutVars>
      </dgm:prSet>
      <dgm:spPr/>
    </dgm:pt>
    <dgm:pt modelId="{6EC0A1AD-5BD4-4001-B09E-CD2CFDF6077F}" type="pres">
      <dgm:prSet presAssocID="{F4EBB5E4-FD8E-4DE3-9DE4-C91ED0E5D1A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EE2BFB7-04AE-4816-AECF-AB0A6C892AA2}" type="pres">
      <dgm:prSet presAssocID="{E22CB927-F360-4EC7-85C5-481293F6786F}" presName="spacer" presStyleCnt="0"/>
      <dgm:spPr/>
    </dgm:pt>
    <dgm:pt modelId="{E524CC1C-1243-40C2-9634-0BFE9028B9BD}" type="pres">
      <dgm:prSet presAssocID="{FF30015B-DF5C-4C34-B2CB-0DFE72CE11B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9570E63-4693-47D2-ABC8-17400D6C3991}" type="pres">
      <dgm:prSet presAssocID="{194B595C-5A83-4BDC-BFF0-D3F9C48E4D0D}" presName="spacer" presStyleCnt="0"/>
      <dgm:spPr/>
    </dgm:pt>
    <dgm:pt modelId="{CA1990FD-A835-4594-9554-61907063643C}" type="pres">
      <dgm:prSet presAssocID="{C5A893D1-F660-4072-8C70-2216D9DB25E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AD98D84-F6B5-4137-81C1-AC428A52995E}" type="pres">
      <dgm:prSet presAssocID="{AF47C93F-E3CF-46C1-8EE9-BAA82635FD4E}" presName="spacer" presStyleCnt="0"/>
      <dgm:spPr/>
    </dgm:pt>
    <dgm:pt modelId="{E08DD749-B5B3-44F6-8208-64DE0541E2D8}" type="pres">
      <dgm:prSet presAssocID="{F0AEDF56-17E8-4C06-80F7-D88CD866E16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E1ACE39-8E2C-40BF-8AAF-F5B81BCE28E8}" type="presOf" srcId="{F4EBB5E4-FD8E-4DE3-9DE4-C91ED0E5D1AA}" destId="{6EC0A1AD-5BD4-4001-B09E-CD2CFDF6077F}" srcOrd="0" destOrd="0" presId="urn:microsoft.com/office/officeart/2005/8/layout/vList2"/>
    <dgm:cxn modelId="{354BDC3C-5215-4A83-8C28-FE81C40054BF}" srcId="{B6F7296E-60DE-470A-B175-7C05F3E32D6A}" destId="{FF30015B-DF5C-4C34-B2CB-0DFE72CE11B0}" srcOrd="1" destOrd="0" parTransId="{B83C2800-E020-4008-9C2E-546F3066CD0D}" sibTransId="{194B595C-5A83-4BDC-BFF0-D3F9C48E4D0D}"/>
    <dgm:cxn modelId="{D9A6253F-E4FE-490F-86F8-7F8B1A8025DA}" srcId="{B6F7296E-60DE-470A-B175-7C05F3E32D6A}" destId="{C5A893D1-F660-4072-8C70-2216D9DB25E1}" srcOrd="2" destOrd="0" parTransId="{3BDFD415-FF08-4D9F-A7C2-97443EFB0F4B}" sibTransId="{AF47C93F-E3CF-46C1-8EE9-BAA82635FD4E}"/>
    <dgm:cxn modelId="{F5340267-3FA5-4591-8722-A5B27C3678BF}" type="presOf" srcId="{B6F7296E-60DE-470A-B175-7C05F3E32D6A}" destId="{4754D3C6-0C62-4E14-A3CC-138C891722FA}" srcOrd="0" destOrd="0" presId="urn:microsoft.com/office/officeart/2005/8/layout/vList2"/>
    <dgm:cxn modelId="{3411F47E-7574-4566-922A-F9A08AE932A4}" type="presOf" srcId="{C5A893D1-F660-4072-8C70-2216D9DB25E1}" destId="{CA1990FD-A835-4594-9554-61907063643C}" srcOrd="0" destOrd="0" presId="urn:microsoft.com/office/officeart/2005/8/layout/vList2"/>
    <dgm:cxn modelId="{436C1286-F78C-462F-A85B-8CA67478CF33}" srcId="{B6F7296E-60DE-470A-B175-7C05F3E32D6A}" destId="{F0AEDF56-17E8-4C06-80F7-D88CD866E164}" srcOrd="3" destOrd="0" parTransId="{5B8FF663-3964-4293-951C-7008C9332F84}" sibTransId="{34F25CFC-2E66-4885-8EE3-DAC4469D4B1A}"/>
    <dgm:cxn modelId="{BF1076AC-5801-42C2-8F8F-1294F450D16A}" srcId="{B6F7296E-60DE-470A-B175-7C05F3E32D6A}" destId="{F4EBB5E4-FD8E-4DE3-9DE4-C91ED0E5D1AA}" srcOrd="0" destOrd="0" parTransId="{319BFF69-B40A-4458-8D13-018D3468E0FD}" sibTransId="{E22CB927-F360-4EC7-85C5-481293F6786F}"/>
    <dgm:cxn modelId="{3CBDACC6-E951-4FB0-92E6-19152E035CE3}" type="presOf" srcId="{FF30015B-DF5C-4C34-B2CB-0DFE72CE11B0}" destId="{E524CC1C-1243-40C2-9634-0BFE9028B9BD}" srcOrd="0" destOrd="0" presId="urn:microsoft.com/office/officeart/2005/8/layout/vList2"/>
    <dgm:cxn modelId="{37E0CED8-BD14-4E12-8984-12884318363F}" type="presOf" srcId="{F0AEDF56-17E8-4C06-80F7-D88CD866E164}" destId="{E08DD749-B5B3-44F6-8208-64DE0541E2D8}" srcOrd="0" destOrd="0" presId="urn:microsoft.com/office/officeart/2005/8/layout/vList2"/>
    <dgm:cxn modelId="{6F43D408-28FB-4156-996F-0D6ED08B8F69}" type="presParOf" srcId="{4754D3C6-0C62-4E14-A3CC-138C891722FA}" destId="{6EC0A1AD-5BD4-4001-B09E-CD2CFDF6077F}" srcOrd="0" destOrd="0" presId="urn:microsoft.com/office/officeart/2005/8/layout/vList2"/>
    <dgm:cxn modelId="{796FD872-1128-463E-A7BF-9259A778AE0B}" type="presParOf" srcId="{4754D3C6-0C62-4E14-A3CC-138C891722FA}" destId="{CEE2BFB7-04AE-4816-AECF-AB0A6C892AA2}" srcOrd="1" destOrd="0" presId="urn:microsoft.com/office/officeart/2005/8/layout/vList2"/>
    <dgm:cxn modelId="{705B1BA2-6B6C-40E2-830C-79E6B0A62CCA}" type="presParOf" srcId="{4754D3C6-0C62-4E14-A3CC-138C891722FA}" destId="{E524CC1C-1243-40C2-9634-0BFE9028B9BD}" srcOrd="2" destOrd="0" presId="urn:microsoft.com/office/officeart/2005/8/layout/vList2"/>
    <dgm:cxn modelId="{C928D7D6-39F4-47A5-B76E-58F362BB3AD1}" type="presParOf" srcId="{4754D3C6-0C62-4E14-A3CC-138C891722FA}" destId="{59570E63-4693-47D2-ABC8-17400D6C3991}" srcOrd="3" destOrd="0" presId="urn:microsoft.com/office/officeart/2005/8/layout/vList2"/>
    <dgm:cxn modelId="{C4CA2A1B-C428-4F96-A1C0-23987DEAD71D}" type="presParOf" srcId="{4754D3C6-0C62-4E14-A3CC-138C891722FA}" destId="{CA1990FD-A835-4594-9554-61907063643C}" srcOrd="4" destOrd="0" presId="urn:microsoft.com/office/officeart/2005/8/layout/vList2"/>
    <dgm:cxn modelId="{6EAA183D-16DE-46EF-BEA2-84712CFBF7B9}" type="presParOf" srcId="{4754D3C6-0C62-4E14-A3CC-138C891722FA}" destId="{3AD98D84-F6B5-4137-81C1-AC428A52995E}" srcOrd="5" destOrd="0" presId="urn:microsoft.com/office/officeart/2005/8/layout/vList2"/>
    <dgm:cxn modelId="{D6B71BC0-8CD4-495E-A6F0-809E169FA8B1}" type="presParOf" srcId="{4754D3C6-0C62-4E14-A3CC-138C891722FA}" destId="{E08DD749-B5B3-44F6-8208-64DE0541E2D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52B62F-731F-4CDB-8CFD-28E55AB3887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F3D8BC-E6FC-4EA6-AA75-5156E57732DF}">
      <dgm:prSet custT="1"/>
      <dgm:spPr/>
      <dgm:t>
        <a:bodyPr/>
        <a:lstStyle/>
        <a:p>
          <a:r>
            <a:rPr lang="et-EE" sz="2000"/>
            <a:t>Toetatakse projekte, kus asutus sõlmib lepingu </a:t>
          </a:r>
          <a:r>
            <a:rPr lang="et-EE" sz="2000" b="1"/>
            <a:t>teadmussiirdedoktorandiga</a:t>
          </a:r>
          <a:r>
            <a:rPr lang="et-EE" sz="2000"/>
            <a:t>.</a:t>
          </a:r>
          <a:endParaRPr lang="en-US" sz="2000"/>
        </a:p>
      </dgm:t>
    </dgm:pt>
    <dgm:pt modelId="{5529DD68-54DB-4F14-8155-049198D80D4E}" type="parTrans" cxnId="{D7AD9780-AD72-40FC-A7E5-A046905DB61D}">
      <dgm:prSet/>
      <dgm:spPr/>
      <dgm:t>
        <a:bodyPr/>
        <a:lstStyle/>
        <a:p>
          <a:endParaRPr lang="en-US"/>
        </a:p>
      </dgm:t>
    </dgm:pt>
    <dgm:pt modelId="{4B924EB7-649B-497C-9052-1108257F6595}" type="sibTrans" cxnId="{D7AD9780-AD72-40FC-A7E5-A046905DB61D}">
      <dgm:prSet/>
      <dgm:spPr/>
      <dgm:t>
        <a:bodyPr/>
        <a:lstStyle/>
        <a:p>
          <a:endParaRPr lang="en-US"/>
        </a:p>
      </dgm:t>
    </dgm:pt>
    <dgm:pt modelId="{369AC2DA-AB17-4722-93F7-19CE63042E64}">
      <dgm:prSet custT="1"/>
      <dgm:spPr/>
      <dgm:t>
        <a:bodyPr/>
        <a:lstStyle/>
        <a:p>
          <a:r>
            <a:rPr lang="et-EE" sz="2000"/>
            <a:t>Toetatakse </a:t>
          </a:r>
          <a:r>
            <a:rPr lang="et-EE" sz="2000" b="1"/>
            <a:t>doktoritööga seonduvaid tegevusi.</a:t>
          </a:r>
          <a:endParaRPr lang="en-US" sz="2000"/>
        </a:p>
      </dgm:t>
    </dgm:pt>
    <dgm:pt modelId="{F5BF4060-0B91-4E93-9FEB-AA252F8ADB3A}" type="parTrans" cxnId="{94E55F27-C236-420F-9E48-21318BC11D19}">
      <dgm:prSet/>
      <dgm:spPr/>
      <dgm:t>
        <a:bodyPr/>
        <a:lstStyle/>
        <a:p>
          <a:endParaRPr lang="en-US"/>
        </a:p>
      </dgm:t>
    </dgm:pt>
    <dgm:pt modelId="{7F15324F-3AC6-4440-A813-CF970745970F}" type="sibTrans" cxnId="{94E55F27-C236-420F-9E48-21318BC11D19}">
      <dgm:prSet/>
      <dgm:spPr/>
      <dgm:t>
        <a:bodyPr/>
        <a:lstStyle/>
        <a:p>
          <a:endParaRPr lang="en-US"/>
        </a:p>
      </dgm:t>
    </dgm:pt>
    <dgm:pt modelId="{97C2252F-21B9-486B-A1E9-F22D4E91E035}">
      <dgm:prSet custT="1"/>
      <dgm:spPr/>
      <dgm:t>
        <a:bodyPr/>
        <a:lstStyle/>
        <a:p>
          <a:r>
            <a:rPr lang="et-EE" sz="2000" dirty="0"/>
            <a:t>Toetust saab </a:t>
          </a:r>
          <a:r>
            <a:rPr lang="et-EE" sz="2000" b="1" dirty="0"/>
            <a:t>taotleda</a:t>
          </a:r>
          <a:r>
            <a:rPr lang="et-EE" sz="2000" dirty="0"/>
            <a:t> </a:t>
          </a:r>
          <a:r>
            <a:rPr lang="et-EE" sz="2000" b="1" dirty="0"/>
            <a:t>Eesti erasektori asutus</a:t>
          </a:r>
          <a:r>
            <a:rPr lang="et-EE" sz="2000" dirty="0"/>
            <a:t>, sealhulgas korralisel evalveerimisel positiivselt evalveeritud </a:t>
          </a:r>
          <a:r>
            <a:rPr lang="et-EE" sz="2000" b="1" dirty="0"/>
            <a:t>eraõiguslik teadus- ja arendusasutus </a:t>
          </a:r>
          <a:r>
            <a:rPr lang="et-EE" sz="2000" dirty="0"/>
            <a:t>ning</a:t>
          </a:r>
          <a:r>
            <a:rPr lang="et-EE" sz="2000" b="1" dirty="0"/>
            <a:t> tehnoloogia arenduskeskus </a:t>
          </a:r>
          <a:r>
            <a:rPr lang="et-EE" sz="2000" dirty="0"/>
            <a:t>või </a:t>
          </a:r>
          <a:r>
            <a:rPr lang="et-EE" sz="2000" b="1" dirty="0"/>
            <a:t>avaliku sektori asutus</a:t>
          </a:r>
          <a:r>
            <a:rPr lang="et-EE" sz="2000" dirty="0"/>
            <a:t>.</a:t>
          </a:r>
          <a:endParaRPr lang="en-US" sz="2000" dirty="0"/>
        </a:p>
      </dgm:t>
    </dgm:pt>
    <dgm:pt modelId="{DC4CCB9B-997E-4673-8CEF-5D32413CBE32}" type="parTrans" cxnId="{DEF23A56-5D8E-4C5B-98ED-C54FF8B3B74F}">
      <dgm:prSet/>
      <dgm:spPr/>
      <dgm:t>
        <a:bodyPr/>
        <a:lstStyle/>
        <a:p>
          <a:endParaRPr lang="en-US"/>
        </a:p>
      </dgm:t>
    </dgm:pt>
    <dgm:pt modelId="{B4E072C7-75E5-4740-B219-9FCC83488004}" type="sibTrans" cxnId="{DEF23A56-5D8E-4C5B-98ED-C54FF8B3B74F}">
      <dgm:prSet/>
      <dgm:spPr/>
      <dgm:t>
        <a:bodyPr/>
        <a:lstStyle/>
        <a:p>
          <a:endParaRPr lang="en-US"/>
        </a:p>
      </dgm:t>
    </dgm:pt>
    <dgm:pt modelId="{05921B65-F646-4C40-972F-5E8D06CD7AD7}">
      <dgm:prSet custT="1"/>
      <dgm:spPr/>
      <dgm:t>
        <a:bodyPr/>
        <a:lstStyle/>
        <a:p>
          <a:r>
            <a:rPr lang="et-EE" sz="2000" b="1"/>
            <a:t>Toetust ei anta projektile</a:t>
          </a:r>
          <a:r>
            <a:rPr lang="et-EE" sz="2000"/>
            <a:t>, kus doktorant on </a:t>
          </a:r>
          <a:r>
            <a:rPr lang="et-EE" sz="2000" b="1"/>
            <a:t>immatrikuleeritud doktoriõppesse enne 1. jaanuari 2022.</a:t>
          </a:r>
          <a:endParaRPr lang="en-US" sz="2000"/>
        </a:p>
      </dgm:t>
    </dgm:pt>
    <dgm:pt modelId="{AB6E0B44-DCCE-41DC-B3C7-B4BDC3599E36}" type="parTrans" cxnId="{DA365036-AF0D-4BEC-904E-7F0FE94BC673}">
      <dgm:prSet/>
      <dgm:spPr/>
      <dgm:t>
        <a:bodyPr/>
        <a:lstStyle/>
        <a:p>
          <a:endParaRPr lang="en-US"/>
        </a:p>
      </dgm:t>
    </dgm:pt>
    <dgm:pt modelId="{C3CC7959-7EAA-4256-8A1A-BE04E668D9A5}" type="sibTrans" cxnId="{DA365036-AF0D-4BEC-904E-7F0FE94BC673}">
      <dgm:prSet/>
      <dgm:spPr/>
      <dgm:t>
        <a:bodyPr/>
        <a:lstStyle/>
        <a:p>
          <a:endParaRPr lang="en-US"/>
        </a:p>
      </dgm:t>
    </dgm:pt>
    <dgm:pt modelId="{EF5B42D7-2781-4FAC-A854-D76BAB1B71FE}" type="pres">
      <dgm:prSet presAssocID="{8952B62F-731F-4CDB-8CFD-28E55AB38878}" presName="vert0" presStyleCnt="0">
        <dgm:presLayoutVars>
          <dgm:dir/>
          <dgm:animOne val="branch"/>
          <dgm:animLvl val="lvl"/>
        </dgm:presLayoutVars>
      </dgm:prSet>
      <dgm:spPr/>
    </dgm:pt>
    <dgm:pt modelId="{5B9ACECF-5250-47D1-A30E-9DEA941725B7}" type="pres">
      <dgm:prSet presAssocID="{AEF3D8BC-E6FC-4EA6-AA75-5156E57732DF}" presName="thickLine" presStyleLbl="alignNode1" presStyleIdx="0" presStyleCnt="4"/>
      <dgm:spPr/>
    </dgm:pt>
    <dgm:pt modelId="{4F509EDE-2407-4931-BFEB-A2D02BA40F4C}" type="pres">
      <dgm:prSet presAssocID="{AEF3D8BC-E6FC-4EA6-AA75-5156E57732DF}" presName="horz1" presStyleCnt="0"/>
      <dgm:spPr/>
    </dgm:pt>
    <dgm:pt modelId="{05EFB5D3-963E-42F6-AB9B-7D63A650F66D}" type="pres">
      <dgm:prSet presAssocID="{AEF3D8BC-E6FC-4EA6-AA75-5156E57732DF}" presName="tx1" presStyleLbl="revTx" presStyleIdx="0" presStyleCnt="4"/>
      <dgm:spPr/>
    </dgm:pt>
    <dgm:pt modelId="{391DA75D-F3CF-4364-80C5-F2BE548A6111}" type="pres">
      <dgm:prSet presAssocID="{AEF3D8BC-E6FC-4EA6-AA75-5156E57732DF}" presName="vert1" presStyleCnt="0"/>
      <dgm:spPr/>
    </dgm:pt>
    <dgm:pt modelId="{32EBB592-2565-4E03-B465-77D949D0E14E}" type="pres">
      <dgm:prSet presAssocID="{369AC2DA-AB17-4722-93F7-19CE63042E64}" presName="thickLine" presStyleLbl="alignNode1" presStyleIdx="1" presStyleCnt="4"/>
      <dgm:spPr/>
    </dgm:pt>
    <dgm:pt modelId="{E2546B2B-18CC-492E-B32F-5342DB406049}" type="pres">
      <dgm:prSet presAssocID="{369AC2DA-AB17-4722-93F7-19CE63042E64}" presName="horz1" presStyleCnt="0"/>
      <dgm:spPr/>
    </dgm:pt>
    <dgm:pt modelId="{2CAC0A16-078A-45D7-B990-7A50BA59265B}" type="pres">
      <dgm:prSet presAssocID="{369AC2DA-AB17-4722-93F7-19CE63042E64}" presName="tx1" presStyleLbl="revTx" presStyleIdx="1" presStyleCnt="4"/>
      <dgm:spPr/>
    </dgm:pt>
    <dgm:pt modelId="{CF88732A-E88D-432F-A4A1-03ED4E5FAFC1}" type="pres">
      <dgm:prSet presAssocID="{369AC2DA-AB17-4722-93F7-19CE63042E64}" presName="vert1" presStyleCnt="0"/>
      <dgm:spPr/>
    </dgm:pt>
    <dgm:pt modelId="{794BC695-521F-4020-AE8C-2FE795C45A6C}" type="pres">
      <dgm:prSet presAssocID="{97C2252F-21B9-486B-A1E9-F22D4E91E035}" presName="thickLine" presStyleLbl="alignNode1" presStyleIdx="2" presStyleCnt="4"/>
      <dgm:spPr/>
    </dgm:pt>
    <dgm:pt modelId="{1C734568-4E97-4424-A50D-7307DD0BDC87}" type="pres">
      <dgm:prSet presAssocID="{97C2252F-21B9-486B-A1E9-F22D4E91E035}" presName="horz1" presStyleCnt="0"/>
      <dgm:spPr/>
    </dgm:pt>
    <dgm:pt modelId="{A89CD0D6-CA49-40AA-8388-E7465C6DE7B6}" type="pres">
      <dgm:prSet presAssocID="{97C2252F-21B9-486B-A1E9-F22D4E91E035}" presName="tx1" presStyleLbl="revTx" presStyleIdx="2" presStyleCnt="4"/>
      <dgm:spPr/>
    </dgm:pt>
    <dgm:pt modelId="{A4712CA4-56FE-401A-9C0D-48F5DD400D3E}" type="pres">
      <dgm:prSet presAssocID="{97C2252F-21B9-486B-A1E9-F22D4E91E035}" presName="vert1" presStyleCnt="0"/>
      <dgm:spPr/>
    </dgm:pt>
    <dgm:pt modelId="{AB25759C-0F48-4C8F-A143-0F85A6900512}" type="pres">
      <dgm:prSet presAssocID="{05921B65-F646-4C40-972F-5E8D06CD7AD7}" presName="thickLine" presStyleLbl="alignNode1" presStyleIdx="3" presStyleCnt="4"/>
      <dgm:spPr/>
    </dgm:pt>
    <dgm:pt modelId="{7A3CCF37-E284-4987-9147-8499EADB42F5}" type="pres">
      <dgm:prSet presAssocID="{05921B65-F646-4C40-972F-5E8D06CD7AD7}" presName="horz1" presStyleCnt="0"/>
      <dgm:spPr/>
    </dgm:pt>
    <dgm:pt modelId="{67470EBC-4A1B-4BCF-98FB-06AF8C513549}" type="pres">
      <dgm:prSet presAssocID="{05921B65-F646-4C40-972F-5E8D06CD7AD7}" presName="tx1" presStyleLbl="revTx" presStyleIdx="3" presStyleCnt="4"/>
      <dgm:spPr/>
    </dgm:pt>
    <dgm:pt modelId="{C334E2ED-5C58-4024-A278-63E932C05F17}" type="pres">
      <dgm:prSet presAssocID="{05921B65-F646-4C40-972F-5E8D06CD7AD7}" presName="vert1" presStyleCnt="0"/>
      <dgm:spPr/>
    </dgm:pt>
  </dgm:ptLst>
  <dgm:cxnLst>
    <dgm:cxn modelId="{6A3A7E0E-5154-40AD-9643-C0EF0CFDFB43}" type="presOf" srcId="{8952B62F-731F-4CDB-8CFD-28E55AB38878}" destId="{EF5B42D7-2781-4FAC-A854-D76BAB1B71FE}" srcOrd="0" destOrd="0" presId="urn:microsoft.com/office/officeart/2008/layout/LinedList"/>
    <dgm:cxn modelId="{94E55F27-C236-420F-9E48-21318BC11D19}" srcId="{8952B62F-731F-4CDB-8CFD-28E55AB38878}" destId="{369AC2DA-AB17-4722-93F7-19CE63042E64}" srcOrd="1" destOrd="0" parTransId="{F5BF4060-0B91-4E93-9FEB-AA252F8ADB3A}" sibTransId="{7F15324F-3AC6-4440-A813-CF970745970F}"/>
    <dgm:cxn modelId="{DA365036-AF0D-4BEC-904E-7F0FE94BC673}" srcId="{8952B62F-731F-4CDB-8CFD-28E55AB38878}" destId="{05921B65-F646-4C40-972F-5E8D06CD7AD7}" srcOrd="3" destOrd="0" parTransId="{AB6E0B44-DCCE-41DC-B3C7-B4BDC3599E36}" sibTransId="{C3CC7959-7EAA-4256-8A1A-BE04E668D9A5}"/>
    <dgm:cxn modelId="{A97C203E-2207-4051-85C6-E976D69A8AF0}" type="presOf" srcId="{AEF3D8BC-E6FC-4EA6-AA75-5156E57732DF}" destId="{05EFB5D3-963E-42F6-AB9B-7D63A650F66D}" srcOrd="0" destOrd="0" presId="urn:microsoft.com/office/officeart/2008/layout/LinedList"/>
    <dgm:cxn modelId="{3AF3024E-9FA7-4D19-AF94-80020B2C3E48}" type="presOf" srcId="{97C2252F-21B9-486B-A1E9-F22D4E91E035}" destId="{A89CD0D6-CA49-40AA-8388-E7465C6DE7B6}" srcOrd="0" destOrd="0" presId="urn:microsoft.com/office/officeart/2008/layout/LinedList"/>
    <dgm:cxn modelId="{DEF23A56-5D8E-4C5B-98ED-C54FF8B3B74F}" srcId="{8952B62F-731F-4CDB-8CFD-28E55AB38878}" destId="{97C2252F-21B9-486B-A1E9-F22D4E91E035}" srcOrd="2" destOrd="0" parTransId="{DC4CCB9B-997E-4673-8CEF-5D32413CBE32}" sibTransId="{B4E072C7-75E5-4740-B219-9FCC83488004}"/>
    <dgm:cxn modelId="{D7AD9780-AD72-40FC-A7E5-A046905DB61D}" srcId="{8952B62F-731F-4CDB-8CFD-28E55AB38878}" destId="{AEF3D8BC-E6FC-4EA6-AA75-5156E57732DF}" srcOrd="0" destOrd="0" parTransId="{5529DD68-54DB-4F14-8155-049198D80D4E}" sibTransId="{4B924EB7-649B-497C-9052-1108257F6595}"/>
    <dgm:cxn modelId="{B811E9D1-4CA3-4688-AB51-C87F714BC0B6}" type="presOf" srcId="{369AC2DA-AB17-4722-93F7-19CE63042E64}" destId="{2CAC0A16-078A-45D7-B990-7A50BA59265B}" srcOrd="0" destOrd="0" presId="urn:microsoft.com/office/officeart/2008/layout/LinedList"/>
    <dgm:cxn modelId="{BE4B89DD-5F01-4209-9D73-B368BAFCA4D4}" type="presOf" srcId="{05921B65-F646-4C40-972F-5E8D06CD7AD7}" destId="{67470EBC-4A1B-4BCF-98FB-06AF8C513549}" srcOrd="0" destOrd="0" presId="urn:microsoft.com/office/officeart/2008/layout/LinedList"/>
    <dgm:cxn modelId="{7D8B3CC3-ADA4-45C8-AB84-79B8BA5D389A}" type="presParOf" srcId="{EF5B42D7-2781-4FAC-A854-D76BAB1B71FE}" destId="{5B9ACECF-5250-47D1-A30E-9DEA941725B7}" srcOrd="0" destOrd="0" presId="urn:microsoft.com/office/officeart/2008/layout/LinedList"/>
    <dgm:cxn modelId="{55A30F67-A6D2-49C9-AB01-C559F150E289}" type="presParOf" srcId="{EF5B42D7-2781-4FAC-A854-D76BAB1B71FE}" destId="{4F509EDE-2407-4931-BFEB-A2D02BA40F4C}" srcOrd="1" destOrd="0" presId="urn:microsoft.com/office/officeart/2008/layout/LinedList"/>
    <dgm:cxn modelId="{E5417493-DCAA-4B35-BEF6-28C9271FCBC5}" type="presParOf" srcId="{4F509EDE-2407-4931-BFEB-A2D02BA40F4C}" destId="{05EFB5D3-963E-42F6-AB9B-7D63A650F66D}" srcOrd="0" destOrd="0" presId="urn:microsoft.com/office/officeart/2008/layout/LinedList"/>
    <dgm:cxn modelId="{902E1D42-87F2-4E34-8767-047A438DFB29}" type="presParOf" srcId="{4F509EDE-2407-4931-BFEB-A2D02BA40F4C}" destId="{391DA75D-F3CF-4364-80C5-F2BE548A6111}" srcOrd="1" destOrd="0" presId="urn:microsoft.com/office/officeart/2008/layout/LinedList"/>
    <dgm:cxn modelId="{562FDA5B-DE04-41BD-BAB6-E0AB23FB2D03}" type="presParOf" srcId="{EF5B42D7-2781-4FAC-A854-D76BAB1B71FE}" destId="{32EBB592-2565-4E03-B465-77D949D0E14E}" srcOrd="2" destOrd="0" presId="urn:microsoft.com/office/officeart/2008/layout/LinedList"/>
    <dgm:cxn modelId="{DC3A6F62-4E20-4BA0-A154-654B860DCBE1}" type="presParOf" srcId="{EF5B42D7-2781-4FAC-A854-D76BAB1B71FE}" destId="{E2546B2B-18CC-492E-B32F-5342DB406049}" srcOrd="3" destOrd="0" presId="urn:microsoft.com/office/officeart/2008/layout/LinedList"/>
    <dgm:cxn modelId="{43F5F9FD-64D8-43BF-8243-389798DC7851}" type="presParOf" srcId="{E2546B2B-18CC-492E-B32F-5342DB406049}" destId="{2CAC0A16-078A-45D7-B990-7A50BA59265B}" srcOrd="0" destOrd="0" presId="urn:microsoft.com/office/officeart/2008/layout/LinedList"/>
    <dgm:cxn modelId="{8308564E-82AC-48DF-AC04-CE60AEE10D61}" type="presParOf" srcId="{E2546B2B-18CC-492E-B32F-5342DB406049}" destId="{CF88732A-E88D-432F-A4A1-03ED4E5FAFC1}" srcOrd="1" destOrd="0" presId="urn:microsoft.com/office/officeart/2008/layout/LinedList"/>
    <dgm:cxn modelId="{34FE0836-40CA-4F7A-9E01-C5D8E7AE710F}" type="presParOf" srcId="{EF5B42D7-2781-4FAC-A854-D76BAB1B71FE}" destId="{794BC695-521F-4020-AE8C-2FE795C45A6C}" srcOrd="4" destOrd="0" presId="urn:microsoft.com/office/officeart/2008/layout/LinedList"/>
    <dgm:cxn modelId="{D2FD81B5-7137-44C6-AC70-D7F86AE26D49}" type="presParOf" srcId="{EF5B42D7-2781-4FAC-A854-D76BAB1B71FE}" destId="{1C734568-4E97-4424-A50D-7307DD0BDC87}" srcOrd="5" destOrd="0" presId="urn:microsoft.com/office/officeart/2008/layout/LinedList"/>
    <dgm:cxn modelId="{BC64BDA5-0D65-456C-9EC3-BD0B4C891AE5}" type="presParOf" srcId="{1C734568-4E97-4424-A50D-7307DD0BDC87}" destId="{A89CD0D6-CA49-40AA-8388-E7465C6DE7B6}" srcOrd="0" destOrd="0" presId="urn:microsoft.com/office/officeart/2008/layout/LinedList"/>
    <dgm:cxn modelId="{66787630-90ED-4F8E-A414-6E8296148D81}" type="presParOf" srcId="{1C734568-4E97-4424-A50D-7307DD0BDC87}" destId="{A4712CA4-56FE-401A-9C0D-48F5DD400D3E}" srcOrd="1" destOrd="0" presId="urn:microsoft.com/office/officeart/2008/layout/LinedList"/>
    <dgm:cxn modelId="{2A5F19B4-2850-40BB-BD20-FB5948A2E4B0}" type="presParOf" srcId="{EF5B42D7-2781-4FAC-A854-D76BAB1B71FE}" destId="{AB25759C-0F48-4C8F-A143-0F85A6900512}" srcOrd="6" destOrd="0" presId="urn:microsoft.com/office/officeart/2008/layout/LinedList"/>
    <dgm:cxn modelId="{7733B746-E14D-4445-8395-FC48E2AFD4AC}" type="presParOf" srcId="{EF5B42D7-2781-4FAC-A854-D76BAB1B71FE}" destId="{7A3CCF37-E284-4987-9147-8499EADB42F5}" srcOrd="7" destOrd="0" presId="urn:microsoft.com/office/officeart/2008/layout/LinedList"/>
    <dgm:cxn modelId="{46681418-EE2D-4B7D-A2F8-8B76E29B25C0}" type="presParOf" srcId="{7A3CCF37-E284-4987-9147-8499EADB42F5}" destId="{67470EBC-4A1B-4BCF-98FB-06AF8C513549}" srcOrd="0" destOrd="0" presId="urn:microsoft.com/office/officeart/2008/layout/LinedList"/>
    <dgm:cxn modelId="{EDF1C474-E366-45ED-85DC-3AD74AF17BBC}" type="presParOf" srcId="{7A3CCF37-E284-4987-9147-8499EADB42F5}" destId="{C334E2ED-5C58-4024-A278-63E932C05F1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8F1E14-3DE6-4C5B-BF45-C6070BB9680B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62E6F76-AAB1-4C50-884C-CE26EA907EF7}">
      <dgm:prSet/>
      <dgm:spPr/>
      <dgm:t>
        <a:bodyPr/>
        <a:lstStyle/>
        <a:p>
          <a:r>
            <a:rPr lang="et-EE" b="1"/>
            <a:t>Teadmussiirdedoktorandil</a:t>
          </a:r>
          <a:r>
            <a:rPr lang="et-EE"/>
            <a:t> on õigus töötada toetuse saaja juures ka osalise tööajaga, </a:t>
          </a:r>
          <a:r>
            <a:rPr lang="et-EE" b="1"/>
            <a:t>minimaalselt 0,5 koormusega</a:t>
          </a:r>
          <a:r>
            <a:rPr lang="et-EE"/>
            <a:t>.</a:t>
          </a:r>
          <a:endParaRPr lang="en-US"/>
        </a:p>
      </dgm:t>
    </dgm:pt>
    <dgm:pt modelId="{429FEFED-C103-4908-9060-01E142855A23}" type="parTrans" cxnId="{48A23E45-5859-42F7-A498-C43E2E912E9D}">
      <dgm:prSet/>
      <dgm:spPr/>
      <dgm:t>
        <a:bodyPr/>
        <a:lstStyle/>
        <a:p>
          <a:endParaRPr lang="en-US"/>
        </a:p>
      </dgm:t>
    </dgm:pt>
    <dgm:pt modelId="{648B5372-6413-405E-BCA6-1CDFA239299C}" type="sibTrans" cxnId="{48A23E45-5859-42F7-A498-C43E2E912E9D}">
      <dgm:prSet/>
      <dgm:spPr/>
      <dgm:t>
        <a:bodyPr/>
        <a:lstStyle/>
        <a:p>
          <a:endParaRPr lang="en-US"/>
        </a:p>
      </dgm:t>
    </dgm:pt>
    <dgm:pt modelId="{F6F41366-27C5-47E9-A6FB-41B057FA5133}">
      <dgm:prSet/>
      <dgm:spPr/>
      <dgm:t>
        <a:bodyPr/>
        <a:lstStyle/>
        <a:p>
          <a:r>
            <a:rPr lang="et-EE" b="1" dirty="0"/>
            <a:t>Doktoritöö</a:t>
          </a:r>
          <a:r>
            <a:rPr lang="et-EE" dirty="0"/>
            <a:t> peab lähtuma </a:t>
          </a:r>
          <a:r>
            <a:rPr lang="et-EE" b="1" dirty="0"/>
            <a:t>ettevõtte või asutuse </a:t>
          </a:r>
          <a:r>
            <a:rPr lang="et-EE" dirty="0"/>
            <a:t>jaoks </a:t>
          </a:r>
          <a:r>
            <a:rPr lang="et-EE" b="0" dirty="0"/>
            <a:t>olulise küsimuse lahendamisest.</a:t>
          </a:r>
          <a:endParaRPr lang="en-US" b="0" dirty="0"/>
        </a:p>
      </dgm:t>
    </dgm:pt>
    <dgm:pt modelId="{06230AE3-E1FD-49C7-B112-33C017043E53}" type="parTrans" cxnId="{81FD28EA-2E63-4E67-BA38-FCD313B75A6C}">
      <dgm:prSet/>
      <dgm:spPr/>
      <dgm:t>
        <a:bodyPr/>
        <a:lstStyle/>
        <a:p>
          <a:endParaRPr lang="en-US"/>
        </a:p>
      </dgm:t>
    </dgm:pt>
    <dgm:pt modelId="{87CED6DF-E4EA-4ED4-B221-10A522C65876}" type="sibTrans" cxnId="{81FD28EA-2E63-4E67-BA38-FCD313B75A6C}">
      <dgm:prSet/>
      <dgm:spPr/>
      <dgm:t>
        <a:bodyPr/>
        <a:lstStyle/>
        <a:p>
          <a:endParaRPr lang="en-US"/>
        </a:p>
      </dgm:t>
    </dgm:pt>
    <dgm:pt modelId="{F3C2E81A-14FE-47E7-BF67-C67AD60E97ED}" type="pres">
      <dgm:prSet presAssocID="{9F8F1E14-3DE6-4C5B-BF45-C6070BB9680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5D2886B-8594-4504-8535-31020E6A0538}" type="pres">
      <dgm:prSet presAssocID="{A62E6F76-AAB1-4C50-884C-CE26EA907EF7}" presName="hierRoot1" presStyleCnt="0"/>
      <dgm:spPr/>
    </dgm:pt>
    <dgm:pt modelId="{4939793F-159A-4935-A630-2AAAF64EAFA4}" type="pres">
      <dgm:prSet presAssocID="{A62E6F76-AAB1-4C50-884C-CE26EA907EF7}" presName="composite" presStyleCnt="0"/>
      <dgm:spPr/>
    </dgm:pt>
    <dgm:pt modelId="{030059E4-22C7-4098-BCB7-E88882FF2F52}" type="pres">
      <dgm:prSet presAssocID="{A62E6F76-AAB1-4C50-884C-CE26EA907EF7}" presName="background" presStyleLbl="node0" presStyleIdx="0" presStyleCnt="2"/>
      <dgm:spPr/>
    </dgm:pt>
    <dgm:pt modelId="{A618FD51-EFBE-4CE7-B7A8-569F6B321CB6}" type="pres">
      <dgm:prSet presAssocID="{A62E6F76-AAB1-4C50-884C-CE26EA907EF7}" presName="text" presStyleLbl="fgAcc0" presStyleIdx="0" presStyleCnt="2">
        <dgm:presLayoutVars>
          <dgm:chPref val="3"/>
        </dgm:presLayoutVars>
      </dgm:prSet>
      <dgm:spPr/>
    </dgm:pt>
    <dgm:pt modelId="{1CC643CF-C034-413C-9D9F-01CBEAAD98CE}" type="pres">
      <dgm:prSet presAssocID="{A62E6F76-AAB1-4C50-884C-CE26EA907EF7}" presName="hierChild2" presStyleCnt="0"/>
      <dgm:spPr/>
    </dgm:pt>
    <dgm:pt modelId="{EBE20C96-D33D-455B-B348-29E9594BF9EC}" type="pres">
      <dgm:prSet presAssocID="{F6F41366-27C5-47E9-A6FB-41B057FA5133}" presName="hierRoot1" presStyleCnt="0"/>
      <dgm:spPr/>
    </dgm:pt>
    <dgm:pt modelId="{9C20A144-9987-4092-B028-205BFFC11F6F}" type="pres">
      <dgm:prSet presAssocID="{F6F41366-27C5-47E9-A6FB-41B057FA5133}" presName="composite" presStyleCnt="0"/>
      <dgm:spPr/>
    </dgm:pt>
    <dgm:pt modelId="{97077BF1-69AA-42A4-B75A-2C44B2A72BE4}" type="pres">
      <dgm:prSet presAssocID="{F6F41366-27C5-47E9-A6FB-41B057FA5133}" presName="background" presStyleLbl="node0" presStyleIdx="1" presStyleCnt="2"/>
      <dgm:spPr/>
    </dgm:pt>
    <dgm:pt modelId="{6FD11021-4AA9-44B0-BEFB-94846EAA4C60}" type="pres">
      <dgm:prSet presAssocID="{F6F41366-27C5-47E9-A6FB-41B057FA5133}" presName="text" presStyleLbl="fgAcc0" presStyleIdx="1" presStyleCnt="2">
        <dgm:presLayoutVars>
          <dgm:chPref val="3"/>
        </dgm:presLayoutVars>
      </dgm:prSet>
      <dgm:spPr/>
    </dgm:pt>
    <dgm:pt modelId="{ABAC6A33-C586-4760-A3D9-B62305B002B3}" type="pres">
      <dgm:prSet presAssocID="{F6F41366-27C5-47E9-A6FB-41B057FA5133}" presName="hierChild2" presStyleCnt="0"/>
      <dgm:spPr/>
    </dgm:pt>
  </dgm:ptLst>
  <dgm:cxnLst>
    <dgm:cxn modelId="{2109EF0B-CD61-466D-985A-492337C60F0D}" type="presOf" srcId="{A62E6F76-AAB1-4C50-884C-CE26EA907EF7}" destId="{A618FD51-EFBE-4CE7-B7A8-569F6B321CB6}" srcOrd="0" destOrd="0" presId="urn:microsoft.com/office/officeart/2005/8/layout/hierarchy1"/>
    <dgm:cxn modelId="{48A23E45-5859-42F7-A498-C43E2E912E9D}" srcId="{9F8F1E14-3DE6-4C5B-BF45-C6070BB9680B}" destId="{A62E6F76-AAB1-4C50-884C-CE26EA907EF7}" srcOrd="0" destOrd="0" parTransId="{429FEFED-C103-4908-9060-01E142855A23}" sibTransId="{648B5372-6413-405E-BCA6-1CDFA239299C}"/>
    <dgm:cxn modelId="{3F9847B2-C55C-4025-8642-11503DD599CE}" type="presOf" srcId="{F6F41366-27C5-47E9-A6FB-41B057FA5133}" destId="{6FD11021-4AA9-44B0-BEFB-94846EAA4C60}" srcOrd="0" destOrd="0" presId="urn:microsoft.com/office/officeart/2005/8/layout/hierarchy1"/>
    <dgm:cxn modelId="{81FD28EA-2E63-4E67-BA38-FCD313B75A6C}" srcId="{9F8F1E14-3DE6-4C5B-BF45-C6070BB9680B}" destId="{F6F41366-27C5-47E9-A6FB-41B057FA5133}" srcOrd="1" destOrd="0" parTransId="{06230AE3-E1FD-49C7-B112-33C017043E53}" sibTransId="{87CED6DF-E4EA-4ED4-B221-10A522C65876}"/>
    <dgm:cxn modelId="{F29908F1-901A-4C5A-BE53-48FC7E9BA081}" type="presOf" srcId="{9F8F1E14-3DE6-4C5B-BF45-C6070BB9680B}" destId="{F3C2E81A-14FE-47E7-BF67-C67AD60E97ED}" srcOrd="0" destOrd="0" presId="urn:microsoft.com/office/officeart/2005/8/layout/hierarchy1"/>
    <dgm:cxn modelId="{6D5EEC05-4624-41DE-B777-1A56F6BA650C}" type="presParOf" srcId="{F3C2E81A-14FE-47E7-BF67-C67AD60E97ED}" destId="{B5D2886B-8594-4504-8535-31020E6A0538}" srcOrd="0" destOrd="0" presId="urn:microsoft.com/office/officeart/2005/8/layout/hierarchy1"/>
    <dgm:cxn modelId="{0CE47640-131F-47BC-8C86-EDDBB7A4228E}" type="presParOf" srcId="{B5D2886B-8594-4504-8535-31020E6A0538}" destId="{4939793F-159A-4935-A630-2AAAF64EAFA4}" srcOrd="0" destOrd="0" presId="urn:microsoft.com/office/officeart/2005/8/layout/hierarchy1"/>
    <dgm:cxn modelId="{2808C8CA-31EE-417E-90FD-4B39567FD06D}" type="presParOf" srcId="{4939793F-159A-4935-A630-2AAAF64EAFA4}" destId="{030059E4-22C7-4098-BCB7-E88882FF2F52}" srcOrd="0" destOrd="0" presId="urn:microsoft.com/office/officeart/2005/8/layout/hierarchy1"/>
    <dgm:cxn modelId="{35227B35-8828-429C-9F71-36CA2ECB6783}" type="presParOf" srcId="{4939793F-159A-4935-A630-2AAAF64EAFA4}" destId="{A618FD51-EFBE-4CE7-B7A8-569F6B321CB6}" srcOrd="1" destOrd="0" presId="urn:microsoft.com/office/officeart/2005/8/layout/hierarchy1"/>
    <dgm:cxn modelId="{82D2B7F7-691A-4DA1-BCB3-F080BC227F8E}" type="presParOf" srcId="{B5D2886B-8594-4504-8535-31020E6A0538}" destId="{1CC643CF-C034-413C-9D9F-01CBEAAD98CE}" srcOrd="1" destOrd="0" presId="urn:microsoft.com/office/officeart/2005/8/layout/hierarchy1"/>
    <dgm:cxn modelId="{11FF1E72-3707-4430-8499-5415882B2EA8}" type="presParOf" srcId="{F3C2E81A-14FE-47E7-BF67-C67AD60E97ED}" destId="{EBE20C96-D33D-455B-B348-29E9594BF9EC}" srcOrd="1" destOrd="0" presId="urn:microsoft.com/office/officeart/2005/8/layout/hierarchy1"/>
    <dgm:cxn modelId="{F5772741-E7BA-41DD-88E6-E3A5A442D546}" type="presParOf" srcId="{EBE20C96-D33D-455B-B348-29E9594BF9EC}" destId="{9C20A144-9987-4092-B028-205BFFC11F6F}" srcOrd="0" destOrd="0" presId="urn:microsoft.com/office/officeart/2005/8/layout/hierarchy1"/>
    <dgm:cxn modelId="{BC064718-7773-414B-B270-81FC71A0F198}" type="presParOf" srcId="{9C20A144-9987-4092-B028-205BFFC11F6F}" destId="{97077BF1-69AA-42A4-B75A-2C44B2A72BE4}" srcOrd="0" destOrd="0" presId="urn:microsoft.com/office/officeart/2005/8/layout/hierarchy1"/>
    <dgm:cxn modelId="{E55BE86B-6840-470A-A09C-0196EBEEEA21}" type="presParOf" srcId="{9C20A144-9987-4092-B028-205BFFC11F6F}" destId="{6FD11021-4AA9-44B0-BEFB-94846EAA4C60}" srcOrd="1" destOrd="0" presId="urn:microsoft.com/office/officeart/2005/8/layout/hierarchy1"/>
    <dgm:cxn modelId="{363C55FF-8938-487E-A025-214099DF9E29}" type="presParOf" srcId="{EBE20C96-D33D-455B-B348-29E9594BF9EC}" destId="{ABAC6A33-C586-4760-A3D9-B62305B002B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3F2F2-A450-47EA-9155-B8612FB50941}">
      <dsp:nvSpPr>
        <dsp:cNvPr id="0" name=""/>
        <dsp:cNvSpPr/>
      </dsp:nvSpPr>
      <dsp:spPr>
        <a:xfrm>
          <a:off x="0" y="1745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F298C-F059-464B-AA7E-D047F6D634C0}">
      <dsp:nvSpPr>
        <dsp:cNvPr id="0" name=""/>
        <dsp:cNvSpPr/>
      </dsp:nvSpPr>
      <dsp:spPr>
        <a:xfrm>
          <a:off x="0" y="1745"/>
          <a:ext cx="10801350" cy="1190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400" b="1" kern="1200"/>
            <a:t>Tegevus 1: Teadlase kaasamine </a:t>
          </a:r>
          <a:r>
            <a:rPr lang="et-EE" sz="2400" kern="1200"/>
            <a:t>era-, avaliku- või kolmanda sektori asutusse rakendusuuringute ja/või eksperimentaalarendusprojektide ja/või innovatsioonitegevuste elluviimiseks;</a:t>
          </a:r>
          <a:endParaRPr lang="en-US" sz="2400" kern="1200"/>
        </a:p>
      </dsp:txBody>
      <dsp:txXfrm>
        <a:off x="0" y="1745"/>
        <a:ext cx="10801350" cy="1190519"/>
      </dsp:txXfrm>
    </dsp:sp>
    <dsp:sp modelId="{5F2FC13C-E4C7-422E-8499-057E2BD36AB7}">
      <dsp:nvSpPr>
        <dsp:cNvPr id="0" name=""/>
        <dsp:cNvSpPr/>
      </dsp:nvSpPr>
      <dsp:spPr>
        <a:xfrm>
          <a:off x="0" y="1192265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E5F16-5D2A-40C2-9FA1-ECDB6FEA06C9}">
      <dsp:nvSpPr>
        <dsp:cNvPr id="0" name=""/>
        <dsp:cNvSpPr/>
      </dsp:nvSpPr>
      <dsp:spPr>
        <a:xfrm>
          <a:off x="0" y="1192265"/>
          <a:ext cx="10801350" cy="1190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400" b="1" kern="1200"/>
            <a:t>Tegevus 2:</a:t>
          </a:r>
          <a:r>
            <a:rPr lang="et-EE" sz="2400" kern="1200"/>
            <a:t> </a:t>
          </a:r>
          <a:r>
            <a:rPr lang="et-EE" sz="2400" b="1" kern="1200"/>
            <a:t>Tippspetsialisti kaasamine </a:t>
          </a:r>
          <a:r>
            <a:rPr lang="et-EE" sz="2400" kern="1200"/>
            <a:t>teadus- ja arendusasutusse</a:t>
          </a:r>
          <a:r>
            <a:rPr lang="et-EE" sz="2400" b="1" kern="1200"/>
            <a:t> </a:t>
          </a:r>
          <a:r>
            <a:rPr lang="et-EE" sz="2400" kern="1200"/>
            <a:t>õppe- ja/ või teadus- ja/või arendus- ja/või innovatsioonitegevuste läbi viimiseks või tegelemiseks tehnoloogiasiirdega;</a:t>
          </a:r>
          <a:endParaRPr lang="en-US" sz="2400" kern="1200"/>
        </a:p>
      </dsp:txBody>
      <dsp:txXfrm>
        <a:off x="0" y="1192265"/>
        <a:ext cx="10801350" cy="1190519"/>
      </dsp:txXfrm>
    </dsp:sp>
    <dsp:sp modelId="{BBC8801C-E8A7-4B12-91C9-1B8D997CB5A3}">
      <dsp:nvSpPr>
        <dsp:cNvPr id="0" name=""/>
        <dsp:cNvSpPr/>
      </dsp:nvSpPr>
      <dsp:spPr>
        <a:xfrm>
          <a:off x="0" y="2382784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38DE4-EE40-4F39-A3A9-6B902D536EE1}">
      <dsp:nvSpPr>
        <dsp:cNvPr id="0" name=""/>
        <dsp:cNvSpPr/>
      </dsp:nvSpPr>
      <dsp:spPr>
        <a:xfrm>
          <a:off x="0" y="2382784"/>
          <a:ext cx="10801350" cy="1190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400" b="1" kern="1200"/>
            <a:t>Tegevus 3: Teadmussiirdedoktorantide </a:t>
          </a:r>
          <a:r>
            <a:rPr lang="et-EE" sz="2400" kern="1200"/>
            <a:t>palkamine era-, avaliku- või kolmanda sektori asutustesse.</a:t>
          </a:r>
          <a:endParaRPr lang="en-US" sz="2400" kern="1200"/>
        </a:p>
      </dsp:txBody>
      <dsp:txXfrm>
        <a:off x="0" y="2382784"/>
        <a:ext cx="10801350" cy="11905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199B7F-29B9-45E5-9D5D-408D178B65DF}">
      <dsp:nvSpPr>
        <dsp:cNvPr id="0" name=""/>
        <dsp:cNvSpPr/>
      </dsp:nvSpPr>
      <dsp:spPr>
        <a:xfrm>
          <a:off x="0" y="0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BA2757-8E28-49B4-B2E3-2071BCB5EF17}">
      <dsp:nvSpPr>
        <dsp:cNvPr id="0" name=""/>
        <dsp:cNvSpPr/>
      </dsp:nvSpPr>
      <dsp:spPr>
        <a:xfrm>
          <a:off x="0" y="0"/>
          <a:ext cx="10801350" cy="954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 dirty="0"/>
            <a:t>Toetatakse projekte, kus asutus sõlmib lepingu </a:t>
          </a:r>
          <a:r>
            <a:rPr lang="et-EE" sz="1800" b="1" kern="1200" dirty="0"/>
            <a:t>doktori- või magistrikraadiga </a:t>
          </a:r>
          <a:r>
            <a:rPr lang="et-EE" sz="1800" kern="1200" dirty="0"/>
            <a:t>isikuga</a:t>
          </a:r>
          <a:r>
            <a:rPr lang="et-EE" sz="1800" b="1" kern="1200" dirty="0"/>
            <a:t> rakendusuuringute ja/või eksperimentaalarendusprojektide ja/või innovatsioonitegevuste </a:t>
          </a:r>
          <a:r>
            <a:rPr lang="et-EE" sz="1800" kern="1200" dirty="0"/>
            <a:t>elluviimiseks.</a:t>
          </a:r>
          <a:endParaRPr lang="en-US" sz="1800" kern="1200" dirty="0"/>
        </a:p>
      </dsp:txBody>
      <dsp:txXfrm>
        <a:off x="0" y="0"/>
        <a:ext cx="10801350" cy="954484"/>
      </dsp:txXfrm>
    </dsp:sp>
    <dsp:sp modelId="{7E605B44-27F1-4D47-8893-D265A55557F9}">
      <dsp:nvSpPr>
        <dsp:cNvPr id="0" name=""/>
        <dsp:cNvSpPr/>
      </dsp:nvSpPr>
      <dsp:spPr>
        <a:xfrm>
          <a:off x="0" y="954484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1D5A74-64B3-4E6E-8BD1-A8513F69B340}">
      <dsp:nvSpPr>
        <dsp:cNvPr id="0" name=""/>
        <dsp:cNvSpPr/>
      </dsp:nvSpPr>
      <dsp:spPr>
        <a:xfrm>
          <a:off x="0" y="954484"/>
          <a:ext cx="10801350" cy="954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 dirty="0"/>
            <a:t>Toetust saavad taotleda Eesti era-, avaliku- või kolmanda </a:t>
          </a:r>
          <a:r>
            <a:rPr lang="fi-FI" sz="1800" kern="1200" dirty="0"/>
            <a:t>sektori </a:t>
          </a:r>
          <a:r>
            <a:rPr lang="et-EE" sz="1800" kern="1200" dirty="0"/>
            <a:t>asutused, </a:t>
          </a:r>
          <a:r>
            <a:rPr lang="et-EE" sz="1800" b="1" kern="1200" dirty="0"/>
            <a:t>välja arvatud </a:t>
          </a:r>
          <a:r>
            <a:rPr lang="et-EE" sz="1800" kern="1200" dirty="0"/>
            <a:t>korralisel positiivsel evalveerimisel positiivselt evalveeritud </a:t>
          </a:r>
          <a:r>
            <a:rPr lang="et-EE" sz="1800" b="1" kern="1200" dirty="0"/>
            <a:t>TA asutused </a:t>
          </a:r>
          <a:r>
            <a:rPr lang="et-EE" sz="1800" kern="1200" dirty="0"/>
            <a:t>ja </a:t>
          </a:r>
          <a:r>
            <a:rPr lang="et-EE" sz="1800" b="1" kern="1200" dirty="0"/>
            <a:t>tehnoloogia arenduskeskused</a:t>
          </a:r>
          <a:r>
            <a:rPr lang="et-EE" sz="1800" kern="1200" dirty="0"/>
            <a:t>. Juhul kui taotletakse toetust </a:t>
          </a:r>
          <a:r>
            <a:rPr lang="et-EE" sz="1800" b="1" kern="1200" dirty="0"/>
            <a:t>innovatsioonitegevuste </a:t>
          </a:r>
          <a:r>
            <a:rPr lang="et-EE" sz="1800" kern="1200" dirty="0"/>
            <a:t>elluviimiseks võib taotlejaks olla mikro-, väikese ja keskmise suurusega ettevõtja.</a:t>
          </a:r>
          <a:endParaRPr lang="en-US" sz="1800" kern="1200" dirty="0"/>
        </a:p>
      </dsp:txBody>
      <dsp:txXfrm>
        <a:off x="0" y="954484"/>
        <a:ext cx="10801350" cy="954484"/>
      </dsp:txXfrm>
    </dsp:sp>
    <dsp:sp modelId="{833E7ABD-BAAF-448F-BA4A-BB0BC9D67B06}">
      <dsp:nvSpPr>
        <dsp:cNvPr id="0" name=""/>
        <dsp:cNvSpPr/>
      </dsp:nvSpPr>
      <dsp:spPr>
        <a:xfrm>
          <a:off x="0" y="1908969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1C7BB-BA0B-45A8-8478-E58A2F463FF1}">
      <dsp:nvSpPr>
        <dsp:cNvPr id="0" name=""/>
        <dsp:cNvSpPr/>
      </dsp:nvSpPr>
      <dsp:spPr>
        <a:xfrm>
          <a:off x="0" y="1908969"/>
          <a:ext cx="10801350" cy="954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b="1" kern="1200"/>
            <a:t>Projekt peab vastama TA tegevuse tunnustele</a:t>
          </a:r>
          <a:r>
            <a:rPr lang="et-EE" sz="1800" kern="1200"/>
            <a:t>. Vt </a:t>
          </a:r>
          <a:r>
            <a:rPr lang="et-EE" sz="1800" kern="1200">
              <a:hlinkClick xmlns:r="http://schemas.openxmlformats.org/officeDocument/2006/relationships" r:id="rId1"/>
            </a:rPr>
            <a:t>Frascati manuaal</a:t>
          </a:r>
          <a:r>
            <a:rPr lang="et-EE" sz="1800" kern="1200"/>
            <a:t> ja </a:t>
          </a:r>
          <a:r>
            <a:rPr lang="et-EE" sz="1800" kern="1200">
              <a:hlinkClick xmlns:r="http://schemas.openxmlformats.org/officeDocument/2006/relationships" r:id="rId2"/>
            </a:rPr>
            <a:t>TRL tasemed</a:t>
          </a:r>
          <a:r>
            <a:rPr lang="et-EE" sz="1800" kern="1200"/>
            <a:t>.</a:t>
          </a:r>
          <a:endParaRPr lang="en-US" sz="1800" kern="1200"/>
        </a:p>
      </dsp:txBody>
      <dsp:txXfrm>
        <a:off x="0" y="1908969"/>
        <a:ext cx="10801350" cy="954484"/>
      </dsp:txXfrm>
    </dsp:sp>
    <dsp:sp modelId="{A1CBD4E5-3F5A-4F18-9DD8-97F042E0D2C2}">
      <dsp:nvSpPr>
        <dsp:cNvPr id="0" name=""/>
        <dsp:cNvSpPr/>
      </dsp:nvSpPr>
      <dsp:spPr>
        <a:xfrm>
          <a:off x="0" y="2863453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856575-3C5F-4FD1-AAF7-429BA43D8D03}">
      <dsp:nvSpPr>
        <dsp:cNvPr id="0" name=""/>
        <dsp:cNvSpPr/>
      </dsp:nvSpPr>
      <dsp:spPr>
        <a:xfrm>
          <a:off x="0" y="2863453"/>
          <a:ext cx="10801350" cy="954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b="1" kern="1200" dirty="0"/>
            <a:t>Teadlasel</a:t>
          </a:r>
          <a:r>
            <a:rPr lang="et-EE" sz="1800" kern="1200" dirty="0"/>
            <a:t> peab olema </a:t>
          </a:r>
          <a:r>
            <a:rPr lang="et-EE" sz="1800" b="1" kern="1200" dirty="0"/>
            <a:t>vähemalt viieaastane </a:t>
          </a:r>
          <a:r>
            <a:rPr lang="et-EE" sz="1800" kern="1200" dirty="0"/>
            <a:t>teadus- ja arendustegevuse alane töökogemus ja ta peab </a:t>
          </a:r>
          <a:r>
            <a:rPr lang="et-EE" sz="1800" b="1" kern="1200" dirty="0"/>
            <a:t>töötama</a:t>
          </a:r>
          <a:r>
            <a:rPr lang="et-EE" sz="1800" kern="1200" dirty="0"/>
            <a:t> </a:t>
          </a:r>
          <a:r>
            <a:rPr lang="et-EE" sz="1800" b="1" kern="1200" dirty="0"/>
            <a:t>positiivselt evalveeritud teadus- ja arendusasutuses</a:t>
          </a:r>
          <a:r>
            <a:rPr lang="et-EE" sz="1800" kern="1200" dirty="0"/>
            <a:t> vähemalt </a:t>
          </a:r>
          <a:r>
            <a:rPr lang="et-EE" sz="1800" b="1" kern="1200" dirty="0"/>
            <a:t>0,5 koormusega</a:t>
          </a:r>
          <a:r>
            <a:rPr lang="et-EE" sz="1800" kern="1200" dirty="0"/>
            <a:t>.</a:t>
          </a:r>
          <a:endParaRPr lang="en-US" sz="1800" kern="1200" dirty="0"/>
        </a:p>
      </dsp:txBody>
      <dsp:txXfrm>
        <a:off x="0" y="2863453"/>
        <a:ext cx="10801350" cy="9544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5D234-703C-432E-8833-545861993F37}">
      <dsp:nvSpPr>
        <dsp:cNvPr id="0" name=""/>
        <dsp:cNvSpPr/>
      </dsp:nvSpPr>
      <dsp:spPr>
        <a:xfrm>
          <a:off x="0" y="908608"/>
          <a:ext cx="1080135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C47613-13A9-411C-94C5-7B52C843A799}">
      <dsp:nvSpPr>
        <dsp:cNvPr id="0" name=""/>
        <dsp:cNvSpPr/>
      </dsp:nvSpPr>
      <dsp:spPr>
        <a:xfrm>
          <a:off x="539540" y="26394"/>
          <a:ext cx="9610471" cy="1029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86" tIns="0" rIns="28578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800" kern="1200" dirty="0"/>
            <a:t>Teadlasel on õigus töötada toetuse saaja juures ka osalise tööajaga, </a:t>
          </a:r>
          <a:r>
            <a:rPr lang="et-EE" sz="2800" b="1" kern="1200" dirty="0"/>
            <a:t>minimaalselt 0,5</a:t>
          </a:r>
          <a:r>
            <a:rPr lang="et-EE" sz="2800" kern="1200" dirty="0"/>
            <a:t> </a:t>
          </a:r>
          <a:r>
            <a:rPr lang="et-EE" sz="2800" b="1" kern="1200" dirty="0"/>
            <a:t>koormusega</a:t>
          </a:r>
          <a:r>
            <a:rPr lang="et-EE" sz="2800" kern="1200" dirty="0"/>
            <a:t>.</a:t>
          </a:r>
          <a:endParaRPr lang="en-US" sz="2800" kern="1200" dirty="0"/>
        </a:p>
      </dsp:txBody>
      <dsp:txXfrm>
        <a:off x="589811" y="76665"/>
        <a:ext cx="9509929" cy="929272"/>
      </dsp:txXfrm>
    </dsp:sp>
    <dsp:sp modelId="{61BE07CA-64ED-4534-8C11-44C444CF3CCF}">
      <dsp:nvSpPr>
        <dsp:cNvPr id="0" name=""/>
        <dsp:cNvSpPr/>
      </dsp:nvSpPr>
      <dsp:spPr>
        <a:xfrm>
          <a:off x="0" y="1793505"/>
          <a:ext cx="10801350" cy="207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305" tIns="208280" rIns="83830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t-EE" sz="2000" kern="1200" dirty="0"/>
            <a:t>selle elluviimisega on seotud </a:t>
          </a:r>
          <a:r>
            <a:rPr lang="et-EE" sz="2000" b="1" kern="1200" dirty="0"/>
            <a:t>toetuse taotlejana teadus- ja arendusasutuse </a:t>
          </a:r>
          <a:r>
            <a:rPr lang="et-EE" sz="2000" b="0" kern="1200" dirty="0"/>
            <a:t>asutaja, juhatuse liige, osanik või isik</a:t>
          </a:r>
          <a:r>
            <a:rPr lang="et-EE" sz="2000" kern="1200" dirty="0"/>
            <a:t>, kes </a:t>
          </a:r>
          <a:r>
            <a:rPr lang="et-EE" sz="2000" b="1" kern="1200" dirty="0"/>
            <a:t>rahastab toetust taotlevat asutust</a:t>
          </a:r>
          <a:r>
            <a:rPr lang="et-EE" sz="2000" kern="1200" dirty="0"/>
            <a:t>;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t-EE" sz="2000" kern="1200" dirty="0"/>
            <a:t>projekti raames </a:t>
          </a:r>
          <a:r>
            <a:rPr lang="et-EE" sz="2000" b="1" kern="1200" dirty="0"/>
            <a:t>tööle võetav isik </a:t>
          </a:r>
          <a:r>
            <a:rPr lang="et-EE" sz="2000" kern="1200" dirty="0"/>
            <a:t>on </a:t>
          </a:r>
          <a:r>
            <a:rPr lang="et-EE" sz="2000" b="1" kern="1200" dirty="0"/>
            <a:t>toetust taotlevas asutuses </a:t>
          </a:r>
          <a:r>
            <a:rPr lang="et-EE" sz="2000" kern="1200" dirty="0"/>
            <a:t>taotluse esitamise kuupäevale eelnenud aasta jooksul </a:t>
          </a:r>
          <a:r>
            <a:rPr lang="et-EE" sz="2000" b="1" kern="1200" dirty="0"/>
            <a:t>teinud asutusele tööd üle kolme kuu</a:t>
          </a:r>
          <a:r>
            <a:rPr lang="et-EE" sz="2000" b="0" kern="1200" dirty="0"/>
            <a:t>, v.a juhul, kui seda on tehtud SekMo meetmest ja järgmine projekt on eelneva tegevuse edasiarendus.</a:t>
          </a:r>
          <a:endParaRPr lang="en-US" sz="2000" b="0" kern="1200" dirty="0"/>
        </a:p>
      </dsp:txBody>
      <dsp:txXfrm>
        <a:off x="0" y="1793505"/>
        <a:ext cx="10801350" cy="2079000"/>
      </dsp:txXfrm>
    </dsp:sp>
    <dsp:sp modelId="{14B66356-C8CB-474A-9B02-AE8619EE1496}">
      <dsp:nvSpPr>
        <dsp:cNvPr id="0" name=""/>
        <dsp:cNvSpPr/>
      </dsp:nvSpPr>
      <dsp:spPr>
        <a:xfrm>
          <a:off x="539540" y="1214608"/>
          <a:ext cx="9668709" cy="7264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86" tIns="0" rIns="28578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800" b="1" kern="1200" dirty="0"/>
            <a:t>Toetust ei anta projektile, kus </a:t>
          </a:r>
          <a:endParaRPr lang="en-US" sz="2800" kern="1200" dirty="0"/>
        </a:p>
      </dsp:txBody>
      <dsp:txXfrm>
        <a:off x="575005" y="1250073"/>
        <a:ext cx="9597779" cy="6555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C0A1AD-5BD4-4001-B09E-CD2CFDF6077F}">
      <dsp:nvSpPr>
        <dsp:cNvPr id="0" name=""/>
        <dsp:cNvSpPr/>
      </dsp:nvSpPr>
      <dsp:spPr>
        <a:xfrm>
          <a:off x="0" y="86382"/>
          <a:ext cx="10801350" cy="10069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Kõik arendus-, finantsilised ja ärilised tegevused, mida ettevõte võtab ette eeldusel, et lõpptulemuseks on innovatsioon ettevõttele. </a:t>
          </a:r>
          <a:endParaRPr lang="en-US" sz="1800" kern="1200"/>
        </a:p>
      </dsp:txBody>
      <dsp:txXfrm>
        <a:off x="49154" y="135536"/>
        <a:ext cx="10703042" cy="908623"/>
      </dsp:txXfrm>
    </dsp:sp>
    <dsp:sp modelId="{E524CC1C-1243-40C2-9634-0BFE9028B9BD}">
      <dsp:nvSpPr>
        <dsp:cNvPr id="0" name=""/>
        <dsp:cNvSpPr/>
      </dsp:nvSpPr>
      <dsp:spPr>
        <a:xfrm>
          <a:off x="0" y="1145154"/>
          <a:ext cx="10801350" cy="10069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Tegevused, mis on suunatud uute või oluliselt täiustatud toodete, teenuste, protsesside, turundusmeetodite või organisatsiooniliste lahenduste loomisele ja rakendamisele. Need tegevused aitavad suurendada ettevõtte või organisatsiooni konkurentsivõimet, efektiivsust ja väärtust.</a:t>
          </a:r>
          <a:endParaRPr lang="en-US" sz="1800" kern="1200"/>
        </a:p>
      </dsp:txBody>
      <dsp:txXfrm>
        <a:off x="49154" y="1194308"/>
        <a:ext cx="10703042" cy="908623"/>
      </dsp:txXfrm>
    </dsp:sp>
    <dsp:sp modelId="{CA1990FD-A835-4594-9554-61907063643C}">
      <dsp:nvSpPr>
        <dsp:cNvPr id="0" name=""/>
        <dsp:cNvSpPr/>
      </dsp:nvSpPr>
      <dsp:spPr>
        <a:xfrm>
          <a:off x="0" y="2203925"/>
          <a:ext cx="10801350" cy="10069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Innovatsioonitegevuseks palgatava isiku roll on olla asutusele konsultant innovatsioonitegevuste ja –projektide planeerimisel ja läbi viimisel, mitte projektijuht, kes on asutusele abiks tegevuste planeerimisel.</a:t>
          </a:r>
          <a:endParaRPr lang="en-US" sz="1800" kern="1200"/>
        </a:p>
      </dsp:txBody>
      <dsp:txXfrm>
        <a:off x="49154" y="2253079"/>
        <a:ext cx="10703042" cy="908623"/>
      </dsp:txXfrm>
    </dsp:sp>
    <dsp:sp modelId="{E08DD749-B5B3-44F6-8208-64DE0541E2D8}">
      <dsp:nvSpPr>
        <dsp:cNvPr id="0" name=""/>
        <dsp:cNvSpPr/>
      </dsp:nvSpPr>
      <dsp:spPr>
        <a:xfrm>
          <a:off x="0" y="3262696"/>
          <a:ext cx="10801350" cy="10069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Palgatava isiku tööle seatakse </a:t>
          </a:r>
          <a:r>
            <a:rPr lang="et-EE" sz="1800" b="1" kern="1200"/>
            <a:t>selged tulemid, tähtajad ja mõõdikud</a:t>
          </a:r>
          <a:r>
            <a:rPr lang="et-EE" sz="1800" kern="1200"/>
            <a:t>.</a:t>
          </a:r>
          <a:endParaRPr lang="en-US" sz="1800" kern="1200"/>
        </a:p>
      </dsp:txBody>
      <dsp:txXfrm>
        <a:off x="49154" y="3311850"/>
        <a:ext cx="10703042" cy="9086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ACECF-5250-47D1-A30E-9DEA941725B7}">
      <dsp:nvSpPr>
        <dsp:cNvPr id="0" name=""/>
        <dsp:cNvSpPr/>
      </dsp:nvSpPr>
      <dsp:spPr>
        <a:xfrm>
          <a:off x="0" y="0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EFB5D3-963E-42F6-AB9B-7D63A650F66D}">
      <dsp:nvSpPr>
        <dsp:cNvPr id="0" name=""/>
        <dsp:cNvSpPr/>
      </dsp:nvSpPr>
      <dsp:spPr>
        <a:xfrm>
          <a:off x="0" y="0"/>
          <a:ext cx="10801350" cy="893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000" kern="1200"/>
            <a:t>Toetatakse projekte, kus asutus sõlmib lepingu </a:t>
          </a:r>
          <a:r>
            <a:rPr lang="et-EE" sz="2000" b="1" kern="1200"/>
            <a:t>teadmussiirdedoktorandiga</a:t>
          </a:r>
          <a:r>
            <a:rPr lang="et-EE" sz="2000" kern="1200"/>
            <a:t>.</a:t>
          </a:r>
          <a:endParaRPr lang="en-US" sz="2000" kern="1200"/>
        </a:p>
      </dsp:txBody>
      <dsp:txXfrm>
        <a:off x="0" y="0"/>
        <a:ext cx="10801350" cy="893762"/>
      </dsp:txXfrm>
    </dsp:sp>
    <dsp:sp modelId="{32EBB592-2565-4E03-B465-77D949D0E14E}">
      <dsp:nvSpPr>
        <dsp:cNvPr id="0" name=""/>
        <dsp:cNvSpPr/>
      </dsp:nvSpPr>
      <dsp:spPr>
        <a:xfrm>
          <a:off x="0" y="893762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C0A16-078A-45D7-B990-7A50BA59265B}">
      <dsp:nvSpPr>
        <dsp:cNvPr id="0" name=""/>
        <dsp:cNvSpPr/>
      </dsp:nvSpPr>
      <dsp:spPr>
        <a:xfrm>
          <a:off x="0" y="893762"/>
          <a:ext cx="10801350" cy="893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000" kern="1200"/>
            <a:t>Toetatakse </a:t>
          </a:r>
          <a:r>
            <a:rPr lang="et-EE" sz="2000" b="1" kern="1200"/>
            <a:t>doktoritööga seonduvaid tegevusi.</a:t>
          </a:r>
          <a:endParaRPr lang="en-US" sz="2000" kern="1200"/>
        </a:p>
      </dsp:txBody>
      <dsp:txXfrm>
        <a:off x="0" y="893762"/>
        <a:ext cx="10801350" cy="893762"/>
      </dsp:txXfrm>
    </dsp:sp>
    <dsp:sp modelId="{794BC695-521F-4020-AE8C-2FE795C45A6C}">
      <dsp:nvSpPr>
        <dsp:cNvPr id="0" name=""/>
        <dsp:cNvSpPr/>
      </dsp:nvSpPr>
      <dsp:spPr>
        <a:xfrm>
          <a:off x="0" y="1787524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9CD0D6-CA49-40AA-8388-E7465C6DE7B6}">
      <dsp:nvSpPr>
        <dsp:cNvPr id="0" name=""/>
        <dsp:cNvSpPr/>
      </dsp:nvSpPr>
      <dsp:spPr>
        <a:xfrm>
          <a:off x="0" y="1787524"/>
          <a:ext cx="10801350" cy="893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000" kern="1200" dirty="0"/>
            <a:t>Toetust saab </a:t>
          </a:r>
          <a:r>
            <a:rPr lang="et-EE" sz="2000" b="1" kern="1200" dirty="0"/>
            <a:t>taotleda</a:t>
          </a:r>
          <a:r>
            <a:rPr lang="et-EE" sz="2000" kern="1200" dirty="0"/>
            <a:t> </a:t>
          </a:r>
          <a:r>
            <a:rPr lang="et-EE" sz="2000" b="1" kern="1200" dirty="0"/>
            <a:t>Eesti erasektori asutus</a:t>
          </a:r>
          <a:r>
            <a:rPr lang="et-EE" sz="2000" kern="1200" dirty="0"/>
            <a:t>, sealhulgas korralisel evalveerimisel positiivselt evalveeritud </a:t>
          </a:r>
          <a:r>
            <a:rPr lang="et-EE" sz="2000" b="1" kern="1200" dirty="0"/>
            <a:t>eraõiguslik teadus- ja arendusasutus </a:t>
          </a:r>
          <a:r>
            <a:rPr lang="et-EE" sz="2000" kern="1200" dirty="0"/>
            <a:t>ning</a:t>
          </a:r>
          <a:r>
            <a:rPr lang="et-EE" sz="2000" b="1" kern="1200" dirty="0"/>
            <a:t> tehnoloogia arenduskeskus </a:t>
          </a:r>
          <a:r>
            <a:rPr lang="et-EE" sz="2000" kern="1200" dirty="0"/>
            <a:t>või </a:t>
          </a:r>
          <a:r>
            <a:rPr lang="et-EE" sz="2000" b="1" kern="1200" dirty="0"/>
            <a:t>avaliku sektori asutus</a:t>
          </a:r>
          <a:r>
            <a:rPr lang="et-EE" sz="2000" kern="1200" dirty="0"/>
            <a:t>.</a:t>
          </a:r>
          <a:endParaRPr lang="en-US" sz="2000" kern="1200" dirty="0"/>
        </a:p>
      </dsp:txBody>
      <dsp:txXfrm>
        <a:off x="0" y="1787524"/>
        <a:ext cx="10801350" cy="893762"/>
      </dsp:txXfrm>
    </dsp:sp>
    <dsp:sp modelId="{AB25759C-0F48-4C8F-A143-0F85A6900512}">
      <dsp:nvSpPr>
        <dsp:cNvPr id="0" name=""/>
        <dsp:cNvSpPr/>
      </dsp:nvSpPr>
      <dsp:spPr>
        <a:xfrm>
          <a:off x="0" y="2681287"/>
          <a:ext cx="108013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70EBC-4A1B-4BCF-98FB-06AF8C513549}">
      <dsp:nvSpPr>
        <dsp:cNvPr id="0" name=""/>
        <dsp:cNvSpPr/>
      </dsp:nvSpPr>
      <dsp:spPr>
        <a:xfrm>
          <a:off x="0" y="2681287"/>
          <a:ext cx="10801350" cy="893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000" b="1" kern="1200"/>
            <a:t>Toetust ei anta projektile</a:t>
          </a:r>
          <a:r>
            <a:rPr lang="et-EE" sz="2000" kern="1200"/>
            <a:t>, kus doktorant on </a:t>
          </a:r>
          <a:r>
            <a:rPr lang="et-EE" sz="2000" b="1" kern="1200"/>
            <a:t>immatrikuleeritud doktoriõppesse enne 1. jaanuari 2022.</a:t>
          </a:r>
          <a:endParaRPr lang="en-US" sz="2000" kern="1200"/>
        </a:p>
      </dsp:txBody>
      <dsp:txXfrm>
        <a:off x="0" y="2681287"/>
        <a:ext cx="10801350" cy="8937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0059E4-22C7-4098-BCB7-E88882FF2F52}">
      <dsp:nvSpPr>
        <dsp:cNvPr id="0" name=""/>
        <dsp:cNvSpPr/>
      </dsp:nvSpPr>
      <dsp:spPr>
        <a:xfrm>
          <a:off x="1318" y="73872"/>
          <a:ext cx="4628019" cy="29387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618FD51-EFBE-4CE7-B7A8-569F6B321CB6}">
      <dsp:nvSpPr>
        <dsp:cNvPr id="0" name=""/>
        <dsp:cNvSpPr/>
      </dsp:nvSpPr>
      <dsp:spPr>
        <a:xfrm>
          <a:off x="515542" y="562385"/>
          <a:ext cx="4628019" cy="2938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3000" b="1" kern="1200"/>
            <a:t>Teadmussiirdedoktorandil</a:t>
          </a:r>
          <a:r>
            <a:rPr lang="et-EE" sz="3000" kern="1200"/>
            <a:t> on õigus töötada toetuse saaja juures ka osalise tööajaga, </a:t>
          </a:r>
          <a:r>
            <a:rPr lang="et-EE" sz="3000" b="1" kern="1200"/>
            <a:t>minimaalselt 0,5 koormusega</a:t>
          </a:r>
          <a:r>
            <a:rPr lang="et-EE" sz="3000" kern="1200"/>
            <a:t>.</a:t>
          </a:r>
          <a:endParaRPr lang="en-US" sz="3000" kern="1200"/>
        </a:p>
      </dsp:txBody>
      <dsp:txXfrm>
        <a:off x="601616" y="648459"/>
        <a:ext cx="4455871" cy="2766644"/>
      </dsp:txXfrm>
    </dsp:sp>
    <dsp:sp modelId="{97077BF1-69AA-42A4-B75A-2C44B2A72BE4}">
      <dsp:nvSpPr>
        <dsp:cNvPr id="0" name=""/>
        <dsp:cNvSpPr/>
      </dsp:nvSpPr>
      <dsp:spPr>
        <a:xfrm>
          <a:off x="5657787" y="73872"/>
          <a:ext cx="4628019" cy="29387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FD11021-4AA9-44B0-BEFB-94846EAA4C60}">
      <dsp:nvSpPr>
        <dsp:cNvPr id="0" name=""/>
        <dsp:cNvSpPr/>
      </dsp:nvSpPr>
      <dsp:spPr>
        <a:xfrm>
          <a:off x="6172011" y="562385"/>
          <a:ext cx="4628019" cy="2938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3000" b="1" kern="1200" dirty="0"/>
            <a:t>Doktoritöö</a:t>
          </a:r>
          <a:r>
            <a:rPr lang="et-EE" sz="3000" kern="1200" dirty="0"/>
            <a:t> peab lähtuma </a:t>
          </a:r>
          <a:r>
            <a:rPr lang="et-EE" sz="3000" b="1" kern="1200" dirty="0"/>
            <a:t>ettevõtte või asutuse </a:t>
          </a:r>
          <a:r>
            <a:rPr lang="et-EE" sz="3000" kern="1200" dirty="0"/>
            <a:t>jaoks </a:t>
          </a:r>
          <a:r>
            <a:rPr lang="et-EE" sz="3000" b="0" kern="1200" dirty="0"/>
            <a:t>olulise küsimuse lahendamisest.</a:t>
          </a:r>
          <a:endParaRPr lang="en-US" sz="3000" b="0" kern="1200" dirty="0"/>
        </a:p>
      </dsp:txBody>
      <dsp:txXfrm>
        <a:off x="6258085" y="648459"/>
        <a:ext cx="4455871" cy="27666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8F52D4-A543-B446-A849-3DA25E4D99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387856-1913-2440-9B15-D073D3BFAF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2E84C-6AC2-FE41-91A7-38716F688BF4}" type="datetimeFigureOut">
              <a:t>05.02.2026</a:t>
            </a:fld>
            <a:endParaRPr lang="en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A1E75B-40D5-A347-8927-34F4230110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8CA3E-22D4-134F-B488-11DE5549B9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02F7A-7C90-4442-A139-A4E582EBE738}" type="slidenum"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126413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D75FE-B26F-4D6E-B94A-EA94E465B1B5}" type="datetimeFigureOut">
              <a:rPr lang="et-EE" smtClean="0"/>
              <a:t>05.02.2026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B73DF-D612-4824-B393-74195A0199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33535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B9A22E-27A0-254F-9000-858B11B58D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9951F-BBED-C44D-87F3-7AD63E35B0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700808"/>
            <a:ext cx="10801350" cy="2808311"/>
          </a:xfrm>
        </p:spPr>
        <p:txBody>
          <a:bodyPr lIns="90000" tIns="46800" rIns="90000" bIns="46800"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00C6A-F84E-2447-B7A9-71F3C49D5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4884516"/>
            <a:ext cx="10801350" cy="705071"/>
          </a:xfrm>
        </p:spPr>
        <p:txBody>
          <a:bodyPr lIns="90000" tIns="468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E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D5FDE2-DE07-F24F-91F5-8AC7EEF11A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368300"/>
            <a:ext cx="3059429" cy="134974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CC687A-0D13-E747-B2F3-FC7A201A8FC3}"/>
              </a:ext>
            </a:extLst>
          </p:cNvPr>
          <p:cNvSpPr/>
          <p:nvPr userDrawn="1"/>
        </p:nvSpPr>
        <p:spPr>
          <a:xfrm>
            <a:off x="0" y="5949950"/>
            <a:ext cx="12192000" cy="914400"/>
          </a:xfrm>
          <a:prstGeom prst="rect">
            <a:avLst/>
          </a:prstGeom>
          <a:solidFill>
            <a:srgbClr val="D7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20733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6ED34-14E1-A148-A2DB-19E68F40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2BF43-669A-834A-A665-CE08576D0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477713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7A99D-5B96-5C4D-B3E0-19080B275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39059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60342-BB5C-6A43-BD24-46D5895D1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589463"/>
            <a:ext cx="10801350" cy="1000125"/>
          </a:xfrm>
        </p:spPr>
        <p:txBody>
          <a:bodyPr/>
          <a:lstStyle>
            <a:lvl1pPr marL="0" indent="0">
              <a:buNone/>
              <a:defRPr sz="2400">
                <a:solidFill>
                  <a:srgbClr val="233F8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0746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76699-3B5B-3D47-A95D-272FD1E2B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F2985C8-0313-244A-9ECE-C279957E3AF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5326" y="2014538"/>
            <a:ext cx="5220566" cy="3575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FAA82A-78CD-BC49-BA91-8867C494506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89964" y="2014538"/>
            <a:ext cx="5206711" cy="3575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35926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F2985C8-0313-244A-9ECE-C279957E3AF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0" y="0"/>
            <a:ext cx="5915892" cy="594995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r>
              <a:rPr lang="en-EE"/>
              <a:t>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BC6F94-527C-1E41-A0E8-6C542BAEB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643" y="2014538"/>
            <a:ext cx="4856032" cy="3575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63546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DB9E3-C35B-3941-A19E-BC4D671B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26249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E81ED35-F5A4-9947-8590-DEB8BBCB4359}"/>
              </a:ext>
            </a:extLst>
          </p:cNvPr>
          <p:cNvSpPr/>
          <p:nvPr userDrawn="1"/>
        </p:nvSpPr>
        <p:spPr>
          <a:xfrm>
            <a:off x="1439683" y="-565757"/>
            <a:ext cx="457306" cy="457306"/>
          </a:xfrm>
          <a:prstGeom prst="rect">
            <a:avLst/>
          </a:prstGeom>
          <a:solidFill>
            <a:srgbClr val="E19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416328-1EE6-0A42-959A-394158944C85}"/>
              </a:ext>
            </a:extLst>
          </p:cNvPr>
          <p:cNvSpPr/>
          <p:nvPr userDrawn="1"/>
        </p:nvSpPr>
        <p:spPr>
          <a:xfrm>
            <a:off x="1919578" y="-565757"/>
            <a:ext cx="457306" cy="457306"/>
          </a:xfrm>
          <a:prstGeom prst="rect">
            <a:avLst/>
          </a:prstGeom>
          <a:solidFill>
            <a:srgbClr val="D7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7B68F3-4183-E542-BDEF-8CE707961DC3}"/>
              </a:ext>
            </a:extLst>
          </p:cNvPr>
          <p:cNvSpPr/>
          <p:nvPr userDrawn="1"/>
        </p:nvSpPr>
        <p:spPr>
          <a:xfrm>
            <a:off x="959789" y="-565757"/>
            <a:ext cx="457306" cy="457306"/>
          </a:xfrm>
          <a:prstGeom prst="rect">
            <a:avLst/>
          </a:prstGeom>
          <a:solidFill>
            <a:srgbClr val="234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766397-DE5D-2843-BD5E-AD37CC2F4F7A}"/>
              </a:ext>
            </a:extLst>
          </p:cNvPr>
          <p:cNvSpPr/>
          <p:nvPr userDrawn="1"/>
        </p:nvSpPr>
        <p:spPr>
          <a:xfrm>
            <a:off x="479894" y="-565757"/>
            <a:ext cx="457306" cy="457306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CF8887-D59A-F641-9C8B-2A290F3F607B}"/>
              </a:ext>
            </a:extLst>
          </p:cNvPr>
          <p:cNvSpPr/>
          <p:nvPr userDrawn="1"/>
        </p:nvSpPr>
        <p:spPr>
          <a:xfrm>
            <a:off x="0" y="-565757"/>
            <a:ext cx="457306" cy="457306"/>
          </a:xfrm>
          <a:prstGeom prst="rect">
            <a:avLst/>
          </a:prstGeom>
          <a:solidFill>
            <a:srgbClr val="A7D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12407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B9A22E-27A0-254F-9000-858B11B58D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9951F-BBED-C44D-87F3-7AD63E35B0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700808"/>
            <a:ext cx="10801350" cy="2808311"/>
          </a:xfrm>
        </p:spPr>
        <p:txBody>
          <a:bodyPr lIns="90000" tIns="46800" rIns="90000" bIns="46800"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00C6A-F84E-2447-B7A9-71F3C49D5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4884516"/>
            <a:ext cx="10801350" cy="705071"/>
          </a:xfrm>
        </p:spPr>
        <p:txBody>
          <a:bodyPr lIns="90000" tIns="468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EE"/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1A4083A-584B-4C34-9C4D-A2A784ED71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497" y="330071"/>
            <a:ext cx="261813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5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6ED34-14E1-A148-A2DB-19E68F40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2BF43-669A-834A-A665-CE08576D0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87294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7A99D-5B96-5C4D-B3E0-19080B275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39059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60342-BB5C-6A43-BD24-46D5895D1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589463"/>
            <a:ext cx="10801350" cy="1000125"/>
          </a:xfrm>
        </p:spPr>
        <p:txBody>
          <a:bodyPr/>
          <a:lstStyle>
            <a:lvl1pPr marL="0" indent="0">
              <a:buNone/>
              <a:defRPr sz="2400">
                <a:solidFill>
                  <a:srgbClr val="233F8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850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76699-3B5B-3D47-A95D-272FD1E2B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F2985C8-0313-244A-9ECE-C279957E3AF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5326" y="2014538"/>
            <a:ext cx="5220566" cy="3575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FAA82A-78CD-BC49-BA91-8867C494506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89964" y="2014538"/>
            <a:ext cx="5206711" cy="3575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643893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E81ED35-F5A4-9947-8590-DEB8BBCB4359}"/>
              </a:ext>
            </a:extLst>
          </p:cNvPr>
          <p:cNvSpPr/>
          <p:nvPr userDrawn="1"/>
        </p:nvSpPr>
        <p:spPr>
          <a:xfrm>
            <a:off x="1439683" y="-565757"/>
            <a:ext cx="457306" cy="457306"/>
          </a:xfrm>
          <a:prstGeom prst="rect">
            <a:avLst/>
          </a:prstGeom>
          <a:solidFill>
            <a:srgbClr val="E19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7B68F3-4183-E542-BDEF-8CE707961DC3}"/>
              </a:ext>
            </a:extLst>
          </p:cNvPr>
          <p:cNvSpPr/>
          <p:nvPr userDrawn="1"/>
        </p:nvSpPr>
        <p:spPr>
          <a:xfrm>
            <a:off x="959789" y="-565757"/>
            <a:ext cx="457306" cy="457306"/>
          </a:xfrm>
          <a:prstGeom prst="rect">
            <a:avLst/>
          </a:prstGeom>
          <a:solidFill>
            <a:srgbClr val="234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766397-DE5D-2843-BD5E-AD37CC2F4F7A}"/>
              </a:ext>
            </a:extLst>
          </p:cNvPr>
          <p:cNvSpPr/>
          <p:nvPr userDrawn="1"/>
        </p:nvSpPr>
        <p:spPr>
          <a:xfrm>
            <a:off x="479894" y="-565757"/>
            <a:ext cx="457306" cy="457306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CF8887-D59A-F641-9C8B-2A290F3F607B}"/>
              </a:ext>
            </a:extLst>
          </p:cNvPr>
          <p:cNvSpPr/>
          <p:nvPr userDrawn="1"/>
        </p:nvSpPr>
        <p:spPr>
          <a:xfrm>
            <a:off x="0" y="-565757"/>
            <a:ext cx="457306" cy="457306"/>
          </a:xfrm>
          <a:prstGeom prst="rect">
            <a:avLst/>
          </a:prstGeom>
          <a:solidFill>
            <a:srgbClr val="A7D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983322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6286226-1A08-6943-93F9-693468FD63F7}"/>
              </a:ext>
            </a:extLst>
          </p:cNvPr>
          <p:cNvSpPr/>
          <p:nvPr userDrawn="1"/>
        </p:nvSpPr>
        <p:spPr>
          <a:xfrm>
            <a:off x="0" y="5778500"/>
            <a:ext cx="12192000" cy="1079500"/>
          </a:xfrm>
          <a:prstGeom prst="rect">
            <a:avLst/>
          </a:prstGeom>
          <a:solidFill>
            <a:srgbClr val="D7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0A408-1ABD-E84E-AD97-39A65E612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47805-4D80-6C43-9E64-587E6FD09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2014538"/>
            <a:ext cx="10801350" cy="3575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79ED99-E490-0D45-A201-4CAFEC9F5EC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913290" y="5890113"/>
            <a:ext cx="1940890" cy="85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05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6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33F83"/>
          </a:solidFill>
          <a:latin typeface="Roboto" pitchFamily="2" charset="0"/>
          <a:ea typeface="Roboto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48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orient="horz" pos="232" userDrawn="1">
          <p15:clr>
            <a:srgbClr val="F26B43"/>
          </p15:clr>
        </p15:guide>
        <p15:guide id="5" orient="horz" pos="352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6286226-1A08-6943-93F9-693468FD63F7}"/>
              </a:ext>
            </a:extLst>
          </p:cNvPr>
          <p:cNvSpPr/>
          <p:nvPr userDrawn="1"/>
        </p:nvSpPr>
        <p:spPr>
          <a:xfrm>
            <a:off x="0" y="5778499"/>
            <a:ext cx="12192000" cy="1079500"/>
          </a:xfrm>
          <a:prstGeom prst="rect">
            <a:avLst/>
          </a:prstGeom>
          <a:solidFill>
            <a:srgbClr val="D78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0A408-1ABD-E84E-AD97-39A65E612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47805-4D80-6C43-9E64-587E6FD09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2014538"/>
            <a:ext cx="10801350" cy="3575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pic>
        <p:nvPicPr>
          <p:cNvPr id="5" name="Picture 4" descr="Text, logo&#10;&#10;Description automatically generated">
            <a:extLst>
              <a:ext uri="{FF2B5EF4-FFF2-40B4-BE49-F238E27FC236}">
                <a16:creationId xmlns:a16="http://schemas.microsoft.com/office/drawing/2014/main" id="{B1DB5B29-45BA-BC5C-6D5F-255F9CF8526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167862" y="5778500"/>
            <a:ext cx="2616968" cy="107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2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33F83"/>
          </a:solidFill>
          <a:latin typeface="Roboto" pitchFamily="2" charset="0"/>
          <a:ea typeface="Roboto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33F83"/>
          </a:solidFill>
          <a:latin typeface="Roboto" pitchFamily="2" charset="0"/>
          <a:ea typeface="Roboto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48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orient="horz" pos="35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tk.ee/sekmo" TargetMode="External"/><Relationship Id="rId2" Type="http://schemas.openxmlformats.org/officeDocument/2006/relationships/hyperlink" Target="https://www.hm.ee/media/1618/downloa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sco.ec.europa.eu/et/classification" TargetMode="External"/><Relationship Id="rId2" Type="http://schemas.openxmlformats.org/officeDocument/2006/relationships/hyperlink" Target="https://www.riigiteataja.ee/akt/108072025009" TargetMode="Externa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tk.ee/sekmo-KKK" TargetMode="External"/><Relationship Id="rId2" Type="http://schemas.openxmlformats.org/officeDocument/2006/relationships/hyperlink" Target="https://etoetus.rtk.ee/rm_sso/login?service=https%3A%2F%2Fetoetus.rtk.ee%3A443%2Fesfos%2Fj_spring_cas_security_check?url=https%3A%2F%2Fetoetus.rtk.ee%2Fesf2web%2F~hash~%2Fesfos-desktop&amp;mode=es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tk.ee/sekmo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liisa.edur@etag.ee" TargetMode="External"/><Relationship Id="rId2" Type="http://schemas.openxmlformats.org/officeDocument/2006/relationships/hyperlink" Target="mailto:tea.tassa@rtk.ee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606F-5F4B-9A45-9EB8-0972C34C47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b="1" dirty="0"/>
              <a:t>Sektoritevahelise mobiilsuse toetamine</a:t>
            </a:r>
            <a:r>
              <a:rPr lang="et-EE" dirty="0"/>
              <a:t> (SekMo 2.0)</a:t>
            </a:r>
            <a:endParaRPr lang="en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5E9ABD-803A-8746-80C8-E78A3A5B3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4622800"/>
            <a:ext cx="10801350" cy="1087120"/>
          </a:xfrm>
        </p:spPr>
        <p:txBody>
          <a:bodyPr>
            <a:normAutofit fontScale="62500" lnSpcReduction="20000"/>
          </a:bodyPr>
          <a:lstStyle/>
          <a:p>
            <a:pPr marL="284400" indent="-284400" algn="r">
              <a:lnSpc>
                <a:spcPct val="120000"/>
              </a:lnSpc>
              <a:spcBef>
                <a:spcPts val="0"/>
              </a:spcBef>
            </a:pPr>
            <a:r>
              <a:rPr lang="et-EE" sz="2400" dirty="0"/>
              <a:t>Tea Tassa</a:t>
            </a:r>
          </a:p>
          <a:p>
            <a:pPr marL="284400" indent="-284400" algn="r">
              <a:lnSpc>
                <a:spcPct val="120000"/>
              </a:lnSpc>
              <a:spcBef>
                <a:spcPts val="0"/>
              </a:spcBef>
            </a:pPr>
            <a:r>
              <a:rPr lang="et-EE" sz="2400" dirty="0"/>
              <a:t>Teenusekoordinaator</a:t>
            </a:r>
          </a:p>
          <a:p>
            <a:pPr marL="284400" indent="-284400" algn="r">
              <a:lnSpc>
                <a:spcPct val="120000"/>
              </a:lnSpc>
              <a:spcBef>
                <a:spcPts val="0"/>
              </a:spcBef>
            </a:pPr>
            <a:r>
              <a:rPr lang="et-EE" sz="2400" dirty="0"/>
              <a:t>Tel 5170 526</a:t>
            </a:r>
          </a:p>
          <a:p>
            <a:pPr marL="284400" indent="-284400" algn="r">
              <a:lnSpc>
                <a:spcPct val="120000"/>
              </a:lnSpc>
              <a:spcBef>
                <a:spcPts val="0"/>
              </a:spcBef>
            </a:pPr>
            <a:r>
              <a:rPr lang="et-EE" sz="2400" dirty="0"/>
              <a:t>tea.tassa@rtk.ee</a:t>
            </a:r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18243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D144D-6AD5-6200-A9F4-85D85A2B3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</p:spPr>
        <p:txBody>
          <a:bodyPr anchor="ctr">
            <a:normAutofit/>
          </a:bodyPr>
          <a:lstStyle/>
          <a:p>
            <a:r>
              <a:rPr lang="et-EE" dirty="0"/>
              <a:t>Toetatavad tegevused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5526BA1-CB9F-3D3B-4B9B-3987389CB7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056674"/>
              </p:ext>
            </p:extLst>
          </p:nvPr>
        </p:nvGraphicFramePr>
        <p:xfrm>
          <a:off x="695325" y="2014538"/>
          <a:ext cx="10801350" cy="3575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4747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FD152-9728-775E-D0A6-09968FC0C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024664"/>
          </a:xfrm>
        </p:spPr>
        <p:txBody>
          <a:bodyPr>
            <a:normAutofit/>
          </a:bodyPr>
          <a:lstStyle/>
          <a:p>
            <a:r>
              <a:rPr lang="et-EE" sz="4000"/>
              <a:t>Nutika spetsialiseerumise kasvuvaldkonnad</a:t>
            </a:r>
            <a:endParaRPr lang="et-EE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E4653-8416-6078-B8DE-B4B9FA1E0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92964"/>
            <a:ext cx="10801350" cy="4196625"/>
          </a:xfrm>
        </p:spPr>
        <p:txBody>
          <a:bodyPr>
            <a:normAutofit fontScale="92500" lnSpcReduction="20000"/>
          </a:bodyPr>
          <a:lstStyle/>
          <a:p>
            <a:r>
              <a:rPr lang="et-EE" dirty="0"/>
              <a:t>Projekt peab liigituma </a:t>
            </a:r>
            <a:r>
              <a:rPr lang="et-EE" b="1" dirty="0"/>
              <a:t>ühe </a:t>
            </a:r>
            <a:r>
              <a:rPr lang="et-EE" dirty="0"/>
              <a:t>Nutika spetsialiseerumise </a:t>
            </a:r>
            <a:r>
              <a:rPr lang="et-EE" b="1" dirty="0"/>
              <a:t>kasvuvaldkonna alla</a:t>
            </a:r>
            <a:r>
              <a:rPr lang="et-EE" dirty="0"/>
              <a:t>:</a:t>
            </a:r>
          </a:p>
          <a:p>
            <a:pPr lvl="1"/>
            <a:r>
              <a:rPr lang="et-EE" dirty="0"/>
              <a:t>digilahendused igas eluvaldkonnas; </a:t>
            </a:r>
          </a:p>
          <a:p>
            <a:pPr lvl="1"/>
            <a:r>
              <a:rPr lang="et-EE" dirty="0"/>
              <a:t>tervisetehnoloogiad ja –teenused; </a:t>
            </a:r>
          </a:p>
          <a:p>
            <a:pPr lvl="1"/>
            <a:r>
              <a:rPr lang="et-EE" dirty="0"/>
              <a:t>kohalike ressursside väärindamine (toit);</a:t>
            </a:r>
          </a:p>
          <a:p>
            <a:pPr lvl="1"/>
            <a:r>
              <a:rPr lang="et-EE" dirty="0"/>
              <a:t>kohalike ressursside väärindamine (puit);</a:t>
            </a:r>
          </a:p>
          <a:p>
            <a:pPr lvl="1"/>
            <a:r>
              <a:rPr lang="et-EE" dirty="0"/>
              <a:t>kohalike ressursside väärindamine (maapõueressursid);</a:t>
            </a:r>
          </a:p>
          <a:p>
            <a:pPr lvl="1"/>
            <a:r>
              <a:rPr lang="et-EE" dirty="0"/>
              <a:t>kohalike ressursside väärindamine (teisene toore ja jäätmed);</a:t>
            </a:r>
          </a:p>
          <a:p>
            <a:pPr lvl="1"/>
            <a:r>
              <a:rPr lang="et-EE" dirty="0"/>
              <a:t>nutikad ja kestlikud energialahendused.</a:t>
            </a:r>
          </a:p>
          <a:p>
            <a:r>
              <a:rPr lang="et-EE" dirty="0"/>
              <a:t>Iga kasvuvaldkond jaguneb omakorda </a:t>
            </a:r>
            <a:r>
              <a:rPr lang="et-EE" b="1" dirty="0"/>
              <a:t>prioriteetseteks suundadeks</a:t>
            </a:r>
            <a:r>
              <a:rPr lang="et-EE" dirty="0"/>
              <a:t>, millede hulgast tuleb valida </a:t>
            </a:r>
            <a:r>
              <a:rPr lang="et-EE" b="1" dirty="0"/>
              <a:t>üks</a:t>
            </a:r>
            <a:r>
              <a:rPr lang="et-EE" dirty="0"/>
              <a:t> projektiga haakuv </a:t>
            </a:r>
            <a:r>
              <a:rPr lang="et-EE" b="1" dirty="0"/>
              <a:t>suund</a:t>
            </a:r>
            <a:r>
              <a:rPr lang="et-EE" dirty="0"/>
              <a:t>.</a:t>
            </a:r>
          </a:p>
          <a:p>
            <a:pPr marL="0" indent="0">
              <a:buNone/>
            </a:pPr>
            <a:r>
              <a:rPr lang="et-EE" dirty="0"/>
              <a:t>Nutika spetsialiseerumise kasvuvaldkondade </a:t>
            </a:r>
            <a:r>
              <a:rPr lang="et-EE" b="1" dirty="0"/>
              <a:t>kirjeldus</a:t>
            </a:r>
            <a:r>
              <a:rPr lang="et-EE" dirty="0"/>
              <a:t> on toodud </a:t>
            </a:r>
            <a:r>
              <a:rPr lang="et-EE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TAIE lisamaterjal: fookusvaldkondade teemalehed </a:t>
            </a:r>
            <a:r>
              <a:rPr lang="et-EE" dirty="0"/>
              <a:t>all ning </a:t>
            </a:r>
            <a:r>
              <a:rPr lang="et-EE" dirty="0">
                <a:hlinkClick r:id="rId3"/>
              </a:rPr>
              <a:t>rtk.ee/</a:t>
            </a:r>
            <a:r>
              <a:rPr lang="et-EE" dirty="0" err="1">
                <a:hlinkClick r:id="rId3"/>
              </a:rPr>
              <a:t>sekmo</a:t>
            </a:r>
            <a:r>
              <a:rPr lang="et-EE" dirty="0"/>
              <a:t> lehel</a:t>
            </a:r>
          </a:p>
        </p:txBody>
      </p:sp>
    </p:spTree>
    <p:extLst>
      <p:ext uri="{BB962C8B-B14F-4D97-AF65-F5344CB8AC3E}">
        <p14:creationId xmlns:p14="http://schemas.microsoft.com/office/powerpoint/2010/main" val="1410736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D1E9C-C7D6-D70B-7B20-5E595F416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079500"/>
          </a:xfrm>
        </p:spPr>
        <p:txBody>
          <a:bodyPr anchor="ctr">
            <a:normAutofit/>
          </a:bodyPr>
          <a:lstStyle/>
          <a:p>
            <a:r>
              <a:rPr lang="et-EE" dirty="0"/>
              <a:t>Toetatavad tegevused – T 1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8CC923-B0E1-2F2D-870D-F4BA2F1155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62494"/>
              </p:ext>
            </p:extLst>
          </p:nvPr>
        </p:nvGraphicFramePr>
        <p:xfrm>
          <a:off x="695325" y="1771650"/>
          <a:ext cx="10801350" cy="3817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7179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4C468-6D0A-BDB7-766D-DA67ACF5C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</p:spPr>
        <p:txBody>
          <a:bodyPr anchor="ctr">
            <a:normAutofit/>
          </a:bodyPr>
          <a:lstStyle/>
          <a:p>
            <a:r>
              <a:rPr lang="et-EE" dirty="0"/>
              <a:t>Nõuded teadlasele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88ABBA4-1DE2-7AA2-4D88-2321A33C2C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0833610"/>
              </p:ext>
            </p:extLst>
          </p:nvPr>
        </p:nvGraphicFramePr>
        <p:xfrm>
          <a:off x="695325" y="1690688"/>
          <a:ext cx="10801350" cy="3898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687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EF23B-EBCF-DC93-6BCE-F673228A3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735881"/>
          </a:xfrm>
        </p:spPr>
        <p:txBody>
          <a:bodyPr anchor="ctr">
            <a:normAutofit/>
          </a:bodyPr>
          <a:lstStyle/>
          <a:p>
            <a:r>
              <a:rPr lang="et-EE" dirty="0"/>
              <a:t>Innovatsioonitegevused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BF52E0F-3335-A233-36E3-C8F3E710BF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43477"/>
              </p:ext>
            </p:extLst>
          </p:nvPr>
        </p:nvGraphicFramePr>
        <p:xfrm>
          <a:off x="695325" y="1233577"/>
          <a:ext cx="10801350" cy="4356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4478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6512-3372-1675-DD56-D594B57A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964844"/>
          </a:xfrm>
        </p:spPr>
        <p:txBody>
          <a:bodyPr/>
          <a:lstStyle/>
          <a:p>
            <a:r>
              <a:rPr lang="et-EE" sz="4400" dirty="0"/>
              <a:t>Abikõlblikkus – T 1</a:t>
            </a: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D0CB1-FA0E-D108-4B36-8E92C17E9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89518"/>
            <a:ext cx="10801350" cy="4000070"/>
          </a:xfrm>
        </p:spPr>
        <p:txBody>
          <a:bodyPr>
            <a:normAutofit fontScale="92500"/>
          </a:bodyPr>
          <a:lstStyle/>
          <a:p>
            <a:r>
              <a:rPr lang="et-EE" dirty="0"/>
              <a:t>Abikõlblikud kulud on:</a:t>
            </a:r>
          </a:p>
          <a:p>
            <a:pPr lvl="1">
              <a:lnSpc>
                <a:spcPct val="89000"/>
              </a:lnSpc>
            </a:pPr>
            <a:r>
              <a:rPr lang="et-EE" sz="2400" b="1" dirty="0"/>
              <a:t>Teadlase tööjõukulud </a:t>
            </a:r>
            <a:r>
              <a:rPr lang="et-EE" sz="2400" dirty="0"/>
              <a:t>ühikuhinna alusel (</a:t>
            </a:r>
            <a:r>
              <a:rPr lang="et-EE" b="1" dirty="0"/>
              <a:t>4760</a:t>
            </a:r>
            <a:r>
              <a:rPr lang="fi-FI" b="1" dirty="0"/>
              <a:t> eurot</a:t>
            </a:r>
            <a:r>
              <a:rPr lang="et-EE" b="1" dirty="0"/>
              <a:t> </a:t>
            </a:r>
            <a:r>
              <a:rPr lang="et-EE" sz="2400" dirty="0"/>
              <a:t>kuus täiskoormuse korral</a:t>
            </a:r>
            <a:r>
              <a:rPr lang="et-EE" sz="2400" b="1" dirty="0"/>
              <a:t>). </a:t>
            </a:r>
          </a:p>
          <a:p>
            <a:pPr lvl="1">
              <a:lnSpc>
                <a:spcPct val="89000"/>
              </a:lnSpc>
            </a:pPr>
            <a:r>
              <a:rPr lang="et-EE" sz="2400" b="1" dirty="0"/>
              <a:t>Muud abikõlblikud kulud 40% ühtse määra alusel </a:t>
            </a:r>
            <a:r>
              <a:rPr lang="et-EE" sz="2400" dirty="0"/>
              <a:t>arvestatuna </a:t>
            </a:r>
            <a:r>
              <a:rPr lang="et-EE" sz="2400" b="1" dirty="0"/>
              <a:t>tööjõukuludest.</a:t>
            </a:r>
          </a:p>
          <a:p>
            <a:r>
              <a:rPr lang="et-EE" dirty="0"/>
              <a:t>Toetuse piirmäär on kuni </a:t>
            </a:r>
            <a:r>
              <a:rPr lang="et-EE" b="1" dirty="0"/>
              <a:t>70%</a:t>
            </a:r>
            <a:r>
              <a:rPr lang="et-EE" dirty="0"/>
              <a:t> abikõlblikest kuludest.</a:t>
            </a:r>
          </a:p>
          <a:p>
            <a:r>
              <a:rPr lang="et-EE" dirty="0"/>
              <a:t>Omafinantseering peab olema vähemalt </a:t>
            </a:r>
            <a:r>
              <a:rPr lang="et-EE" b="1" dirty="0"/>
              <a:t>30%</a:t>
            </a:r>
            <a:r>
              <a:rPr lang="fi-FI" dirty="0"/>
              <a:t>.</a:t>
            </a:r>
            <a:endParaRPr lang="et-EE" dirty="0"/>
          </a:p>
          <a:p>
            <a:r>
              <a:rPr lang="et-EE" b="1" dirty="0"/>
              <a:t>Innovatsioonitegevuste</a:t>
            </a:r>
            <a:r>
              <a:rPr lang="et-EE" dirty="0"/>
              <a:t> puhul on toetuse maksimaalne määr </a:t>
            </a:r>
            <a:r>
              <a:rPr lang="et-EE" b="1" dirty="0"/>
              <a:t>50%</a:t>
            </a:r>
            <a:r>
              <a:rPr lang="et-EE" dirty="0"/>
              <a:t> ja toetust saavad taotleda ainult </a:t>
            </a:r>
            <a:r>
              <a:rPr lang="et-EE" b="1" dirty="0"/>
              <a:t>VKE-</a:t>
            </a:r>
            <a:r>
              <a:rPr lang="et-EE" b="1" dirty="0" err="1"/>
              <a:t>d</a:t>
            </a:r>
            <a:r>
              <a:rPr lang="et-EE" dirty="0" err="1"/>
              <a:t>.</a:t>
            </a:r>
            <a:endParaRPr lang="et-EE" dirty="0"/>
          </a:p>
          <a:p>
            <a:r>
              <a:rPr lang="et-EE" dirty="0"/>
              <a:t>Projekti abikõlblikkuse periood on </a:t>
            </a:r>
            <a:r>
              <a:rPr lang="et-EE" b="1" dirty="0"/>
              <a:t>minimaalselt kolm kuud.</a:t>
            </a:r>
          </a:p>
          <a:p>
            <a:r>
              <a:rPr lang="et-EE" b="1" dirty="0"/>
              <a:t>Maksimaalne </a:t>
            </a:r>
            <a:r>
              <a:rPr lang="et-EE" dirty="0"/>
              <a:t>kestus</a:t>
            </a:r>
            <a:r>
              <a:rPr lang="et-EE" b="1" dirty="0"/>
              <a:t> </a:t>
            </a:r>
            <a:r>
              <a:rPr lang="et-EE" dirty="0"/>
              <a:t>on</a:t>
            </a:r>
            <a:r>
              <a:rPr lang="et-EE" b="1" dirty="0"/>
              <a:t> kaks aastat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704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F06B7-5E1E-5C8E-A630-1B4FE6CC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045631"/>
          </a:xfrm>
        </p:spPr>
        <p:txBody>
          <a:bodyPr/>
          <a:lstStyle/>
          <a:p>
            <a:r>
              <a:rPr lang="et-EE" dirty="0"/>
              <a:t>Toetuse summa kujunemine – 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B0E44-5BF1-72C2-3ABA-6B633F098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93519"/>
            <a:ext cx="10801350" cy="4185827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t-EE" sz="1800" dirty="0"/>
              <a:t>Projekti omafinantseeringu määr sõltub toetuse saaja suurusest (ettevõtja liik).</a:t>
            </a:r>
          </a:p>
          <a:p>
            <a:pPr marL="285750" indent="-285750">
              <a:buFontTx/>
              <a:buChar char="-"/>
            </a:pPr>
            <a:r>
              <a:rPr lang="et-EE" sz="1800" dirty="0"/>
              <a:t>Kui palgatav inimene tegeleb nii rakendusuuringu kui ka eksperimentaalarendusega, arvutatakse toetuse määr nende tööde proportsiooni alusel vastavalt taotluses esitatud andmetele.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5264EC-B46F-371B-EC2A-F38B72498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737" y="2661916"/>
            <a:ext cx="10271023" cy="20614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3AD2CC-0EC9-FAE4-7B5F-EFD1F913C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737" y="4723380"/>
            <a:ext cx="10271023" cy="91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50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970BB-2653-AEFF-A658-6DCAA882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900112"/>
          </a:xfrm>
        </p:spPr>
        <p:txBody>
          <a:bodyPr>
            <a:normAutofit/>
          </a:bodyPr>
          <a:lstStyle/>
          <a:p>
            <a:r>
              <a:rPr lang="et-EE" sz="3400" dirty="0"/>
              <a:t>Taotluste hindamine (hindab hindamiskomisjon) – 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66C53-D8BB-1A1A-99AC-2A668D95B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00996"/>
            <a:ext cx="10801350" cy="408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dirty="0"/>
              <a:t>Projektide hindamine toimub järgnevate kriteeriumite alusel:</a:t>
            </a:r>
          </a:p>
          <a:p>
            <a:pPr lvl="1">
              <a:buFont typeface="+mj-lt"/>
              <a:buAutoNum type="arabicPeriod"/>
            </a:pPr>
            <a:r>
              <a:rPr lang="et-EE" dirty="0"/>
              <a:t> Projekti vastavus teadus- ja arendustegevuse tunnustele </a:t>
            </a:r>
            <a:r>
              <a:rPr lang="et-EE" i="1" dirty="0"/>
              <a:t>(jah/ei skaalal)</a:t>
            </a:r>
            <a:endParaRPr lang="et-EE" dirty="0"/>
          </a:p>
          <a:p>
            <a:pPr lvl="1">
              <a:buFont typeface="+mj-lt"/>
              <a:buAutoNum type="arabicPeriod"/>
            </a:pPr>
            <a:r>
              <a:rPr lang="et-EE" dirty="0"/>
              <a:t> Kooskõla strateegiliste dokumentidega </a:t>
            </a:r>
            <a:r>
              <a:rPr lang="et-EE" i="1" dirty="0"/>
              <a:t>(lävend: 3 punkti)</a:t>
            </a:r>
            <a:endParaRPr lang="et-EE" dirty="0"/>
          </a:p>
          <a:p>
            <a:pPr lvl="1">
              <a:buFont typeface="+mj-lt"/>
              <a:buAutoNum type="arabicPeriod"/>
            </a:pPr>
            <a:r>
              <a:rPr lang="et-EE" dirty="0"/>
              <a:t> Projekti teaduslik-tehniline tase </a:t>
            </a:r>
            <a:r>
              <a:rPr lang="et-EE" i="1" dirty="0"/>
              <a:t>(lävend: 2,5 punkti)</a:t>
            </a:r>
            <a:endParaRPr lang="et-EE" dirty="0"/>
          </a:p>
          <a:p>
            <a:pPr marL="457200" lvl="1" indent="0">
              <a:buNone/>
            </a:pPr>
            <a:r>
              <a:rPr lang="et-EE" dirty="0"/>
              <a:t>4. Projekti põhjendatus ja teostatavus </a:t>
            </a:r>
            <a:r>
              <a:rPr lang="et-EE" i="1" dirty="0"/>
              <a:t>(lävend: 2,5 punkti)</a:t>
            </a:r>
            <a:endParaRPr lang="et-EE" dirty="0"/>
          </a:p>
          <a:p>
            <a:pPr marL="457200" lvl="1" indent="0">
              <a:buNone/>
            </a:pPr>
            <a:r>
              <a:rPr lang="et-EE" dirty="0"/>
              <a:t>5. Kooskõla horisontaalsete põhimõtetega </a:t>
            </a:r>
            <a:r>
              <a:rPr lang="et-EE" i="1" dirty="0"/>
              <a:t>(lävend: 2,5 punkti)</a:t>
            </a:r>
            <a:endParaRPr lang="et-EE" dirty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Rahastatakse taotlused, mis ületavad kõik kehtestatud lävendid kuni eelarve ammendumiseni.</a:t>
            </a:r>
          </a:p>
        </p:txBody>
      </p:sp>
    </p:spTree>
    <p:extLst>
      <p:ext uri="{BB962C8B-B14F-4D97-AF65-F5344CB8AC3E}">
        <p14:creationId xmlns:p14="http://schemas.microsoft.com/office/powerpoint/2010/main" val="4175812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5642-C966-DE60-6F24-E7E75778A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836657"/>
          </a:xfrm>
        </p:spPr>
        <p:txBody>
          <a:bodyPr/>
          <a:lstStyle/>
          <a:p>
            <a:r>
              <a:rPr lang="et-EE" dirty="0"/>
              <a:t>Näiteid rahastatud taotlustest – T1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6FF7F-B9AB-E438-7CDD-049056E2A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46789"/>
            <a:ext cx="10801350" cy="4042799"/>
          </a:xfrm>
        </p:spPr>
        <p:txBody>
          <a:bodyPr/>
          <a:lstStyle/>
          <a:p>
            <a:r>
              <a:rPr lang="et-EE" dirty="0"/>
              <a:t>RAIKU SEKMO - AI teadus-ja arendustöö uuenduslikul tööstusliinil, toetuse saaja RAIKU </a:t>
            </a:r>
            <a:r>
              <a:rPr lang="et-EE" dirty="0" err="1"/>
              <a:t>Packaging</a:t>
            </a:r>
            <a:r>
              <a:rPr lang="et-EE" dirty="0"/>
              <a:t> OÜ</a:t>
            </a:r>
          </a:p>
          <a:p>
            <a:r>
              <a:rPr lang="et-EE" dirty="0"/>
              <a:t>Usaldusväärne tehisintellekti lahendus Eesti ettevõtete ekspordi nõustamiseks, toetuse saaja </a:t>
            </a:r>
            <a:r>
              <a:rPr lang="et-EE" dirty="0" err="1"/>
              <a:t>Policy</a:t>
            </a:r>
            <a:r>
              <a:rPr lang="et-EE" dirty="0"/>
              <a:t> </a:t>
            </a:r>
            <a:r>
              <a:rPr lang="et-EE" dirty="0" err="1"/>
              <a:t>Lab</a:t>
            </a:r>
            <a:r>
              <a:rPr lang="et-EE" dirty="0"/>
              <a:t> OÜ</a:t>
            </a:r>
          </a:p>
          <a:p>
            <a:r>
              <a:rPr lang="et-EE" dirty="0" err="1"/>
              <a:t>Quadix</a:t>
            </a:r>
            <a:r>
              <a:rPr lang="et-EE" dirty="0"/>
              <a:t> UAS OÜ raadiospektri seire tehnoloogia süsteemne uurimine </a:t>
            </a:r>
            <a:r>
              <a:rPr lang="et-EE" dirty="0" err="1"/>
              <a:t>droonidele</a:t>
            </a:r>
            <a:r>
              <a:rPr lang="et-EE" dirty="0"/>
              <a:t>, toetuse saaja </a:t>
            </a:r>
            <a:r>
              <a:rPr lang="et-EE" dirty="0" err="1"/>
              <a:t>Quadix</a:t>
            </a:r>
            <a:r>
              <a:rPr lang="et-EE" dirty="0"/>
              <a:t> UAS OÜ</a:t>
            </a:r>
          </a:p>
          <a:p>
            <a:r>
              <a:rPr lang="et-EE" dirty="0"/>
              <a:t>Materjalide </a:t>
            </a:r>
            <a:r>
              <a:rPr lang="et-EE" dirty="0" err="1"/>
              <a:t>füüsikalis</a:t>
            </a:r>
            <a:r>
              <a:rPr lang="et-EE" dirty="0"/>
              <a:t>-keemiliste omaduste mõju haavasideme funktsionaalsusele, toetuse saaja </a:t>
            </a:r>
            <a:r>
              <a:rPr lang="et-EE" dirty="0" err="1"/>
              <a:t>Nanordica</a:t>
            </a:r>
            <a:r>
              <a:rPr lang="et-EE" dirty="0"/>
              <a:t> Medical OÜ</a:t>
            </a:r>
          </a:p>
        </p:txBody>
      </p:sp>
    </p:spTree>
    <p:extLst>
      <p:ext uri="{BB962C8B-B14F-4D97-AF65-F5344CB8AC3E}">
        <p14:creationId xmlns:p14="http://schemas.microsoft.com/office/powerpoint/2010/main" val="675546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338D3-3113-B519-9C51-9FDB38A98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</p:spPr>
        <p:txBody>
          <a:bodyPr anchor="ctr">
            <a:normAutofit/>
          </a:bodyPr>
          <a:lstStyle/>
          <a:p>
            <a:r>
              <a:rPr lang="et-EE" dirty="0"/>
              <a:t>Toetuse andmise tingimused – T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E9B26-D194-2935-EEFB-9DFEDE543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90688"/>
            <a:ext cx="10801350" cy="38989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t-EE" dirty="0"/>
              <a:t>Toetatakse projekte, kus asutus sõlmib lepingu </a:t>
            </a:r>
            <a:r>
              <a:rPr lang="et-EE" b="1" dirty="0"/>
              <a:t>tippspetsialistiga</a:t>
            </a:r>
            <a:r>
              <a:rPr lang="et-EE" dirty="0"/>
              <a:t>.</a:t>
            </a:r>
            <a:endParaRPr lang="en-US" dirty="0"/>
          </a:p>
          <a:p>
            <a:pPr lvl="0"/>
            <a:r>
              <a:rPr lang="et-EE" dirty="0"/>
              <a:t>Toetatakse õppe- / teadus- / arendus- / innovatsioonitegevuste läbi viimist või tegelemist tehnoloogiasiirdega.</a:t>
            </a:r>
            <a:endParaRPr lang="en-US" dirty="0"/>
          </a:p>
          <a:p>
            <a:pPr lvl="0"/>
            <a:r>
              <a:rPr lang="et-EE" dirty="0"/>
              <a:t>Toetust saab taotleda positiivselt evalveeritud riigi või avalik-õiguslik </a:t>
            </a:r>
            <a:r>
              <a:rPr lang="et-EE" b="1" dirty="0"/>
              <a:t>teadus- ja arendusasutus</a:t>
            </a:r>
            <a:r>
              <a:rPr lang="et-EE" dirty="0"/>
              <a:t>, </a:t>
            </a:r>
            <a:r>
              <a:rPr lang="et-EE" b="1" dirty="0"/>
              <a:t>ülikool</a:t>
            </a:r>
            <a:r>
              <a:rPr lang="et-EE" dirty="0"/>
              <a:t> või positiivselt akrediteeritud riigi </a:t>
            </a:r>
            <a:r>
              <a:rPr lang="et-EE" b="1" dirty="0"/>
              <a:t>rakenduskõrgkool</a:t>
            </a:r>
            <a:r>
              <a:rPr lang="et-EE" dirty="0"/>
              <a:t>. </a:t>
            </a:r>
            <a:endParaRPr lang="en-US" dirty="0"/>
          </a:p>
          <a:p>
            <a:pPr lvl="0"/>
            <a:r>
              <a:rPr lang="et-EE" b="1" dirty="0"/>
              <a:t>Toetust ei anta projektile, kus </a:t>
            </a:r>
            <a:r>
              <a:rPr lang="et-EE" dirty="0"/>
              <a:t>projekti raames </a:t>
            </a:r>
            <a:r>
              <a:rPr lang="et-EE" b="1" dirty="0"/>
              <a:t>tööle võetav isik </a:t>
            </a:r>
            <a:r>
              <a:rPr lang="et-EE" dirty="0"/>
              <a:t>on </a:t>
            </a:r>
            <a:r>
              <a:rPr lang="et-EE" b="1" dirty="0"/>
              <a:t>toetust taotlevas asutuses </a:t>
            </a:r>
            <a:r>
              <a:rPr lang="et-EE" dirty="0"/>
              <a:t>taotluse esitamise kuupäevale eelnenud aasta jooksul </a:t>
            </a:r>
            <a:r>
              <a:rPr lang="et-EE" b="1" dirty="0"/>
              <a:t>teinud asutusele tööd üle kolme kuu, </a:t>
            </a:r>
            <a:r>
              <a:rPr lang="et-EE" dirty="0"/>
              <a:t>v.a juhul, kui seda on tehtud SekMo meetmest ja järgmine projekt on eelneva tegevuse edasiarendus.</a:t>
            </a:r>
            <a:endParaRPr lang="en-US" dirty="0"/>
          </a:p>
          <a:p>
            <a:pPr lvl="0"/>
            <a:r>
              <a:rPr lang="et-EE" dirty="0"/>
              <a:t>Tippspetsialistil on õigus töötada toetuse saaja juures ka osalise tööajaga, </a:t>
            </a:r>
            <a:r>
              <a:rPr lang="et-EE" b="1" dirty="0"/>
              <a:t>minimaalselt 0,1 koormusega.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785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34590-6764-A365-3698-D1CEE6AC9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Kes on tippspetsialist?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7E4BA-7C54-935D-871B-950ED3823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26875"/>
            <a:ext cx="10801350" cy="4062713"/>
          </a:xfrm>
        </p:spPr>
        <p:txBody>
          <a:bodyPr>
            <a:normAutofit fontScale="85000" lnSpcReduction="10000"/>
          </a:bodyPr>
          <a:lstStyle/>
          <a:p>
            <a:r>
              <a:rPr lang="et-EE" dirty="0"/>
              <a:t>Tippspetsialistidena käsitletakse SekMo määruses </a:t>
            </a:r>
            <a:r>
              <a:rPr lang="et-EE" b="1" dirty="0"/>
              <a:t>juhte, eksperte ja nõunikke</a:t>
            </a:r>
            <a:r>
              <a:rPr lang="et-EE" dirty="0"/>
              <a:t>, kes omavad mistahes valdkonnas </a:t>
            </a:r>
            <a:r>
              <a:rPr lang="et-EE" b="1" dirty="0"/>
              <a:t>kõrget erialast ettevalmistust </a:t>
            </a:r>
            <a:r>
              <a:rPr lang="et-EE" dirty="0"/>
              <a:t>(</a:t>
            </a:r>
            <a:r>
              <a:rPr lang="et-EE" dirty="0">
                <a:hlinkClick r:id="rId2"/>
              </a:rPr>
              <a:t>Välismaalaste seadus</a:t>
            </a:r>
            <a:r>
              <a:rPr lang="et-EE" dirty="0"/>
              <a:t> § 106 lg 3, </a:t>
            </a:r>
            <a:r>
              <a:rPr lang="et-EE" dirty="0">
                <a:hlinkClick r:id="rId3"/>
              </a:rPr>
              <a:t>ESCO</a:t>
            </a:r>
            <a:r>
              <a:rPr lang="et-EE" dirty="0"/>
              <a:t> ametite klassifikaator). </a:t>
            </a:r>
          </a:p>
          <a:p>
            <a:r>
              <a:rPr lang="et-EE" dirty="0"/>
              <a:t>Tippspetsialist on </a:t>
            </a:r>
            <a:r>
              <a:rPr lang="et-EE" b="1" dirty="0"/>
              <a:t>ekspert</a:t>
            </a:r>
            <a:r>
              <a:rPr lang="et-EE" dirty="0"/>
              <a:t>, kes rakendab oma teadmisi, mõistmist ja võimeid </a:t>
            </a:r>
            <a:r>
              <a:rPr lang="et-EE" b="1" dirty="0"/>
              <a:t>olemasolevate protsesside käigushoidmisel ja täiustamisel </a:t>
            </a:r>
            <a:r>
              <a:rPr lang="et-EE" dirty="0"/>
              <a:t>või uute teadmiste ja tehnoloogiate loomisel ja hindamisel.</a:t>
            </a:r>
          </a:p>
          <a:p>
            <a:r>
              <a:rPr lang="et-EE" dirty="0"/>
              <a:t>Tippspetsialist lahendab keerulisi probleeme </a:t>
            </a:r>
            <a:r>
              <a:rPr lang="et-EE" b="1" dirty="0"/>
              <a:t>uuenduste, loovuse ja arendamise</a:t>
            </a:r>
            <a:r>
              <a:rPr lang="et-EE" dirty="0"/>
              <a:t> abil. </a:t>
            </a:r>
            <a:r>
              <a:rPr lang="et-EE" i="1" dirty="0"/>
              <a:t>Projektide kirjutamine ei kuulu SekMo tegevuste alla.</a:t>
            </a:r>
          </a:p>
          <a:p>
            <a:r>
              <a:rPr lang="et-EE" dirty="0"/>
              <a:t>Tippspetsialistil on </a:t>
            </a:r>
            <a:r>
              <a:rPr lang="et-EE" b="1" dirty="0"/>
              <a:t>kõrgharidus</a:t>
            </a:r>
            <a:r>
              <a:rPr lang="et-EE" dirty="0"/>
              <a:t> ja vähemalt 5-aastane </a:t>
            </a:r>
            <a:r>
              <a:rPr lang="et-EE" b="1" dirty="0"/>
              <a:t>teadus- või arendustegevuse või innovatsiooni alane töökogemus</a:t>
            </a:r>
            <a:r>
              <a:rPr lang="et-EE" dirty="0"/>
              <a:t>, või ta </a:t>
            </a:r>
            <a:r>
              <a:rPr lang="et-EE" b="1" dirty="0"/>
              <a:t>juhib ettevõtet</a:t>
            </a:r>
            <a:r>
              <a:rPr lang="et-EE" dirty="0"/>
              <a:t>, kuulub ettevõtte juhtkonda, nõukokku </a:t>
            </a:r>
            <a:r>
              <a:rPr lang="et-EE" dirty="0" err="1"/>
              <a:t>vmt</a:t>
            </a:r>
            <a:r>
              <a:rPr lang="et-EE" dirty="0"/>
              <a:t> või ta on </a:t>
            </a:r>
            <a:r>
              <a:rPr lang="et-EE" b="1" dirty="0"/>
              <a:t>omas valdkonnas tunnustatud ekspert </a:t>
            </a:r>
            <a:r>
              <a:rPr lang="et-EE" dirty="0"/>
              <a:t>kas Eestis või välismaal.</a:t>
            </a:r>
          </a:p>
        </p:txBody>
      </p:sp>
    </p:spTree>
    <p:extLst>
      <p:ext uri="{BB962C8B-B14F-4D97-AF65-F5344CB8AC3E}">
        <p14:creationId xmlns:p14="http://schemas.microsoft.com/office/powerpoint/2010/main" val="273138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B9EA4-9E4C-D73D-5004-69FC5676D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Abikõlblikkus – 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77D60-07C3-C1D3-2E06-1CD22270E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90689"/>
            <a:ext cx="10801350" cy="3898900"/>
          </a:xfrm>
        </p:spPr>
        <p:txBody>
          <a:bodyPr>
            <a:normAutofit lnSpcReduction="10000"/>
          </a:bodyPr>
          <a:lstStyle/>
          <a:p>
            <a:r>
              <a:rPr lang="et-EE" dirty="0"/>
              <a:t>Abikõlblikud kulud on:</a:t>
            </a:r>
          </a:p>
          <a:p>
            <a:pPr lvl="1"/>
            <a:r>
              <a:rPr lang="et-EE" sz="2400" b="1" dirty="0"/>
              <a:t>Tippspetsialisti tööjõukulud </a:t>
            </a:r>
            <a:r>
              <a:rPr lang="et-EE" sz="2400" dirty="0"/>
              <a:t>ühikuhinna alusel (</a:t>
            </a:r>
            <a:r>
              <a:rPr lang="et-EE" b="1" dirty="0"/>
              <a:t>4760</a:t>
            </a:r>
            <a:r>
              <a:rPr lang="fi-FI" b="1" dirty="0"/>
              <a:t> eurot</a:t>
            </a:r>
            <a:r>
              <a:rPr lang="et-EE" b="1" dirty="0"/>
              <a:t> </a:t>
            </a:r>
            <a:r>
              <a:rPr lang="et-EE" sz="2400" dirty="0"/>
              <a:t>kuus täiskoormuse korral).</a:t>
            </a:r>
            <a:r>
              <a:rPr lang="et-EE" sz="2400" b="1" dirty="0"/>
              <a:t> </a:t>
            </a:r>
            <a:r>
              <a:rPr lang="et-EE" i="1" dirty="0"/>
              <a:t>Ostumenetlus vajalik alates </a:t>
            </a:r>
            <a:r>
              <a:rPr lang="et-EE" b="1" i="1" dirty="0"/>
              <a:t>20 000</a:t>
            </a:r>
            <a:r>
              <a:rPr lang="et-EE" i="1" dirty="0"/>
              <a:t> eurost.</a:t>
            </a:r>
            <a:endParaRPr lang="et-EE" sz="2400" b="1" dirty="0"/>
          </a:p>
          <a:p>
            <a:pPr lvl="1"/>
            <a:r>
              <a:rPr lang="et-EE" sz="2400" b="1" dirty="0"/>
              <a:t>Muud abikõlblikud kulud 40% ühtse määra alusel </a:t>
            </a:r>
            <a:r>
              <a:rPr lang="et-EE" sz="2400" dirty="0"/>
              <a:t>arvestatuna </a:t>
            </a:r>
            <a:r>
              <a:rPr lang="et-EE" sz="2400" b="1" dirty="0"/>
              <a:t>tööjõukuludest.</a:t>
            </a:r>
          </a:p>
          <a:p>
            <a:r>
              <a:rPr lang="et-EE" dirty="0"/>
              <a:t>Toetuse piirmäär on kuni </a:t>
            </a:r>
            <a:r>
              <a:rPr lang="et-EE" b="1" dirty="0"/>
              <a:t>85%</a:t>
            </a:r>
            <a:r>
              <a:rPr lang="et-EE" dirty="0"/>
              <a:t> abikõlblikest kuludest.</a:t>
            </a:r>
          </a:p>
          <a:p>
            <a:r>
              <a:rPr lang="et-EE" dirty="0"/>
              <a:t>Omafinantseering on vähemalt </a:t>
            </a:r>
            <a:r>
              <a:rPr lang="et-EE" b="1" dirty="0"/>
              <a:t>15%</a:t>
            </a:r>
            <a:r>
              <a:rPr lang="fi-FI" dirty="0"/>
              <a:t>.</a:t>
            </a:r>
            <a:endParaRPr lang="et-EE" dirty="0"/>
          </a:p>
          <a:p>
            <a:r>
              <a:rPr lang="et-EE" dirty="0"/>
              <a:t>Projekti abikõlblikkuse periood on </a:t>
            </a:r>
            <a:r>
              <a:rPr lang="et-EE" b="1" dirty="0"/>
              <a:t>minimaalselt kolm kuud.</a:t>
            </a:r>
          </a:p>
          <a:p>
            <a:r>
              <a:rPr lang="et-EE" b="1" dirty="0"/>
              <a:t>Maksimaalne </a:t>
            </a:r>
            <a:r>
              <a:rPr lang="et-EE" dirty="0"/>
              <a:t>kestus</a:t>
            </a:r>
            <a:r>
              <a:rPr lang="et-EE" b="1" dirty="0"/>
              <a:t> </a:t>
            </a:r>
            <a:r>
              <a:rPr lang="et-EE" dirty="0"/>
              <a:t>on</a:t>
            </a:r>
            <a:r>
              <a:rPr lang="et-EE" b="1" dirty="0"/>
              <a:t> kaks aastat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5847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269F9-07D1-9277-B9D7-B2A3993F4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400" b="1" dirty="0"/>
              <a:t>Taotluste hindamine (hindab rakendusüksus) – T2</a:t>
            </a:r>
            <a:endParaRPr lang="et-EE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5B889-E6F5-2FC1-4687-7EA48AB89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90688"/>
            <a:ext cx="10801350" cy="389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dirty="0"/>
              <a:t>Hindamine toimub jah/ei skaalal järgmiste kriteeriumite alusel:</a:t>
            </a:r>
          </a:p>
          <a:p>
            <a:pPr lvl="1">
              <a:buFont typeface="+mj-lt"/>
              <a:buAutoNum type="arabicPeriod"/>
            </a:pPr>
            <a:r>
              <a:rPr lang="et-EE" dirty="0"/>
              <a:t> Projekti eesmärk ja vajalikkus</a:t>
            </a:r>
          </a:p>
          <a:p>
            <a:pPr lvl="1">
              <a:buFont typeface="+mj-lt"/>
              <a:buAutoNum type="arabicPeriod"/>
            </a:pPr>
            <a:r>
              <a:rPr lang="et-EE" dirty="0"/>
              <a:t> Kooskõla strateegiliste dokumentidega</a:t>
            </a:r>
          </a:p>
          <a:p>
            <a:pPr marL="457200" lvl="1" indent="0">
              <a:buNone/>
            </a:pPr>
            <a:r>
              <a:rPr lang="et-EE" dirty="0"/>
              <a:t>3. Palgatava tippspetsialisti sobivus</a:t>
            </a:r>
          </a:p>
          <a:p>
            <a:pPr marL="457200" lvl="1" indent="0">
              <a:buNone/>
            </a:pPr>
            <a:r>
              <a:rPr lang="et-EE" dirty="0"/>
              <a:t>4. Projekti kuluefektiivsus</a:t>
            </a:r>
          </a:p>
          <a:p>
            <a:pPr marL="457200" lvl="1" indent="0">
              <a:buNone/>
            </a:pPr>
            <a:r>
              <a:rPr lang="et-EE" dirty="0"/>
              <a:t>5. Kooskõla horisontaalsete põhimõtetega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Kõik taotlused, mis vastavad nõutud kriteeriumidele, rahuldatakse kuni eelarve täitumiseni</a:t>
            </a:r>
          </a:p>
        </p:txBody>
      </p:sp>
    </p:spTree>
    <p:extLst>
      <p:ext uri="{BB962C8B-B14F-4D97-AF65-F5344CB8AC3E}">
        <p14:creationId xmlns:p14="http://schemas.microsoft.com/office/powerpoint/2010/main" val="2864660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79887-4025-20CE-F422-F6857ECBC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8D35C-62EA-3E7A-54BD-EF3032E9F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836657"/>
          </a:xfrm>
        </p:spPr>
        <p:txBody>
          <a:bodyPr/>
          <a:lstStyle/>
          <a:p>
            <a:r>
              <a:rPr lang="et-EE" dirty="0"/>
              <a:t>Näiteid rahastatud taotlustest – T2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730E9-F1B0-ECC2-1FC0-6A50927AB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46789"/>
            <a:ext cx="10801350" cy="4042799"/>
          </a:xfrm>
        </p:spPr>
        <p:txBody>
          <a:bodyPr>
            <a:normAutofit fontScale="92500" lnSpcReduction="10000"/>
          </a:bodyPr>
          <a:lstStyle/>
          <a:p>
            <a:r>
              <a:rPr lang="et-EE" noProof="0" dirty="0"/>
              <a:t>Vetikatest pärinevate </a:t>
            </a:r>
            <a:r>
              <a:rPr lang="et-EE" noProof="0" dirty="0" err="1"/>
              <a:t>biomolekulide</a:t>
            </a:r>
            <a:r>
              <a:rPr lang="et-EE" noProof="0" dirty="0"/>
              <a:t> uurimise </a:t>
            </a:r>
            <a:r>
              <a:rPr lang="et-EE" noProof="0" dirty="0" err="1"/>
              <a:t>mitmetasemeline</a:t>
            </a:r>
            <a:r>
              <a:rPr lang="et-EE" noProof="0" dirty="0"/>
              <a:t> edendamine</a:t>
            </a:r>
            <a:r>
              <a:rPr lang="et-EE" dirty="0"/>
              <a:t>, toetuse saaja Tallinna Ülikool</a:t>
            </a:r>
          </a:p>
          <a:p>
            <a:r>
              <a:rPr lang="et-EE" dirty="0"/>
              <a:t>Tippspetsialisti kaasamine kohalike ressursside </a:t>
            </a:r>
            <a:r>
              <a:rPr lang="et-EE" dirty="0" err="1"/>
              <a:t>väärindamise</a:t>
            </a:r>
            <a:r>
              <a:rPr lang="et-EE" dirty="0"/>
              <a:t> tõhustamiseks Polli aiandusuuringute keskusesse, toetuse saaja Eesti Maaülikool</a:t>
            </a:r>
          </a:p>
          <a:p>
            <a:r>
              <a:rPr lang="et-EE" dirty="0"/>
              <a:t>Simulatsioonipõhiste arvutusmudelite arendamine, toetuse saaja Tallinna Tehnikaülikool</a:t>
            </a:r>
          </a:p>
          <a:p>
            <a:r>
              <a:rPr lang="et-EE" dirty="0"/>
              <a:t>Tippspetsialisti kaasamine digitehnoloogiate kasutamiseks muusikaõppes ning valdkonna teadmussiirde arendamiseks Eesti Muusika- ja Teatriakadeemias, toetuse saaja Eesti Muusika- ja Teatriakadeemia</a:t>
            </a:r>
          </a:p>
        </p:txBody>
      </p:sp>
    </p:spTree>
    <p:extLst>
      <p:ext uri="{BB962C8B-B14F-4D97-AF65-F5344CB8AC3E}">
        <p14:creationId xmlns:p14="http://schemas.microsoft.com/office/powerpoint/2010/main" val="705933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C27C8-911F-AE9A-C07B-E88AA8B7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</p:spPr>
        <p:txBody>
          <a:bodyPr anchor="ctr">
            <a:normAutofit/>
          </a:bodyPr>
          <a:lstStyle/>
          <a:p>
            <a:r>
              <a:rPr lang="et-EE" dirty="0"/>
              <a:t>Toetuse andmise tingimused – T 3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B6BCB0-C202-1A89-D3B2-009D46054D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433945"/>
              </p:ext>
            </p:extLst>
          </p:nvPr>
        </p:nvGraphicFramePr>
        <p:xfrm>
          <a:off x="695325" y="2014538"/>
          <a:ext cx="10801350" cy="3575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6023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C3DB4-A3AF-6290-73E0-9DDD5044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</p:spPr>
        <p:txBody>
          <a:bodyPr anchor="ctr">
            <a:normAutofit/>
          </a:bodyPr>
          <a:lstStyle/>
          <a:p>
            <a:r>
              <a:rPr lang="et-EE" dirty="0"/>
              <a:t>Nõuded teadmussiirdedoktorandile – T 3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E8BE0AC9-4239-F674-4F97-FE0D9C6E1A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760774"/>
              </p:ext>
            </p:extLst>
          </p:nvPr>
        </p:nvGraphicFramePr>
        <p:xfrm>
          <a:off x="695325" y="2014538"/>
          <a:ext cx="10801350" cy="3575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6268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8AD77-0BC8-2454-A581-CA4C6B499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993361"/>
          </a:xfrm>
        </p:spPr>
        <p:txBody>
          <a:bodyPr/>
          <a:lstStyle/>
          <a:p>
            <a:r>
              <a:rPr lang="et-EE" dirty="0"/>
              <a:t>Abikõlblikkus – T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236CA-039C-0AB0-34BD-DAE05DBB5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90688"/>
            <a:ext cx="10801350" cy="3898900"/>
          </a:xfrm>
        </p:spPr>
        <p:txBody>
          <a:bodyPr>
            <a:normAutofit fontScale="92500" lnSpcReduction="10000"/>
          </a:bodyPr>
          <a:lstStyle/>
          <a:p>
            <a:r>
              <a:rPr lang="et-EE" dirty="0"/>
              <a:t>Abikõlblikud kulud on:</a:t>
            </a:r>
          </a:p>
          <a:p>
            <a:pPr lvl="1"/>
            <a:r>
              <a:rPr lang="et-EE" sz="2400" b="1" dirty="0"/>
              <a:t>Teadmussiirdedoktorandi tööjõukulud </a:t>
            </a:r>
            <a:r>
              <a:rPr lang="et-EE" sz="2400" dirty="0"/>
              <a:t>ühikuhinna alusel (</a:t>
            </a:r>
            <a:r>
              <a:rPr lang="et-EE" b="1" dirty="0"/>
              <a:t>3154 </a:t>
            </a:r>
            <a:r>
              <a:rPr lang="fi-FI" b="1" dirty="0"/>
              <a:t>eurot</a:t>
            </a:r>
            <a:r>
              <a:rPr lang="et-EE" b="1" dirty="0"/>
              <a:t> </a:t>
            </a:r>
            <a:r>
              <a:rPr lang="fi-FI" sz="2400" dirty="0"/>
              <a:t>kuu</a:t>
            </a:r>
            <a:r>
              <a:rPr lang="et-EE" sz="2400" dirty="0"/>
              <a:t>s</a:t>
            </a:r>
            <a:r>
              <a:rPr lang="fi-FI" sz="2400" dirty="0"/>
              <a:t> </a:t>
            </a:r>
            <a:r>
              <a:rPr lang="et-EE" sz="2400" dirty="0"/>
              <a:t>täiskoormuse korral).</a:t>
            </a:r>
          </a:p>
          <a:p>
            <a:pPr lvl="1"/>
            <a:r>
              <a:rPr lang="et-EE" sz="2400" b="1" dirty="0"/>
              <a:t>Muud abikõlblikud kulud 40% ühtse määra alusel </a:t>
            </a:r>
            <a:r>
              <a:rPr lang="et-EE" sz="2400" dirty="0"/>
              <a:t>arvestatuna </a:t>
            </a:r>
            <a:r>
              <a:rPr lang="et-EE" sz="2400" b="1" dirty="0"/>
              <a:t>tööjõukuludest.</a:t>
            </a:r>
          </a:p>
          <a:p>
            <a:r>
              <a:rPr lang="et-EE" dirty="0"/>
              <a:t>Toetuse piirmäär on kuni </a:t>
            </a:r>
            <a:r>
              <a:rPr lang="et-EE" b="1" dirty="0"/>
              <a:t>70%</a:t>
            </a:r>
            <a:r>
              <a:rPr lang="et-EE" dirty="0"/>
              <a:t> abikõlblikest kuludest.</a:t>
            </a:r>
          </a:p>
          <a:p>
            <a:r>
              <a:rPr lang="et-EE" dirty="0"/>
              <a:t>Omafinantseering peab olema vähemalt </a:t>
            </a:r>
            <a:r>
              <a:rPr lang="et-EE" b="1" dirty="0"/>
              <a:t>30%</a:t>
            </a:r>
            <a:r>
              <a:rPr lang="fi-FI" dirty="0"/>
              <a:t>.</a:t>
            </a:r>
            <a:endParaRPr lang="et-EE" dirty="0"/>
          </a:p>
          <a:p>
            <a:r>
              <a:rPr lang="et-EE" dirty="0"/>
              <a:t>Projekti abikõlblikkuse </a:t>
            </a:r>
            <a:r>
              <a:rPr lang="et-EE" b="1" dirty="0"/>
              <a:t>periood </a:t>
            </a:r>
            <a:r>
              <a:rPr lang="et-EE" dirty="0"/>
              <a:t>saab olla </a:t>
            </a:r>
            <a:r>
              <a:rPr lang="et-EE" b="1" dirty="0"/>
              <a:t>maksimaalselt 48 kuud </a:t>
            </a:r>
            <a:r>
              <a:rPr lang="et-EE" dirty="0"/>
              <a:t>arvestades doktorandi nominaalset õppeaega.</a:t>
            </a:r>
          </a:p>
          <a:p>
            <a:r>
              <a:rPr lang="et-EE" dirty="0"/>
              <a:t>Teadmussiirdedoktorandi toetuse taotlemise viimane võimalus on </a:t>
            </a:r>
            <a:br>
              <a:rPr lang="et-EE" dirty="0"/>
            </a:br>
            <a:r>
              <a:rPr lang="et-EE" b="1" dirty="0"/>
              <a:t>31. august 2026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4157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358B1-B956-0F3C-B701-20B7FF1AA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1542-F6EB-A68A-5B82-914268DDF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3400" b="1" dirty="0"/>
              <a:t>Taotluste hindamine (hindab rakendusüksus) – T3</a:t>
            </a:r>
            <a:endParaRPr lang="et-EE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093F3-D18F-B4F0-2D67-52C1DA4B0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90688"/>
            <a:ext cx="10801350" cy="389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dirty="0"/>
              <a:t>Hindamine toimub jah/ei skaalal järgmiste kriteeriumite alusel:</a:t>
            </a:r>
          </a:p>
          <a:p>
            <a:pPr lvl="1">
              <a:buFont typeface="+mj-lt"/>
              <a:buAutoNum type="arabicPeriod"/>
            </a:pPr>
            <a:r>
              <a:rPr lang="et-EE" dirty="0"/>
              <a:t> Projekti eesmärk ja vajalikkus</a:t>
            </a:r>
          </a:p>
          <a:p>
            <a:pPr lvl="1">
              <a:buFont typeface="+mj-lt"/>
              <a:buAutoNum type="arabicPeriod"/>
            </a:pPr>
            <a:r>
              <a:rPr lang="et-EE" dirty="0"/>
              <a:t> Kooskõla strateegiliste dokumentidega</a:t>
            </a:r>
          </a:p>
          <a:p>
            <a:pPr marL="457200" lvl="1" indent="0">
              <a:buNone/>
            </a:pPr>
            <a:r>
              <a:rPr lang="et-EE" dirty="0"/>
              <a:t>3. Toetuse saaja suutlikkus projekti ellu viia</a:t>
            </a:r>
          </a:p>
          <a:p>
            <a:pPr marL="457200" lvl="1" indent="0">
              <a:buNone/>
            </a:pPr>
            <a:r>
              <a:rPr lang="et-EE" dirty="0"/>
              <a:t>4. Projekti kuluefektiivsus</a:t>
            </a:r>
          </a:p>
          <a:p>
            <a:pPr marL="457200" lvl="1" indent="0">
              <a:buNone/>
            </a:pPr>
            <a:r>
              <a:rPr lang="et-EE" dirty="0"/>
              <a:t>5. Kooskõla horisontaalsete põhimõtetega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/>
              <a:t>Kõik taotlused, mis vastavad nõutud kriteeriumidele, rahuldatakse kuni eelarve täitumiseni</a:t>
            </a:r>
          </a:p>
        </p:txBody>
      </p:sp>
    </p:spTree>
    <p:extLst>
      <p:ext uri="{BB962C8B-B14F-4D97-AF65-F5344CB8AC3E}">
        <p14:creationId xmlns:p14="http://schemas.microsoft.com/office/powerpoint/2010/main" val="843368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5642-C966-DE60-6F24-E7E75778A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836657"/>
          </a:xfrm>
        </p:spPr>
        <p:txBody>
          <a:bodyPr/>
          <a:lstStyle/>
          <a:p>
            <a:r>
              <a:rPr lang="et-EE" dirty="0"/>
              <a:t>Näiteid rahastatud taotlustest – T3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6FF7F-B9AB-E438-7CDD-049056E2A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46789"/>
            <a:ext cx="10801350" cy="4042799"/>
          </a:xfrm>
        </p:spPr>
        <p:txBody>
          <a:bodyPr>
            <a:normAutofit fontScale="92500"/>
          </a:bodyPr>
          <a:lstStyle/>
          <a:p>
            <a:r>
              <a:rPr lang="et-EE" dirty="0"/>
              <a:t>Esmaabi õppe arendamine ja uuendamine Tartu Tervishoiu Kõrgkooli taseme- ja täiendõppes, toetuse saaja Tartu Tervishoiu Kõrgkool</a:t>
            </a:r>
          </a:p>
          <a:p>
            <a:r>
              <a:rPr lang="et-EE" noProof="0" dirty="0"/>
              <a:t>Seireanalüüs ja olukorrateadlikkus tehisintellekti abil</a:t>
            </a:r>
            <a:r>
              <a:rPr lang="et-EE" dirty="0"/>
              <a:t>, toetuse saaja </a:t>
            </a:r>
            <a:r>
              <a:rPr lang="et-EE" dirty="0" err="1"/>
              <a:t>Defsecintel</a:t>
            </a:r>
            <a:r>
              <a:rPr lang="et-EE" dirty="0"/>
              <a:t> Solutions OÜ</a:t>
            </a:r>
          </a:p>
          <a:p>
            <a:r>
              <a:rPr lang="et-EE" noProof="0" dirty="0"/>
              <a:t>AI-põhine kiire ja paindlik trükiprotsessi optimeerimine</a:t>
            </a:r>
            <a:r>
              <a:rPr lang="et-EE" dirty="0"/>
              <a:t>, toetuse saaja AKTAPRINT OÜ</a:t>
            </a:r>
          </a:p>
          <a:p>
            <a:r>
              <a:rPr lang="et-EE" dirty="0"/>
              <a:t>Eestis </a:t>
            </a:r>
            <a:r>
              <a:rPr lang="et-EE" dirty="0" err="1"/>
              <a:t>neuraaltoru</a:t>
            </a:r>
            <a:r>
              <a:rPr lang="et-EE" dirty="0"/>
              <a:t> defektide kui kesknärvisüsteemi harvikpatoloogiaga sündinud patsientide populatsiooni </a:t>
            </a:r>
            <a:r>
              <a:rPr lang="et-EE" dirty="0" err="1"/>
              <a:t>multidistsiplinaarne</a:t>
            </a:r>
            <a:r>
              <a:rPr lang="et-EE" dirty="0"/>
              <a:t> analüüs, toetuse saaja </a:t>
            </a:r>
            <a:r>
              <a:rPr lang="fi-FI" dirty="0"/>
              <a:t>Eesti </a:t>
            </a:r>
            <a:r>
              <a:rPr lang="et-EE" noProof="0" dirty="0"/>
              <a:t>Seljaajusonga ja Vesipeahaigete Selts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969604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D13B4-3A50-8B32-6A0C-FABC1ED74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016363"/>
          </a:xfrm>
        </p:spPr>
        <p:txBody>
          <a:bodyPr/>
          <a:lstStyle/>
          <a:p>
            <a:r>
              <a:rPr lang="et-EE" dirty="0"/>
              <a:t>Nõuded taotlusele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00913-AAE1-F9CD-13E6-DD68645D5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87055"/>
            <a:ext cx="10801350" cy="4059166"/>
          </a:xfrm>
        </p:spPr>
        <p:txBody>
          <a:bodyPr>
            <a:noAutofit/>
          </a:bodyPr>
          <a:lstStyle/>
          <a:p>
            <a:pPr>
              <a:lnSpc>
                <a:spcPct val="99000"/>
              </a:lnSpc>
            </a:pPr>
            <a:r>
              <a:rPr lang="et-EE" dirty="0"/>
              <a:t>Abikõlblikkuse periood: </a:t>
            </a:r>
            <a:r>
              <a:rPr lang="et-EE" b="1" dirty="0"/>
              <a:t>1. jaanuar 2022 </a:t>
            </a:r>
            <a:r>
              <a:rPr lang="et-EE" dirty="0"/>
              <a:t>kuni</a:t>
            </a:r>
            <a:r>
              <a:rPr lang="et-EE" b="1" dirty="0"/>
              <a:t> 31. august 2029. </a:t>
            </a:r>
          </a:p>
          <a:p>
            <a:pPr>
              <a:lnSpc>
                <a:spcPct val="99000"/>
              </a:lnSpc>
            </a:pPr>
            <a:r>
              <a:rPr lang="et-EE" b="1" dirty="0"/>
              <a:t>Riigiabi: </a:t>
            </a:r>
            <a:r>
              <a:rPr lang="et-EE" dirty="0"/>
              <a:t>projekti alguskuupäev ei tohi olla varasem kui taotluse esitamine.</a:t>
            </a:r>
            <a:r>
              <a:rPr lang="et-EE" b="1" dirty="0"/>
              <a:t> </a:t>
            </a:r>
          </a:p>
          <a:p>
            <a:pPr>
              <a:lnSpc>
                <a:spcPct val="99000"/>
              </a:lnSpc>
            </a:pPr>
            <a:r>
              <a:rPr lang="et-EE" b="1" dirty="0"/>
              <a:t>Taotlus </a:t>
            </a:r>
            <a:r>
              <a:rPr lang="et-EE" dirty="0"/>
              <a:t>esitatakse </a:t>
            </a:r>
            <a:r>
              <a:rPr lang="et-EE" dirty="0">
                <a:hlinkClick r:id="rId2"/>
              </a:rPr>
              <a:t>e-toetuse</a:t>
            </a:r>
            <a:r>
              <a:rPr lang="et-EE" dirty="0"/>
              <a:t> keskkonnas.</a:t>
            </a:r>
          </a:p>
          <a:p>
            <a:r>
              <a:rPr lang="et-EE" dirty="0"/>
              <a:t>Kõikide veergude juures on </a:t>
            </a:r>
            <a:r>
              <a:rPr lang="et-EE" b="1" dirty="0"/>
              <a:t>?-märk</a:t>
            </a:r>
            <a:r>
              <a:rPr lang="et-EE" dirty="0"/>
              <a:t>, kust leiate juhendi vastava veeru täitmise kohta. Vt. ka </a:t>
            </a:r>
            <a:r>
              <a:rPr lang="et-EE" dirty="0">
                <a:hlinkClick r:id="rId3"/>
              </a:rPr>
              <a:t>KKK</a:t>
            </a:r>
            <a:r>
              <a:rPr lang="et-EE" dirty="0"/>
              <a:t> rubriiki SekMo lehel.</a:t>
            </a:r>
          </a:p>
          <a:p>
            <a:r>
              <a:rPr lang="et-EE" dirty="0"/>
              <a:t>Menetlemise tähtaeg on </a:t>
            </a:r>
            <a:r>
              <a:rPr lang="et-EE" b="1" dirty="0"/>
              <a:t>kuni 60 tööpäeva</a:t>
            </a:r>
            <a:r>
              <a:rPr lang="et-EE" dirty="0"/>
              <a:t>.</a:t>
            </a:r>
          </a:p>
          <a:p>
            <a:r>
              <a:rPr lang="et-EE" dirty="0"/>
              <a:t>Info: </a:t>
            </a:r>
            <a:r>
              <a:rPr lang="et-EE" dirty="0">
                <a:hlinkClick r:id="rId4"/>
              </a:rPr>
              <a:t>https://www.rtk.ee/sekmo</a:t>
            </a:r>
            <a:r>
              <a:rPr lang="et-E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635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AB08-5F14-3050-E25C-6E6A20CC1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990237"/>
          </a:xfrm>
        </p:spPr>
        <p:txBody>
          <a:bodyPr/>
          <a:lstStyle/>
          <a:p>
            <a:r>
              <a:rPr lang="et-EE" dirty="0"/>
              <a:t>Taotlusvooru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16754-0A2F-B064-C742-5902C4639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29698"/>
            <a:ext cx="10801350" cy="3922520"/>
          </a:xfrm>
        </p:spPr>
        <p:txBody>
          <a:bodyPr>
            <a:normAutofit/>
          </a:bodyPr>
          <a:lstStyle/>
          <a:p>
            <a:pPr>
              <a:lnSpc>
                <a:spcPct val="99000"/>
              </a:lnSpc>
            </a:pPr>
            <a:r>
              <a:rPr lang="et-EE" sz="2800" b="1" dirty="0"/>
              <a:t>II taotlusvoor sulgub 31.12.202</a:t>
            </a:r>
            <a:r>
              <a:rPr lang="et-EE" b="1" dirty="0"/>
              <a:t>6</a:t>
            </a:r>
            <a:r>
              <a:rPr lang="et-EE" sz="2800" b="1" dirty="0"/>
              <a:t>. Tegevus 3 puhul 31.08.2026 </a:t>
            </a:r>
          </a:p>
          <a:p>
            <a:pPr>
              <a:lnSpc>
                <a:spcPct val="99000"/>
              </a:lnSpc>
            </a:pPr>
            <a:r>
              <a:rPr lang="et-EE" sz="2800" dirty="0"/>
              <a:t>Taotlusvooru kogumaht on kuni 6 000 000 eurot.</a:t>
            </a:r>
          </a:p>
          <a:p>
            <a:pPr>
              <a:lnSpc>
                <a:spcPct val="99000"/>
              </a:lnSpc>
            </a:pPr>
            <a:r>
              <a:rPr lang="et-EE" sz="2800" b="1" dirty="0"/>
              <a:t>Toetust</a:t>
            </a:r>
            <a:r>
              <a:rPr lang="et-EE" sz="2800" dirty="0"/>
              <a:t> saab </a:t>
            </a:r>
            <a:r>
              <a:rPr lang="et-EE" sz="2800" b="1" dirty="0"/>
              <a:t>taotleda</a:t>
            </a:r>
            <a:r>
              <a:rPr lang="et-EE" sz="2800" dirty="0"/>
              <a:t> avatud taotlusvooru piires </a:t>
            </a:r>
            <a:r>
              <a:rPr lang="et-EE" sz="2800" b="1" dirty="0"/>
              <a:t>jooksvalt</a:t>
            </a:r>
            <a:r>
              <a:rPr lang="et-EE" sz="2800" dirty="0"/>
              <a:t>.</a:t>
            </a:r>
          </a:p>
          <a:p>
            <a:pPr>
              <a:lnSpc>
                <a:spcPct val="99000"/>
              </a:lnSpc>
            </a:pPr>
            <a:r>
              <a:rPr lang="et-EE" sz="2800" b="1" dirty="0"/>
              <a:t>Meetme maht </a:t>
            </a:r>
            <a:r>
              <a:rPr lang="et-EE" sz="2800" dirty="0"/>
              <a:t>on</a:t>
            </a:r>
            <a:r>
              <a:rPr lang="et-EE" sz="2800" b="1" dirty="0"/>
              <a:t> </a:t>
            </a:r>
            <a:r>
              <a:rPr lang="et-EE" b="1" dirty="0"/>
              <a:t>22 428 571 </a:t>
            </a:r>
            <a:r>
              <a:rPr lang="fi-FI" sz="2800" dirty="0"/>
              <a:t>eurot</a:t>
            </a:r>
            <a:r>
              <a:rPr lang="et-EE" sz="2800" dirty="0"/>
              <a:t>. Eelarve jääk ca 40%.</a:t>
            </a:r>
          </a:p>
          <a:p>
            <a:pPr>
              <a:lnSpc>
                <a:spcPct val="99000"/>
              </a:lnSpc>
            </a:pPr>
            <a:r>
              <a:rPr lang="et-EE" dirty="0"/>
              <a:t>Kui taotluste kogusumma jõuab vaba eelarve piirini ja/või ületab selle, taotlusvoor suletakse ja taotlusi menetletakse esitamise järjekorras</a:t>
            </a:r>
            <a:r>
              <a:rPr lang="et-EE" sz="2800" dirty="0"/>
              <a:t>.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871105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C95BC-0F9E-180D-9807-AB4E1AD8F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763814"/>
          </a:xfrm>
        </p:spPr>
        <p:txBody>
          <a:bodyPr/>
          <a:lstStyle/>
          <a:p>
            <a:r>
              <a:rPr lang="et-EE" dirty="0"/>
              <a:t>Aruandlus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6DCD7-A7C5-BE80-09AA-90A957E7D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10789"/>
            <a:ext cx="10801350" cy="417879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9000"/>
              </a:lnSpc>
            </a:pPr>
            <a:r>
              <a:rPr lang="et-EE" b="1" dirty="0"/>
              <a:t>Vahearuanded</a:t>
            </a:r>
            <a:r>
              <a:rPr lang="et-EE" dirty="0"/>
              <a:t> esitatakse e-toetuse keskkonna kaudu </a:t>
            </a:r>
            <a:r>
              <a:rPr lang="et-EE" b="1" dirty="0"/>
              <a:t>iga kuue kuu </a:t>
            </a:r>
            <a:r>
              <a:rPr lang="et-EE" dirty="0"/>
              <a:t>järel.</a:t>
            </a:r>
          </a:p>
          <a:p>
            <a:pPr>
              <a:lnSpc>
                <a:spcPct val="99000"/>
              </a:lnSpc>
            </a:pPr>
            <a:r>
              <a:rPr lang="et-EE" b="1" dirty="0"/>
              <a:t>Maksed</a:t>
            </a:r>
            <a:r>
              <a:rPr lang="et-EE" dirty="0"/>
              <a:t> esitatakse mitte harvem kui kord </a:t>
            </a:r>
            <a:r>
              <a:rPr lang="et-EE" b="1" dirty="0"/>
              <a:t>kuue kuu </a:t>
            </a:r>
            <a:r>
              <a:rPr lang="et-EE" dirty="0"/>
              <a:t>järel.</a:t>
            </a:r>
          </a:p>
          <a:p>
            <a:pPr>
              <a:lnSpc>
                <a:spcPct val="99000"/>
              </a:lnSpc>
            </a:pPr>
            <a:r>
              <a:rPr lang="et-EE" dirty="0"/>
              <a:t>Lõpparuanne esitatakse </a:t>
            </a:r>
            <a:r>
              <a:rPr lang="et-EE" b="1" dirty="0"/>
              <a:t>2 kuu jooksul</a:t>
            </a:r>
            <a:r>
              <a:rPr lang="et-EE" dirty="0"/>
              <a:t> pärast projekti lõppu. Lisatud peab olema </a:t>
            </a:r>
            <a:r>
              <a:rPr lang="et-EE" b="1" dirty="0"/>
              <a:t>teadlase/tippspetsialisti hinnang</a:t>
            </a:r>
            <a:r>
              <a:rPr lang="et-EE" dirty="0"/>
              <a:t>.</a:t>
            </a:r>
          </a:p>
          <a:p>
            <a:pPr>
              <a:lnSpc>
                <a:spcPct val="99000"/>
              </a:lnSpc>
            </a:pPr>
            <a:r>
              <a:rPr lang="et-EE" dirty="0"/>
              <a:t>Projekti vahe- ja lõpparuandes tuleb näidata projekti </a:t>
            </a:r>
            <a:r>
              <a:rPr lang="et-EE" b="1" dirty="0"/>
              <a:t>edusamme</a:t>
            </a:r>
            <a:r>
              <a:rPr lang="et-EE" dirty="0"/>
              <a:t>: tehtud tööd, saavutatud tulemused ja eesmärgid (uuendatud Gantti tabel). Doktorandi puhul lisatakse ka atesteerimistulemuste kokkuvõte.</a:t>
            </a:r>
          </a:p>
          <a:p>
            <a:pPr>
              <a:lnSpc>
                <a:spcPct val="99000"/>
              </a:lnSpc>
            </a:pPr>
            <a:r>
              <a:rPr lang="et-EE" dirty="0"/>
              <a:t>Esimese maksega </a:t>
            </a:r>
            <a:r>
              <a:rPr lang="et-EE" b="1" dirty="0"/>
              <a:t>esitatakse</a:t>
            </a:r>
            <a:r>
              <a:rPr lang="et-EE" dirty="0"/>
              <a:t> tööle võetava isikuga sõlmitud </a:t>
            </a:r>
            <a:r>
              <a:rPr lang="et-EE" b="1" dirty="0"/>
              <a:t>leping</a:t>
            </a:r>
            <a:r>
              <a:rPr lang="et-EE" dirty="0"/>
              <a:t>.</a:t>
            </a:r>
          </a:p>
          <a:p>
            <a:pPr>
              <a:lnSpc>
                <a:spcPct val="99000"/>
              </a:lnSpc>
            </a:pPr>
            <a:r>
              <a:rPr lang="et-EE" b="1" dirty="0"/>
              <a:t>40% ühtse määra alusel välja makstavaid kulusid tõendama ei pea.</a:t>
            </a:r>
          </a:p>
        </p:txBody>
      </p:sp>
    </p:spTree>
    <p:extLst>
      <p:ext uri="{BB962C8B-B14F-4D97-AF65-F5344CB8AC3E}">
        <p14:creationId xmlns:p14="http://schemas.microsoft.com/office/powerpoint/2010/main" val="2598383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36444-D11B-0627-FE6E-1DAE1DF9A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68300"/>
            <a:ext cx="10801350" cy="1322388"/>
          </a:xfrm>
        </p:spPr>
        <p:txBody>
          <a:bodyPr anchor="ctr">
            <a:normAutofit/>
          </a:bodyPr>
          <a:lstStyle/>
          <a:p>
            <a:r>
              <a:rPr lang="et-EE" dirty="0"/>
              <a:t>Taotlejate nõustamine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80055-D968-91A0-3635-915D68E259B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5326" y="2225615"/>
            <a:ext cx="5220566" cy="2527540"/>
          </a:xfrm>
        </p:spPr>
        <p:txBody>
          <a:bodyPr>
            <a:normAutofit/>
          </a:bodyPr>
          <a:lstStyle/>
          <a:p>
            <a:r>
              <a:rPr lang="et-EE" sz="2200" b="1" dirty="0"/>
              <a:t>Tea Tassa </a:t>
            </a:r>
            <a:r>
              <a:rPr lang="et-EE" sz="2200" dirty="0"/>
              <a:t>(RTK) – teenusekoordinaator </a:t>
            </a:r>
            <a:br>
              <a:rPr lang="et-EE" sz="2200" dirty="0"/>
            </a:br>
            <a:r>
              <a:rPr lang="et-EE" sz="2200" dirty="0">
                <a:hlinkClick r:id="rId2"/>
              </a:rPr>
              <a:t>tea.tassa@rtk.ee</a:t>
            </a:r>
            <a:r>
              <a:rPr lang="et-EE" sz="2200" dirty="0"/>
              <a:t>, tel 5170 526</a:t>
            </a:r>
          </a:p>
          <a:p>
            <a:r>
              <a:rPr lang="et-EE" altLang="en-US" sz="2400" b="1" dirty="0"/>
              <a:t>Liisa Edur </a:t>
            </a:r>
            <a:r>
              <a:rPr lang="et-EE" altLang="en-US" sz="2400" dirty="0"/>
              <a:t>(</a:t>
            </a:r>
            <a:r>
              <a:rPr lang="et-EE" altLang="en-US" sz="2400" dirty="0" err="1"/>
              <a:t>ETAg</a:t>
            </a:r>
            <a:r>
              <a:rPr lang="et-EE" altLang="en-US" sz="2400" dirty="0"/>
              <a:t>) – </a:t>
            </a:r>
            <a:r>
              <a:rPr lang="et-EE" sz="2400" dirty="0"/>
              <a:t>vanemkoordinaator </a:t>
            </a:r>
            <a:r>
              <a:rPr lang="et-EE" altLang="en-US" sz="2400" dirty="0">
                <a:hlinkClick r:id="rId3"/>
              </a:rPr>
              <a:t>liisa.edur@etag.ee</a:t>
            </a:r>
            <a:r>
              <a:rPr lang="et-EE" altLang="en-US" sz="2400" dirty="0"/>
              <a:t>, tel </a:t>
            </a:r>
            <a:r>
              <a:rPr lang="et-EE" sz="2400" dirty="0"/>
              <a:t>5247 649</a:t>
            </a:r>
            <a:endParaRPr lang="et-EE" altLang="en-US" sz="2400"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4B987604-A9A7-CDDF-8E70-040280A337A0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rcRect t="35036" r="1" b="19133"/>
          <a:stretch/>
        </p:blipFill>
        <p:spPr>
          <a:xfrm>
            <a:off x="6289964" y="1690688"/>
            <a:ext cx="5206711" cy="3575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4312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592C4392-ADD9-1341-A441-751356DE8652}" vid="{66ED0235-3026-4A45-BBAA-4968B1D63C4F}"/>
    </a:ext>
  </a:extLst>
</a:theme>
</file>

<file path=ppt/theme/theme2.xml><?xml version="1.0" encoding="utf-8"?>
<a:theme xmlns:a="http://schemas.openxmlformats.org/drawingml/2006/main" name="Juubelilogo jaluses ORANŽ jal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592C4392-ADD9-1341-A441-751356DE8652}" vid="{66ED0235-3026-4A45-BBAA-4968B1D63C4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7e9a0a-fc14-40a4-ab05-292587b8d534" xsi:nil="true"/>
    <lcf76f155ced4ddcb4097134ff3c332f xmlns="f997b7df-f338-4b73-94bd-064d71a707d9">
      <Terms xmlns="http://schemas.microsoft.com/office/infopath/2007/PartnerControls"/>
    </lcf76f155ced4ddcb4097134ff3c332f>
    <Lihtlitsensileping xmlns="f997b7df-f338-4b73-94bd-064d71a707d9" xsi:nil="true"/>
    <Seisund xmlns="f997b7df-f338-4b73-94bd-064d71a707d9" xsi:nil="true"/>
    <Test xmlns="f997b7df-f338-4b73-94bd-064d71a707d9" xsi:nil="true"/>
    <Silt xmlns="f997b7df-f338-4b73-94bd-064d71a707d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92DF950149D54893E1B37C7976E9AD" ma:contentTypeVersion="19" ma:contentTypeDescription="Create a new document." ma:contentTypeScope="" ma:versionID="cedfbfbc7468538d3b5c3bbd65f1319f">
  <xsd:schema xmlns:xsd="http://www.w3.org/2001/XMLSchema" xmlns:xs="http://www.w3.org/2001/XMLSchema" xmlns:p="http://schemas.microsoft.com/office/2006/metadata/properties" xmlns:ns2="f997b7df-f338-4b73-94bd-064d71a707d9" xmlns:ns3="cf7e9a0a-fc14-40a4-ab05-292587b8d534" targetNamespace="http://schemas.microsoft.com/office/2006/metadata/properties" ma:root="true" ma:fieldsID="415fcb011cea2932bc124339ee14f89e" ns2:_="" ns3:_="">
    <xsd:import namespace="f997b7df-f338-4b73-94bd-064d71a707d9"/>
    <xsd:import namespace="cf7e9a0a-fc14-40a4-ab05-292587b8d5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htlitsensileping" minOccurs="0"/>
                <xsd:element ref="ns2:Seisund" minOccurs="0"/>
                <xsd:element ref="ns2:Test" minOccurs="0"/>
                <xsd:element ref="ns2:Sil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97b7df-f338-4b73-94bd-064d71a707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bf6974d-894c-4b76-94e9-da4eaeb0c3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htlitsensileping" ma:index="21" nillable="true" ma:displayName="Lihtlitsensileping" ma:format="Dropdown" ma:internalName="Lihtlitsensileping">
      <xsd:simpleType>
        <xsd:restriction base="dms:Note">
          <xsd:maxLength value="255"/>
        </xsd:restriction>
      </xsd:simpleType>
    </xsd:element>
    <xsd:element name="Seisund" ma:index="22" nillable="true" ma:displayName="Seisund" ma:format="Dropdown" ma:internalName="Seisund">
      <xsd:simpleType>
        <xsd:restriction base="dms:Text">
          <xsd:maxLength value="255"/>
        </xsd:restriction>
      </xsd:simpleType>
    </xsd:element>
    <xsd:element name="Test" ma:index="23" nillable="true" ma:displayName="Test" ma:format="Dropdown" ma:internalName="Test">
      <xsd:simpleType>
        <xsd:restriction base="dms:Choice">
          <xsd:enumeration value="Valik 1"/>
          <xsd:enumeration value="Valik 2"/>
          <xsd:enumeration value="Valik 3"/>
        </xsd:restriction>
      </xsd:simpleType>
    </xsd:element>
    <xsd:element name="Silt" ma:index="24" nillable="true" ma:displayName="Silt" ma:format="Dropdown" ma:internalName="Silt">
      <xsd:simpleType>
        <xsd:restriction base="dms:Choice">
          <xsd:enumeration value="Website summary OK"/>
          <xsd:enumeration value="Published"/>
          <xsd:enumeration value="Draf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7e9a0a-fc14-40a4-ab05-292587b8d53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2bc8d5b-2cee-4869-b841-1a4d57f46056}" ma:internalName="TaxCatchAll" ma:showField="CatchAllData" ma:web="cf7e9a0a-fc14-40a4-ab05-292587b8d5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86E5F0-F2EF-4496-ACBB-D176FBAE3BED}">
  <ds:schemaRefs>
    <ds:schemaRef ds:uri="http://schemas.microsoft.com/office/2006/metadata/properties"/>
    <ds:schemaRef ds:uri="http://schemas.microsoft.com/office/infopath/2007/PartnerControls"/>
    <ds:schemaRef ds:uri="cf7e9a0a-fc14-40a4-ab05-292587b8d534"/>
    <ds:schemaRef ds:uri="f997b7df-f338-4b73-94bd-064d71a707d9"/>
  </ds:schemaRefs>
</ds:datastoreItem>
</file>

<file path=customXml/itemProps2.xml><?xml version="1.0" encoding="utf-8"?>
<ds:datastoreItem xmlns:ds="http://schemas.openxmlformats.org/officeDocument/2006/customXml" ds:itemID="{DA3EEFA8-FFA7-49F9-9698-F91796BB8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70F1A7-4F48-45E5-A92A-1D5DFDB2F0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97b7df-f338-4b73-94bd-064d71a707d9"/>
    <ds:schemaRef ds:uri="cf7e9a0a-fc14-40a4-ab05-292587b8d5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rtk_esitlus (3)</Template>
  <TotalTime>1098</TotalTime>
  <Words>1664</Words>
  <Application>Microsoft Office PowerPoint</Application>
  <PresentationFormat>Widescreen</PresentationFormat>
  <Paragraphs>147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Roboto</vt:lpstr>
      <vt:lpstr>Office Theme</vt:lpstr>
      <vt:lpstr>Juubelilogo jaluses ORANŽ jalus</vt:lpstr>
      <vt:lpstr>Sektoritevahelise mobiilsuse toetamine (SekMo 2.0)</vt:lpstr>
      <vt:lpstr>Toetatavad tegevused</vt:lpstr>
      <vt:lpstr>Nutika spetsialiseerumise kasvuvaldkonnad</vt:lpstr>
      <vt:lpstr>Toetatavad tegevused – T 1</vt:lpstr>
      <vt:lpstr>Nõuded teadlasele</vt:lpstr>
      <vt:lpstr>Innovatsioonitegevused</vt:lpstr>
      <vt:lpstr>Abikõlblikkus – T 1</vt:lpstr>
      <vt:lpstr>Toetuse summa kujunemine – T 1</vt:lpstr>
      <vt:lpstr>Taotluste hindamine (hindab hindamiskomisjon) – T 1</vt:lpstr>
      <vt:lpstr>Näiteid rahastatud taotlustest – T1</vt:lpstr>
      <vt:lpstr>Toetuse andmise tingimused – T 2</vt:lpstr>
      <vt:lpstr>Kes on tippspetsialist?</vt:lpstr>
      <vt:lpstr>Abikõlblikkus – T 2</vt:lpstr>
      <vt:lpstr>Taotluste hindamine (hindab rakendusüksus) – T2</vt:lpstr>
      <vt:lpstr>Näiteid rahastatud taotlustest – T2</vt:lpstr>
      <vt:lpstr>Toetuse andmise tingimused – T 3</vt:lpstr>
      <vt:lpstr>Nõuded teadmussiirdedoktorandile – T 3</vt:lpstr>
      <vt:lpstr>Abikõlblikkus – T 3</vt:lpstr>
      <vt:lpstr>Taotluste hindamine (hindab rakendusüksus) – T3</vt:lpstr>
      <vt:lpstr>Näiteid rahastatud taotlustest – T3</vt:lpstr>
      <vt:lpstr>Nõuded taotlusele</vt:lpstr>
      <vt:lpstr>Taotlusvooru info</vt:lpstr>
      <vt:lpstr>Aruandlus</vt:lpstr>
      <vt:lpstr>Taotlejate nõustamine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Sektoritevahelise mobiilsuse toetamine (SekMo 2.0)</dc:title>
  <dc:creator>Tea Tassa</dc:creator>
  <cp:lastModifiedBy>Tea Tassa - RTK</cp:lastModifiedBy>
  <cp:revision>55</cp:revision>
  <dcterms:created xsi:type="dcterms:W3CDTF">2024-02-16T11:47:37Z</dcterms:created>
  <dcterms:modified xsi:type="dcterms:W3CDTF">2026-02-05T09:13:13Z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0x0101000692DF950149D54893E1B37C7976E9AD</vt:lpwstr>
  </property>
  <property fmtid="{D5CDD505-2E9C-101B-9397-08002B2CF9AE}" pid="3" name="Order">
    <vt:r8>140851400</vt:r8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2025-10-06T10:14:31Z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8fe098d2-428d-4bd4-9803-7195fe96f0e2</vt:lpwstr>
  </property>
  <property fmtid="{D5CDD505-2E9C-101B-9397-08002B2CF9AE}" pid="9" name="MSIP_Label_defa4170-0d19-0005-0004-bc88714345d2_ActionId">
    <vt:lpwstr>46b13edc-24c4-446f-8b81-a5612b28e6d2</vt:lpwstr>
  </property>
  <property fmtid="{D5CDD505-2E9C-101B-9397-08002B2CF9AE}" pid="10" name="MSIP_Label_defa4170-0d19-0005-0004-bc88714345d2_ContentBits">
    <vt:lpwstr>0</vt:lpwstr>
  </property>
  <property fmtid="{D5CDD505-2E9C-101B-9397-08002B2CF9AE}" pid="11" name="MSIP_Label_defa4170-0d19-0005-0004-bc88714345d2_Tag">
    <vt:lpwstr>10, 3, 0, 1</vt:lpwstr>
  </property>
  <property fmtid="{D5CDD505-2E9C-101B-9397-08002B2CF9AE}" pid="12" name="MediaServiceImageTags">
    <vt:lpwstr/>
  </property>
</Properties>
</file>